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3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00F0-3FED-4989-8411-A40662E97FCF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073C-5701-4F7D-805E-47947C4126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EA8F6-C7F3-4462-8AFB-6CD4C78C62D8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Verliest</a:t>
            </a:r>
            <a:r>
              <a:rPr lang="en-US" dirty="0" smtClean="0"/>
              <a:t> </a:t>
            </a:r>
            <a:r>
              <a:rPr lang="en-US" dirty="0" err="1" smtClean="0"/>
              <a:t>vader</a:t>
            </a:r>
            <a:r>
              <a:rPr lang="en-US" dirty="0" smtClean="0"/>
              <a:t> op 10-jarige </a:t>
            </a:r>
            <a:r>
              <a:rPr lang="en-US" dirty="0" err="1" smtClean="0"/>
              <a:t>leeftijd</a:t>
            </a:r>
            <a:r>
              <a:rPr lang="en-US" dirty="0" smtClean="0"/>
              <a:t>. In Bologna </a:t>
            </a:r>
            <a:r>
              <a:rPr lang="en-US" dirty="0" err="1" smtClean="0"/>
              <a:t>recht</a:t>
            </a:r>
            <a:r>
              <a:rPr lang="en-US" dirty="0" smtClean="0"/>
              <a:t> (en </a:t>
            </a:r>
            <a:r>
              <a:rPr lang="en-US" dirty="0" err="1" smtClean="0"/>
              <a:t>astronomie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Ferrara) in Padua </a:t>
            </a:r>
            <a:r>
              <a:rPr lang="en-US" dirty="0" err="1" smtClean="0"/>
              <a:t>geneeskunde</a:t>
            </a:r>
            <a:r>
              <a:rPr lang="en-US" dirty="0" smtClean="0"/>
              <a:t>. </a:t>
            </a:r>
            <a:r>
              <a:rPr lang="en-US" dirty="0" err="1" smtClean="0"/>
              <a:t>Voorstel</a:t>
            </a:r>
            <a:r>
              <a:rPr lang="en-US" dirty="0" smtClean="0"/>
              <a:t> </a:t>
            </a:r>
            <a:r>
              <a:rPr lang="en-US" dirty="0" err="1" smtClean="0"/>
              <a:t>hervorming</a:t>
            </a:r>
            <a:r>
              <a:rPr lang="en-US" dirty="0" smtClean="0"/>
              <a:t> </a:t>
            </a:r>
            <a:r>
              <a:rPr lang="en-US" dirty="0" err="1" smtClean="0"/>
              <a:t>muntwezen</a:t>
            </a:r>
            <a:r>
              <a:rPr lang="en-US" dirty="0" smtClean="0"/>
              <a:t>. In </a:t>
            </a:r>
            <a:r>
              <a:rPr lang="en-US" dirty="0" err="1" smtClean="0"/>
              <a:t>jaren</a:t>
            </a:r>
            <a:r>
              <a:rPr lang="en-US" dirty="0" smtClean="0"/>
              <a:t> 30 steeds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druk</a:t>
            </a:r>
            <a:r>
              <a:rPr lang="en-US" dirty="0" smtClean="0"/>
              <a:t> van </a:t>
            </a:r>
            <a:r>
              <a:rPr lang="en-US" dirty="0" err="1" smtClean="0"/>
              <a:t>vrienden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boek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publiceren</a:t>
            </a:r>
            <a:r>
              <a:rPr lang="en-US" dirty="0" smtClean="0"/>
              <a:t>. 1540 </a:t>
            </a:r>
            <a:r>
              <a:rPr lang="en-US" dirty="0" err="1" smtClean="0"/>
              <a:t>Narratio</a:t>
            </a:r>
            <a:r>
              <a:rPr lang="en-US" dirty="0" smtClean="0"/>
              <a:t> Prima (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) </a:t>
            </a:r>
            <a:r>
              <a:rPr lang="en-US" dirty="0" err="1" smtClean="0"/>
              <a:t>Rheticus</a:t>
            </a:r>
            <a:r>
              <a:rPr lang="en-US" dirty="0" smtClean="0"/>
              <a:t>,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ontvangen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27D2A-05DA-4132-B96E-233F2194B9B6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Verschenen in Nurnberg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60C50-2D86-4D06-86EB-A03E8C145789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Petrus Apianus, Cosmographicus Liber, 1524</a:t>
            </a:r>
          </a:p>
          <a:p>
            <a:pPr eaLnBrk="1" hangingPunct="1"/>
            <a:r>
              <a:rPr lang="en-US" smtClean="0"/>
              <a:t>Firmament of 8ste hemel, sfeer van de vaste sterren</a:t>
            </a:r>
          </a:p>
          <a:p>
            <a:pPr eaLnBrk="1" hangingPunct="1"/>
            <a:r>
              <a:rPr lang="en-US" smtClean="0"/>
              <a:t>Wateren boven het firmament: kristallijnen of negende hemel, tevens precessie evennachtspunten</a:t>
            </a:r>
          </a:p>
          <a:p>
            <a:pPr eaLnBrk="1" hangingPunct="1"/>
            <a:r>
              <a:rPr lang="en-US" smtClean="0"/>
              <a:t>Primum Mobile of 10de hemel, trepidatie (schommeling) van de evenachtsspunten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Eerst bewogene of tiende hemel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B1EE2-52CE-4820-8138-C6F0C1243B74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Plato:opdracht aan astronomen om verschijnselen te redden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E0B6F-4500-4EA8-BD7B-6015CB607275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smtClean="0"/>
              <a:t>Bessel 1838 0,3 boogseconde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50665-0345-4E22-9EC2-294AD159853F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smtClean="0"/>
              <a:t>Kepler familiehoroscoop: vader (huursoldaat) kwaadaardig, onbuigzaam, twistziek, gedoemd om akelig aan zijn eind te komen. Venus en Mars verergeren zijn kwaadaardigheid; moeder ‘klein, dun, duister, roddelaarster en ruziezoekster, slecht karakter’ </a:t>
            </a:r>
          </a:p>
          <a:p>
            <a:pPr eaLnBrk="1" hangingPunct="1"/>
            <a:r>
              <a:rPr lang="nl-NL" smtClean="0"/>
              <a:t>Succesvolle voorspelling koude winter, turkse invallen en boerenopstanden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B0F23-B29D-47F1-8639-BA7E303072F9}" type="slidenum">
              <a:rPr lang="nl-NL" smtClean="0"/>
              <a:pPr/>
              <a:t>22</a:t>
            </a:fld>
            <a:endParaRPr lang="nl-NL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smtClean="0"/>
              <a:t>Waarom bewegen verdere planeten langzamer dan nabije?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B3F1-5772-4221-8A1A-F26F17F1AD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1C1C-4882-4E06-83F0-76A1B578A24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FB2C-583D-4D14-987B-EAF144D129C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//upload.wikimedia.org/wikipedia/commons/a/a6/Tychonian_system.sv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Kepler-solar-system-2.p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6/62/Astronomia_Nova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de/6/62/FRAMBORk1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stronomy.ohio-state.edu/~pogge/Ast161/Unit3/Images/retrograde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2400" cy="1008112"/>
          </a:xfrm>
        </p:spPr>
        <p:txBody>
          <a:bodyPr>
            <a:normAutofit/>
          </a:bodyPr>
          <a:lstStyle/>
          <a:p>
            <a:r>
              <a:rPr lang="nl-NL" dirty="0" smtClean="0"/>
              <a:t>De Copernicaanse revolutie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53657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Aard en achtergronden</a:t>
            </a:r>
          </a:p>
          <a:p>
            <a:endParaRPr lang="nl-NL" dirty="0"/>
          </a:p>
          <a:p>
            <a:r>
              <a:rPr lang="nl-NL" dirty="0" smtClean="0"/>
              <a:t>Frans van Lunteren</a:t>
            </a:r>
            <a:endParaRPr lang="en-US" dirty="0"/>
          </a:p>
        </p:txBody>
      </p:sp>
      <p:pic>
        <p:nvPicPr>
          <p:cNvPr id="4" name="Picture 1033" descr="Copern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36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alileot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43563" y="0"/>
            <a:ext cx="4400437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738"/>
          </a:xfrm>
        </p:spPr>
        <p:txBody>
          <a:bodyPr/>
          <a:lstStyle/>
          <a:p>
            <a:pPr eaLnBrk="1" hangingPunct="1"/>
            <a:r>
              <a:rPr lang="en-GB" dirty="0" err="1" smtClean="0"/>
              <a:t>Revolutie</a:t>
            </a:r>
            <a:r>
              <a:rPr lang="en-GB" dirty="0" smtClean="0"/>
              <a:t>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351838" cy="44719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l-NL" dirty="0" smtClean="0"/>
              <a:t>Klassieke precedenten </a:t>
            </a:r>
          </a:p>
          <a:p>
            <a:pPr lvl="1" eaLnBrk="1" hangingPunct="1"/>
            <a:r>
              <a:rPr lang="nl-NL" dirty="0" err="1" smtClean="0"/>
              <a:t>Pythagoreeërs</a:t>
            </a:r>
            <a:r>
              <a:rPr lang="nl-NL" dirty="0" smtClean="0"/>
              <a:t>, beweging aarde rond centrale vuur</a:t>
            </a:r>
          </a:p>
          <a:p>
            <a:pPr lvl="1" eaLnBrk="1" hangingPunct="1"/>
            <a:r>
              <a:rPr lang="nl-NL" dirty="0" err="1" smtClean="0"/>
              <a:t>Aristarchos</a:t>
            </a:r>
            <a:r>
              <a:rPr lang="nl-NL" dirty="0" smtClean="0"/>
              <a:t>, beweging aarde rond zon en </a:t>
            </a:r>
            <a:r>
              <a:rPr lang="nl-NL" dirty="0" err="1" smtClean="0"/>
              <a:t>asrotatie</a:t>
            </a:r>
            <a:endParaRPr lang="nl-NL" dirty="0" smtClean="0"/>
          </a:p>
          <a:p>
            <a:pPr eaLnBrk="1" hangingPunct="1"/>
            <a:r>
              <a:rPr lang="nl-NL" dirty="0" smtClean="0"/>
              <a:t>Klassieke wiskundige technieken</a:t>
            </a:r>
          </a:p>
          <a:p>
            <a:pPr lvl="1" eaLnBrk="1" hangingPunct="1"/>
            <a:r>
              <a:rPr lang="nl-NL" dirty="0" err="1" smtClean="0"/>
              <a:t>Excenters</a:t>
            </a:r>
            <a:r>
              <a:rPr lang="nl-NL" dirty="0" smtClean="0"/>
              <a:t>, </a:t>
            </a:r>
            <a:r>
              <a:rPr lang="nl-NL" dirty="0" err="1" smtClean="0"/>
              <a:t>epicykels</a:t>
            </a:r>
            <a:endParaRPr lang="nl-NL" dirty="0" smtClean="0"/>
          </a:p>
          <a:p>
            <a:pPr eaLnBrk="1" hangingPunct="1"/>
            <a:r>
              <a:rPr lang="nl-NL" dirty="0" smtClean="0"/>
              <a:t>Vooral gebaseerd op oude waarnemingen</a:t>
            </a:r>
          </a:p>
          <a:p>
            <a:pPr eaLnBrk="1" hangingPunct="1"/>
            <a:r>
              <a:rPr lang="nl-NL" dirty="0" smtClean="0"/>
              <a:t>Houdt vast aan hemelse (kristallijnen) sferen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Waarom herziening?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91264" cy="4256112"/>
          </a:xfrm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Niet nauwkeuriger dan </a:t>
            </a:r>
            <a:r>
              <a:rPr lang="nl-NL" dirty="0" err="1" smtClean="0"/>
              <a:t>Ptolemaeus</a:t>
            </a:r>
            <a:r>
              <a:rPr lang="nl-NL" dirty="0" smtClean="0"/>
              <a:t> </a:t>
            </a:r>
          </a:p>
          <a:p>
            <a:pPr eaLnBrk="1" hangingPunct="1"/>
            <a:r>
              <a:rPr lang="nl-NL" dirty="0" smtClean="0"/>
              <a:t>Niet eenvoudiger, meer bijcirkels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In strijd met fysische beginselen Aristoteles</a:t>
            </a:r>
          </a:p>
          <a:p>
            <a:pPr eaLnBrk="1" hangingPunct="1"/>
            <a:r>
              <a:rPr lang="nl-NL" dirty="0" smtClean="0"/>
              <a:t>Geen waarneembare gevolgen draaiing aarde</a:t>
            </a:r>
          </a:p>
          <a:p>
            <a:pPr eaLnBrk="1" hangingPunct="1"/>
            <a:r>
              <a:rPr lang="nl-NL" dirty="0" smtClean="0"/>
              <a:t>Geen waarneembare parallax vaste sterren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Bezwaren asrotatie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Onnatuurlijke beweging</a:t>
            </a:r>
          </a:p>
          <a:p>
            <a:pPr eaLnBrk="1" hangingPunct="1"/>
            <a:r>
              <a:rPr lang="nl-NL" smtClean="0"/>
              <a:t>Aarde zou uit elkaar barsten</a:t>
            </a:r>
          </a:p>
          <a:p>
            <a:pPr eaLnBrk="1" hangingPunct="1"/>
            <a:r>
              <a:rPr lang="nl-NL" smtClean="0"/>
              <a:t>Alles en iedereen wordt eraf geslingerd</a:t>
            </a:r>
          </a:p>
          <a:p>
            <a:pPr eaLnBrk="1" hangingPunct="1"/>
            <a:r>
              <a:rPr lang="nl-NL" smtClean="0"/>
              <a:t>Omhoog geworpen stenen zouden honderden meters westelijk neerkomen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Bezwaren jaarlijkse beweging aarde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187624" y="1772816"/>
            <a:ext cx="9004300" cy="5400600"/>
            <a:chOff x="703" y="1117"/>
            <a:chExt cx="5672" cy="340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3" y="1117"/>
              <a:ext cx="5672" cy="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1949" y="1457"/>
              <a:ext cx="2719" cy="2606"/>
              <a:chOff x="1949" y="1457"/>
              <a:chExt cx="2719" cy="2606"/>
            </a:xfrm>
          </p:grpSpPr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1949" y="1457"/>
                <a:ext cx="2719" cy="260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1949" y="1457"/>
                <a:ext cx="2719" cy="260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2855" y="2250"/>
              <a:ext cx="1020" cy="1020"/>
              <a:chOff x="2855" y="2250"/>
              <a:chExt cx="1020" cy="1020"/>
            </a:xfrm>
          </p:grpSpPr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2855" y="2250"/>
                <a:ext cx="1020" cy="102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2855" y="2250"/>
                <a:ext cx="1020" cy="10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3875" y="2251"/>
              <a:ext cx="680" cy="4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2855" y="2250"/>
              <a:ext cx="1700" cy="4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875" y="2703"/>
              <a:ext cx="566" cy="79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2855" y="2703"/>
              <a:ext cx="1586" cy="79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4441" y="2137"/>
              <a:ext cx="227" cy="226"/>
              <a:chOff x="4441" y="2137"/>
              <a:chExt cx="227" cy="226"/>
            </a:xfrm>
          </p:grpSpPr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4441" y="2137"/>
                <a:ext cx="227" cy="226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0"/>
                  </a:cxn>
                  <a:cxn ang="0">
                    <a:pos x="44" y="226"/>
                  </a:cxn>
                  <a:cxn ang="0">
                    <a:pos x="113" y="173"/>
                  </a:cxn>
                  <a:cxn ang="0">
                    <a:pos x="183" y="226"/>
                  </a:cxn>
                  <a:cxn ang="0">
                    <a:pos x="156" y="140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6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0"/>
                    </a:lnTo>
                    <a:lnTo>
                      <a:pt x="44" y="226"/>
                    </a:lnTo>
                    <a:lnTo>
                      <a:pt x="113" y="173"/>
                    </a:lnTo>
                    <a:lnTo>
                      <a:pt x="183" y="226"/>
                    </a:lnTo>
                    <a:lnTo>
                      <a:pt x="156" y="140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4441" y="2137"/>
                <a:ext cx="227" cy="226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0"/>
                  </a:cxn>
                  <a:cxn ang="0">
                    <a:pos x="44" y="226"/>
                  </a:cxn>
                  <a:cxn ang="0">
                    <a:pos x="113" y="173"/>
                  </a:cxn>
                  <a:cxn ang="0">
                    <a:pos x="183" y="226"/>
                  </a:cxn>
                  <a:cxn ang="0">
                    <a:pos x="156" y="140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6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0"/>
                    </a:lnTo>
                    <a:lnTo>
                      <a:pt x="44" y="226"/>
                    </a:lnTo>
                    <a:lnTo>
                      <a:pt x="113" y="173"/>
                    </a:lnTo>
                    <a:lnTo>
                      <a:pt x="183" y="226"/>
                    </a:lnTo>
                    <a:lnTo>
                      <a:pt x="156" y="140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4328" y="3383"/>
              <a:ext cx="227" cy="227"/>
              <a:chOff x="4328" y="3383"/>
              <a:chExt cx="227" cy="227"/>
            </a:xfrm>
          </p:grpSpPr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4328" y="3383"/>
                <a:ext cx="227" cy="227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1"/>
                  </a:cxn>
                  <a:cxn ang="0">
                    <a:pos x="44" y="227"/>
                  </a:cxn>
                  <a:cxn ang="0">
                    <a:pos x="113" y="174"/>
                  </a:cxn>
                  <a:cxn ang="0">
                    <a:pos x="183" y="227"/>
                  </a:cxn>
                  <a:cxn ang="0">
                    <a:pos x="156" y="141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7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1"/>
                    </a:lnTo>
                    <a:lnTo>
                      <a:pt x="44" y="227"/>
                    </a:lnTo>
                    <a:lnTo>
                      <a:pt x="113" y="174"/>
                    </a:lnTo>
                    <a:lnTo>
                      <a:pt x="183" y="227"/>
                    </a:lnTo>
                    <a:lnTo>
                      <a:pt x="156" y="141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4328" y="3383"/>
                <a:ext cx="227" cy="227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1"/>
                  </a:cxn>
                  <a:cxn ang="0">
                    <a:pos x="44" y="227"/>
                  </a:cxn>
                  <a:cxn ang="0">
                    <a:pos x="113" y="174"/>
                  </a:cxn>
                  <a:cxn ang="0">
                    <a:pos x="183" y="227"/>
                  </a:cxn>
                  <a:cxn ang="0">
                    <a:pos x="156" y="141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7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1"/>
                    </a:lnTo>
                    <a:lnTo>
                      <a:pt x="44" y="227"/>
                    </a:lnTo>
                    <a:lnTo>
                      <a:pt x="113" y="174"/>
                    </a:lnTo>
                    <a:lnTo>
                      <a:pt x="183" y="227"/>
                    </a:lnTo>
                    <a:lnTo>
                      <a:pt x="156" y="141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81" y="1385"/>
              <a:ext cx="101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Times New Roman" pitchFamily="18" charset="0"/>
                  <a:cs typeface="Arial" pitchFamily="34" charset="0"/>
                </a:rPr>
                <a:t>Hemelbol met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781" y="1577"/>
              <a:ext cx="49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66"/>
                  </a:solidFill>
                  <a:effectLst/>
                  <a:latin typeface="Times New Roman" pitchFamily="18" charset="0"/>
                  <a:cs typeface="Arial" pitchFamily="34" charset="0"/>
                </a:rPr>
                <a:t>sterren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460" y="2064"/>
              <a:ext cx="96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Aardbaan om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460" y="2256"/>
              <a:ext cx="51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Zon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>
              <a:off x="1949" y="1457"/>
              <a:ext cx="2719" cy="2606"/>
              <a:chOff x="1949" y="1457"/>
              <a:chExt cx="2719" cy="2606"/>
            </a:xfrm>
          </p:grpSpPr>
          <p:sp>
            <p:nvSpPr>
              <p:cNvPr id="1049" name="Oval 25"/>
              <p:cNvSpPr>
                <a:spLocks noChangeArrowheads="1"/>
              </p:cNvSpPr>
              <p:nvPr/>
            </p:nvSpPr>
            <p:spPr bwMode="auto">
              <a:xfrm>
                <a:off x="1949" y="1457"/>
                <a:ext cx="2719" cy="260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26"/>
              <p:cNvSpPr>
                <a:spLocks noChangeArrowheads="1"/>
              </p:cNvSpPr>
              <p:nvPr/>
            </p:nvSpPr>
            <p:spPr bwMode="auto">
              <a:xfrm>
                <a:off x="1949" y="1457"/>
                <a:ext cx="2719" cy="260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2855" y="2250"/>
              <a:ext cx="1020" cy="1020"/>
              <a:chOff x="2855" y="2250"/>
              <a:chExt cx="1020" cy="1020"/>
            </a:xfrm>
          </p:grpSpPr>
          <p:sp>
            <p:nvSpPr>
              <p:cNvPr id="1052" name="Oval 28"/>
              <p:cNvSpPr>
                <a:spLocks noChangeArrowheads="1"/>
              </p:cNvSpPr>
              <p:nvPr/>
            </p:nvSpPr>
            <p:spPr bwMode="auto">
              <a:xfrm>
                <a:off x="2855" y="2250"/>
                <a:ext cx="1020" cy="102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/>
            </p:nvSpPr>
            <p:spPr bwMode="auto">
              <a:xfrm>
                <a:off x="2855" y="2250"/>
                <a:ext cx="1020" cy="1020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V="1">
              <a:off x="3875" y="2251"/>
              <a:ext cx="680" cy="4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2855" y="2250"/>
              <a:ext cx="1700" cy="4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3875" y="2703"/>
              <a:ext cx="566" cy="79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2855" y="2703"/>
              <a:ext cx="1586" cy="79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61" name="Group 37"/>
            <p:cNvGrpSpPr>
              <a:grpSpLocks/>
            </p:cNvGrpSpPr>
            <p:nvPr/>
          </p:nvGrpSpPr>
          <p:grpSpPr bwMode="auto">
            <a:xfrm>
              <a:off x="4441" y="2137"/>
              <a:ext cx="227" cy="226"/>
              <a:chOff x="4441" y="2137"/>
              <a:chExt cx="227" cy="226"/>
            </a:xfrm>
          </p:grpSpPr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4441" y="2137"/>
                <a:ext cx="227" cy="226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0"/>
                  </a:cxn>
                  <a:cxn ang="0">
                    <a:pos x="44" y="226"/>
                  </a:cxn>
                  <a:cxn ang="0">
                    <a:pos x="113" y="173"/>
                  </a:cxn>
                  <a:cxn ang="0">
                    <a:pos x="183" y="226"/>
                  </a:cxn>
                  <a:cxn ang="0">
                    <a:pos x="156" y="140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6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0"/>
                    </a:lnTo>
                    <a:lnTo>
                      <a:pt x="44" y="226"/>
                    </a:lnTo>
                    <a:lnTo>
                      <a:pt x="113" y="173"/>
                    </a:lnTo>
                    <a:lnTo>
                      <a:pt x="183" y="226"/>
                    </a:lnTo>
                    <a:lnTo>
                      <a:pt x="156" y="140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4441" y="2137"/>
                <a:ext cx="227" cy="226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0"/>
                  </a:cxn>
                  <a:cxn ang="0">
                    <a:pos x="44" y="226"/>
                  </a:cxn>
                  <a:cxn ang="0">
                    <a:pos x="113" y="173"/>
                  </a:cxn>
                  <a:cxn ang="0">
                    <a:pos x="183" y="226"/>
                  </a:cxn>
                  <a:cxn ang="0">
                    <a:pos x="156" y="140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6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0"/>
                    </a:lnTo>
                    <a:lnTo>
                      <a:pt x="44" y="226"/>
                    </a:lnTo>
                    <a:lnTo>
                      <a:pt x="113" y="173"/>
                    </a:lnTo>
                    <a:lnTo>
                      <a:pt x="183" y="226"/>
                    </a:lnTo>
                    <a:lnTo>
                      <a:pt x="156" y="140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64" name="Group 40"/>
            <p:cNvGrpSpPr>
              <a:grpSpLocks/>
            </p:cNvGrpSpPr>
            <p:nvPr/>
          </p:nvGrpSpPr>
          <p:grpSpPr bwMode="auto">
            <a:xfrm>
              <a:off x="4328" y="3383"/>
              <a:ext cx="227" cy="227"/>
              <a:chOff x="4328" y="3383"/>
              <a:chExt cx="227" cy="227"/>
            </a:xfrm>
          </p:grpSpPr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4328" y="3383"/>
                <a:ext cx="227" cy="227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1"/>
                  </a:cxn>
                  <a:cxn ang="0">
                    <a:pos x="44" y="227"/>
                  </a:cxn>
                  <a:cxn ang="0">
                    <a:pos x="113" y="174"/>
                  </a:cxn>
                  <a:cxn ang="0">
                    <a:pos x="183" y="227"/>
                  </a:cxn>
                  <a:cxn ang="0">
                    <a:pos x="156" y="141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7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1"/>
                    </a:lnTo>
                    <a:lnTo>
                      <a:pt x="44" y="227"/>
                    </a:lnTo>
                    <a:lnTo>
                      <a:pt x="113" y="174"/>
                    </a:lnTo>
                    <a:lnTo>
                      <a:pt x="183" y="227"/>
                    </a:lnTo>
                    <a:lnTo>
                      <a:pt x="156" y="141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4328" y="3383"/>
                <a:ext cx="227" cy="227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87" y="86"/>
                  </a:cxn>
                  <a:cxn ang="0">
                    <a:pos x="0" y="86"/>
                  </a:cxn>
                  <a:cxn ang="0">
                    <a:pos x="70" y="141"/>
                  </a:cxn>
                  <a:cxn ang="0">
                    <a:pos x="44" y="227"/>
                  </a:cxn>
                  <a:cxn ang="0">
                    <a:pos x="113" y="174"/>
                  </a:cxn>
                  <a:cxn ang="0">
                    <a:pos x="183" y="227"/>
                  </a:cxn>
                  <a:cxn ang="0">
                    <a:pos x="156" y="141"/>
                  </a:cxn>
                  <a:cxn ang="0">
                    <a:pos x="227" y="86"/>
                  </a:cxn>
                  <a:cxn ang="0">
                    <a:pos x="140" y="86"/>
                  </a:cxn>
                  <a:cxn ang="0">
                    <a:pos x="113" y="0"/>
                  </a:cxn>
                </a:cxnLst>
                <a:rect l="0" t="0" r="r" b="b"/>
                <a:pathLst>
                  <a:path w="227" h="227">
                    <a:moveTo>
                      <a:pt x="113" y="0"/>
                    </a:moveTo>
                    <a:lnTo>
                      <a:pt x="87" y="86"/>
                    </a:lnTo>
                    <a:lnTo>
                      <a:pt x="0" y="86"/>
                    </a:lnTo>
                    <a:lnTo>
                      <a:pt x="70" y="141"/>
                    </a:lnTo>
                    <a:lnTo>
                      <a:pt x="44" y="227"/>
                    </a:lnTo>
                    <a:lnTo>
                      <a:pt x="113" y="174"/>
                    </a:lnTo>
                    <a:lnTo>
                      <a:pt x="183" y="227"/>
                    </a:lnTo>
                    <a:lnTo>
                      <a:pt x="156" y="141"/>
                    </a:lnTo>
                    <a:lnTo>
                      <a:pt x="227" y="86"/>
                    </a:lnTo>
                    <a:lnTo>
                      <a:pt x="140" y="86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1781" y="1385"/>
              <a:ext cx="95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Hemelbol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met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1781" y="1577"/>
              <a:ext cx="43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sterren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460" y="2064"/>
              <a:ext cx="96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Aardbaan om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2460" y="2256"/>
              <a:ext cx="51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Zon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5292080" y="4293096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V="1">
            <a:off x="4572000" y="4221087"/>
            <a:ext cx="117727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Andere bezwaren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Vreemde uitzonderingspositie maan</a:t>
            </a:r>
          </a:p>
          <a:p>
            <a:r>
              <a:rPr lang="nl-NL" dirty="0" smtClean="0"/>
              <a:t>Zwaarte: zware elementen bewegen van nature naar het middelpunt van de wereld</a:t>
            </a:r>
          </a:p>
          <a:p>
            <a:r>
              <a:rPr lang="nl-NL" dirty="0" smtClean="0"/>
              <a:t>Bijbelteksten die wijzen op bewegende zon en stilstaande aarde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herziening?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Drie traditionele antwoorden</a:t>
            </a:r>
          </a:p>
          <a:p>
            <a:pPr lvl="1"/>
            <a:r>
              <a:rPr lang="nl-NL" dirty="0" smtClean="0"/>
              <a:t>Bijzondere rol als zon als wereldziel, neoplatonisme</a:t>
            </a:r>
          </a:p>
          <a:p>
            <a:pPr lvl="2"/>
            <a:r>
              <a:rPr lang="nl-NL" dirty="0" smtClean="0"/>
              <a:t>‘</a:t>
            </a:r>
            <a:r>
              <a:rPr lang="nl-NL" dirty="0"/>
              <a:t>lamp der wereld’, ‘geest’, ‘heerseres’, ‘zichtbare god</a:t>
            </a:r>
            <a:r>
              <a:rPr lang="nl-NL" dirty="0" smtClean="0"/>
              <a:t>’, </a:t>
            </a:r>
            <a:r>
              <a:rPr lang="nl-NL" dirty="0"/>
              <a:t>‘Zetelend op een </a:t>
            </a:r>
            <a:r>
              <a:rPr lang="nl-NL" dirty="0" err="1"/>
              <a:t>koninklijke</a:t>
            </a:r>
            <a:r>
              <a:rPr lang="nl-NL" dirty="0"/>
              <a:t> troon bestuurt de zon het geslacht der planeten die haar omgeven’</a:t>
            </a:r>
            <a:endParaRPr lang="nl-NL" dirty="0" smtClean="0"/>
          </a:p>
          <a:p>
            <a:pPr lvl="1"/>
            <a:r>
              <a:rPr lang="nl-NL" dirty="0" smtClean="0"/>
              <a:t>Eliminatie </a:t>
            </a:r>
            <a:r>
              <a:rPr lang="nl-NL" dirty="0" err="1" smtClean="0"/>
              <a:t>vereffeningspunt</a:t>
            </a:r>
            <a:endParaRPr lang="nl-NL" dirty="0" smtClean="0"/>
          </a:p>
          <a:p>
            <a:pPr lvl="2"/>
            <a:r>
              <a:rPr lang="nl-NL" dirty="0" smtClean="0"/>
              <a:t>Gaat er prat op enkel gebruik te maken van eenparige cirkelbewegingen</a:t>
            </a:r>
          </a:p>
          <a:p>
            <a:pPr lvl="1"/>
            <a:r>
              <a:rPr lang="nl-NL" dirty="0" smtClean="0"/>
              <a:t>Eenduidige volgorde planeten</a:t>
            </a:r>
          </a:p>
          <a:p>
            <a:pPr lvl="2"/>
            <a:r>
              <a:rPr lang="nl-NL" dirty="0" smtClean="0"/>
              <a:t>In geocentrische systemen onduidelijkheid over volgorde Mercurius, </a:t>
            </a:r>
            <a:r>
              <a:rPr lang="nl-NL" dirty="0" err="1" smtClean="0"/>
              <a:t>Venus</a:t>
            </a:r>
            <a:r>
              <a:rPr lang="nl-NL" dirty="0" smtClean="0"/>
              <a:t>, zon (draagcirkels omlooptijd van een jaar)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60840" cy="1143000"/>
          </a:xfrm>
        </p:spPr>
        <p:txBody>
          <a:bodyPr/>
          <a:lstStyle/>
          <a:p>
            <a:r>
              <a:rPr lang="nl-NL" dirty="0" smtClean="0"/>
              <a:t>Robert </a:t>
            </a:r>
            <a:r>
              <a:rPr lang="nl-NL" dirty="0" err="1" smtClean="0"/>
              <a:t>Westman</a:t>
            </a:r>
            <a:r>
              <a:rPr lang="nl-NL" dirty="0" smtClean="0"/>
              <a:t>, UCSD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5112568" cy="452596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Aanleiding voor herziening is felle kritiek </a:t>
            </a:r>
            <a:r>
              <a:rPr lang="nl-NL" dirty="0" err="1" smtClean="0"/>
              <a:t>Pico</a:t>
            </a:r>
            <a:r>
              <a:rPr lang="nl-NL" dirty="0" smtClean="0"/>
              <a:t> </a:t>
            </a:r>
            <a:r>
              <a:rPr lang="nl-NL" dirty="0" err="1" smtClean="0"/>
              <a:t>della</a:t>
            </a:r>
            <a:r>
              <a:rPr lang="nl-NL" dirty="0" smtClean="0"/>
              <a:t> </a:t>
            </a:r>
            <a:r>
              <a:rPr lang="nl-NL" dirty="0" err="1" smtClean="0"/>
              <a:t>Mirandola</a:t>
            </a:r>
            <a:r>
              <a:rPr lang="nl-NL" dirty="0" smtClean="0"/>
              <a:t> op astrologie in 1496 (</a:t>
            </a:r>
            <a:r>
              <a:rPr lang="nl-NL" dirty="0" err="1" smtClean="0"/>
              <a:t>Copernicus</a:t>
            </a:r>
            <a:r>
              <a:rPr lang="nl-NL" dirty="0" smtClean="0"/>
              <a:t> in Bologna)</a:t>
            </a:r>
          </a:p>
          <a:p>
            <a:r>
              <a:rPr lang="nl-NL" dirty="0" smtClean="0"/>
              <a:t>Onder meer onvermogen astronomen tot bepaling volgorde planeten</a:t>
            </a:r>
          </a:p>
          <a:p>
            <a:r>
              <a:rPr lang="nl-NL" dirty="0" smtClean="0"/>
              <a:t>Kleurde ook receptie </a:t>
            </a:r>
            <a:r>
              <a:rPr lang="nl-NL" dirty="0" err="1" smtClean="0"/>
              <a:t>copernicanisme</a:t>
            </a:r>
            <a:r>
              <a:rPr lang="nl-NL" dirty="0" smtClean="0"/>
              <a:t> </a:t>
            </a:r>
            <a:endParaRPr lang="en-US" dirty="0"/>
          </a:p>
        </p:txBody>
      </p:sp>
      <p:pic>
        <p:nvPicPr>
          <p:cNvPr id="32770" name="Picture 2" descr="http://huntingtonblogs.org/wp-content/uploads/2011/11/Copernican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647825"/>
            <a:ext cx="3638550" cy="5210175"/>
          </a:xfrm>
          <a:prstGeom prst="rect">
            <a:avLst/>
          </a:prstGeom>
          <a:noFill/>
        </p:spPr>
      </p:pic>
      <p:pic>
        <p:nvPicPr>
          <p:cNvPr id="32772" name="Picture 4" descr="http://newbooksnetwork.com/scitechsoc/wp-content/nbn_author_photos/robert-west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06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Vroege receptie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13732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Wiskundige modellen geprezen en bestudeerd (</a:t>
            </a:r>
            <a:r>
              <a:rPr lang="nl-NL" dirty="0" err="1" smtClean="0"/>
              <a:t>Wittenberg</a:t>
            </a:r>
            <a:r>
              <a:rPr lang="nl-NL" dirty="0" smtClean="0"/>
              <a:t>), gebruikt voor nieuwe tabellen</a:t>
            </a:r>
          </a:p>
          <a:p>
            <a:endParaRPr lang="nl-NL" dirty="0" smtClean="0"/>
          </a:p>
          <a:p>
            <a:r>
              <a:rPr lang="nl-NL" dirty="0" smtClean="0"/>
              <a:t>‘</a:t>
            </a:r>
            <a:r>
              <a:rPr lang="nl-NL" dirty="0" err="1" smtClean="0"/>
              <a:t>Pythagoreïsche</a:t>
            </a:r>
            <a:r>
              <a:rPr lang="nl-NL" dirty="0" smtClean="0"/>
              <a:t>’ theorie bewegende aarde afgewezen of genegeerd</a:t>
            </a:r>
          </a:p>
          <a:p>
            <a:endParaRPr lang="nl-NL" dirty="0"/>
          </a:p>
          <a:p>
            <a:r>
              <a:rPr lang="nl-NL" dirty="0" smtClean="0"/>
              <a:t>Anoniem voorwoord </a:t>
            </a:r>
            <a:r>
              <a:rPr lang="nl-NL" dirty="0" err="1" smtClean="0"/>
              <a:t>Osiander</a:t>
            </a:r>
            <a:r>
              <a:rPr lang="nl-NL" dirty="0" smtClean="0"/>
              <a:t>: theorie is wiskundige hypothese zonder werkelijkheidspretenties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42992" cy="1403648"/>
          </a:xfrm>
        </p:spPr>
        <p:txBody>
          <a:bodyPr/>
          <a:lstStyle/>
          <a:p>
            <a:r>
              <a:rPr lang="nl-NL" dirty="0" smtClean="0"/>
              <a:t>Tweede generatie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616624" cy="3168352"/>
          </a:xfrm>
        </p:spPr>
        <p:txBody>
          <a:bodyPr>
            <a:normAutofit/>
          </a:bodyPr>
          <a:lstStyle/>
          <a:p>
            <a:r>
              <a:rPr lang="nl-NL" dirty="0" smtClean="0"/>
              <a:t>Nieuwe, opvallende </a:t>
            </a:r>
            <a:r>
              <a:rPr lang="nl-NL" dirty="0" err="1" smtClean="0"/>
              <a:t>hemel-verschijnselen</a:t>
            </a:r>
            <a:r>
              <a:rPr lang="nl-NL" dirty="0" smtClean="0"/>
              <a:t>: nieuwe ster (</a:t>
            </a:r>
            <a:r>
              <a:rPr lang="nl-NL" i="1" dirty="0" smtClean="0"/>
              <a:t>nova</a:t>
            </a:r>
            <a:r>
              <a:rPr lang="nl-NL" dirty="0" smtClean="0"/>
              <a:t>, 1572) en komeet (1577)</a:t>
            </a:r>
          </a:p>
          <a:p>
            <a:r>
              <a:rPr lang="nl-NL" dirty="0" smtClean="0"/>
              <a:t>Tycho </a:t>
            </a:r>
            <a:r>
              <a:rPr lang="nl-NL" dirty="0" err="1" smtClean="0"/>
              <a:t>Brahe</a:t>
            </a:r>
            <a:r>
              <a:rPr lang="nl-NL" dirty="0" smtClean="0"/>
              <a:t>, zon beweegt rond aarde, planeten rond de zon, verwerping sferen</a:t>
            </a:r>
            <a:endParaRPr lang="en-US" dirty="0"/>
          </a:p>
        </p:txBody>
      </p:sp>
      <p:pic>
        <p:nvPicPr>
          <p:cNvPr id="4" name="Picture 5" descr="comet1577a.gif (366592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529" y="0"/>
            <a:ext cx="327147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.telegraph.co.uk/multimedia/archive/01762/TychoBrahe_176259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9369"/>
            <a:ext cx="3491880" cy="2178630"/>
          </a:xfrm>
          <a:prstGeom prst="rect">
            <a:avLst/>
          </a:prstGeom>
          <a:noFill/>
        </p:spPr>
      </p:pic>
      <p:pic>
        <p:nvPicPr>
          <p:cNvPr id="13314" name="Picture 2" descr="File:Tychonian syste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1288" y="3501008"/>
            <a:ext cx="3356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Derde generatie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60849"/>
            <a:ext cx="8712968" cy="4997151"/>
          </a:xfrm>
        </p:spPr>
        <p:txBody>
          <a:bodyPr>
            <a:normAutofit/>
          </a:bodyPr>
          <a:lstStyle/>
          <a:p>
            <a:r>
              <a:rPr lang="nl-NL" dirty="0" smtClean="0"/>
              <a:t>Eerste ‘</a:t>
            </a:r>
            <a:r>
              <a:rPr lang="nl-NL" dirty="0" err="1" smtClean="0"/>
              <a:t>copernicanen</a:t>
            </a:r>
            <a:r>
              <a:rPr lang="nl-NL" dirty="0" smtClean="0"/>
              <a:t>’, geen eensgezindheid, toenemende vermenging wiskunde en fysica</a:t>
            </a:r>
          </a:p>
          <a:p>
            <a:r>
              <a:rPr lang="nl-NL" dirty="0" err="1" smtClean="0"/>
              <a:t>Giordano</a:t>
            </a:r>
            <a:r>
              <a:rPr lang="nl-NL" dirty="0" smtClean="0"/>
              <a:t> Bruno, oneindige, homogene wereld vol zonnen</a:t>
            </a:r>
          </a:p>
          <a:p>
            <a:r>
              <a:rPr lang="nl-NL" dirty="0" smtClean="0"/>
              <a:t>Johannes Kepler, wiskundige architectuur wereld, planeten in ellipsbanen, bewogen door zon</a:t>
            </a:r>
          </a:p>
          <a:p>
            <a:r>
              <a:rPr lang="nl-NL" dirty="0" err="1" smtClean="0"/>
              <a:t>Galileo</a:t>
            </a:r>
            <a:r>
              <a:rPr lang="nl-NL" dirty="0" smtClean="0"/>
              <a:t> </a:t>
            </a:r>
            <a:r>
              <a:rPr lang="nl-NL" dirty="0" err="1" smtClean="0"/>
              <a:t>Galilei</a:t>
            </a:r>
            <a:r>
              <a:rPr lang="nl-NL" dirty="0" smtClean="0"/>
              <a:t>, telescopische ontdekkingen, getijdentheorie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209331"/>
          </a:xfrm>
        </p:spPr>
        <p:txBody>
          <a:bodyPr>
            <a:normAutofit/>
          </a:bodyPr>
          <a:lstStyle/>
          <a:p>
            <a:r>
              <a:rPr lang="nl-NL" dirty="0" smtClean="0"/>
              <a:t>Wat bracht </a:t>
            </a:r>
            <a:r>
              <a:rPr lang="nl-NL" dirty="0" err="1" smtClean="0"/>
              <a:t>Copernicus</a:t>
            </a:r>
            <a:r>
              <a:rPr lang="nl-NL" dirty="0" smtClean="0"/>
              <a:t> tot zijn buitenissige theorie van een bewegende aarde?</a:t>
            </a:r>
          </a:p>
          <a:p>
            <a:r>
              <a:rPr lang="nl-NL" dirty="0" smtClean="0"/>
              <a:t>Waarom duurde het een halve eeuw voor zijn ideeën enige aanhang van betekenis kregen?</a:t>
            </a:r>
          </a:p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argumenten</a:t>
            </a:r>
            <a:r>
              <a:rPr lang="en-US" dirty="0" smtClean="0"/>
              <a:t> </a:t>
            </a:r>
            <a:r>
              <a:rPr lang="en-US" dirty="0" err="1" smtClean="0"/>
              <a:t>presenteerden</a:t>
            </a:r>
            <a:r>
              <a:rPr lang="en-US" dirty="0" smtClean="0"/>
              <a:t> de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aanhangers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beweging</a:t>
            </a:r>
            <a:r>
              <a:rPr lang="en-US" dirty="0" smtClean="0"/>
              <a:t> van de </a:t>
            </a:r>
            <a:r>
              <a:rPr lang="en-US" dirty="0" err="1" smtClean="0"/>
              <a:t>aarde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Johannes Kepler (1571-1630)</a:t>
            </a:r>
            <a:endParaRPr lang="en-GB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321175" cy="4616450"/>
          </a:xfrm>
        </p:spPr>
        <p:txBody>
          <a:bodyPr/>
          <a:lstStyle/>
          <a:p>
            <a:pPr eaLnBrk="1" hangingPunct="1"/>
            <a:r>
              <a:rPr lang="nl-NL" smtClean="0"/>
              <a:t>Studeert theologie in Tübingen (Maestlin)</a:t>
            </a:r>
          </a:p>
          <a:p>
            <a:pPr eaLnBrk="1" hangingPunct="1"/>
            <a:r>
              <a:rPr lang="nl-NL" smtClean="0"/>
              <a:t>Wiskundige (astroloog) in Graz</a:t>
            </a:r>
          </a:p>
          <a:p>
            <a:pPr eaLnBrk="1" hangingPunct="1"/>
            <a:r>
              <a:rPr lang="nl-NL" smtClean="0"/>
              <a:t>1596 </a:t>
            </a:r>
            <a:r>
              <a:rPr lang="nl-NL" i="1" smtClean="0"/>
              <a:t>Mysterium Cosmographicum</a:t>
            </a:r>
          </a:p>
          <a:p>
            <a:pPr eaLnBrk="1" hangingPunct="1"/>
            <a:r>
              <a:rPr lang="nl-NL" smtClean="0"/>
              <a:t>1600-1601 Assistent Tycho in Praag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92725" y="2060575"/>
            <a:ext cx="3160713" cy="4043363"/>
          </a:xfrm>
        </p:spPr>
        <p:txBody>
          <a:bodyPr/>
          <a:lstStyle/>
          <a:p>
            <a:pPr eaLnBrk="1" hangingPunct="1"/>
            <a:endParaRPr lang="nl-NL" sz="2800" smtClean="0"/>
          </a:p>
        </p:txBody>
      </p:sp>
      <p:pic>
        <p:nvPicPr>
          <p:cNvPr id="33797" name="Picture 5" descr="kep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575"/>
            <a:ext cx="350996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epler_solar_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563" y="0"/>
            <a:ext cx="5226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3094038" cy="195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200" smtClean="0"/>
              <a:t>Kepler</a:t>
            </a:r>
            <a:br>
              <a:rPr lang="nl-NL" sz="3200" smtClean="0"/>
            </a:br>
            <a:r>
              <a:rPr lang="nl-NL" sz="3200" smtClean="0"/>
              <a:t/>
            </a:r>
            <a:br>
              <a:rPr lang="nl-NL" sz="3200" smtClean="0"/>
            </a:br>
            <a:r>
              <a:rPr lang="nl-NL" sz="3200" smtClean="0"/>
              <a:t>Mysterium cosmographicum</a:t>
            </a:r>
          </a:p>
        </p:txBody>
      </p:sp>
      <p:pic>
        <p:nvPicPr>
          <p:cNvPr id="34820" name="Picture 4" descr="Closeup of inner section of the model">
            <a:hlinkClick r:id="rId3" tooltip="Closeup of inner section of the model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279775"/>
            <a:ext cx="3779838" cy="3614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nl-NL" i="1" smtClean="0"/>
              <a:t>Mysterium Cosmographicum</a:t>
            </a:r>
            <a:endParaRPr lang="en-GB" i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mtClean="0"/>
              <a:t>Onthulling wiskundige architectuur kosmos</a:t>
            </a:r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Argumenten voor copernicanisme: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mtClean="0"/>
              <a:t>		Vijf veelvlakken dus zes ‘sferen’: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mtClean="0"/>
              <a:t>		Copernicus: 6 planeten (Ptolemaeus: 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mtClean="0"/>
              <a:t>		Drie onbewegelijke entiteiten: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mtClean="0"/>
              <a:t>		Copernicus: zon, vaste sterren, ruimte</a:t>
            </a:r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Zon bevat </a:t>
            </a:r>
            <a:r>
              <a:rPr lang="nl-NL" i="1" smtClean="0"/>
              <a:t>anima motrix</a:t>
            </a:r>
            <a:r>
              <a:rPr lang="nl-NL" smtClean="0"/>
              <a:t>, bewegende ziel, kracht neemt af met afstand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05400" cy="1447800"/>
          </a:xfrm>
        </p:spPr>
        <p:txBody>
          <a:bodyPr/>
          <a:lstStyle/>
          <a:p>
            <a:pPr eaLnBrk="1" hangingPunct="1"/>
            <a:r>
              <a:rPr lang="nl-NL" smtClean="0"/>
              <a:t>Astronomia Nova (1609)</a:t>
            </a:r>
            <a:endParaRPr lang="en-GB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dirty="0" smtClean="0"/>
              <a:t>Theorie op fysische grondslag (</a:t>
            </a:r>
            <a:r>
              <a:rPr lang="nl-NL" dirty="0" err="1" smtClean="0"/>
              <a:t>physica</a:t>
            </a:r>
            <a:r>
              <a:rPr lang="nl-NL" dirty="0" smtClean="0"/>
              <a:t> </a:t>
            </a:r>
            <a:r>
              <a:rPr lang="nl-NL" dirty="0" err="1" smtClean="0"/>
              <a:t>coelestis</a:t>
            </a:r>
            <a:r>
              <a:rPr lang="nl-NL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Gebaseerd op waarnemingen Tycho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Breuk met klassieke cirkelbanen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Ellipsbaan, perkenwet</a:t>
            </a:r>
          </a:p>
        </p:txBody>
      </p:sp>
      <p:pic>
        <p:nvPicPr>
          <p:cNvPr id="40964" name="Picture 4" descr="Afbeelding:Astronomia No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0"/>
            <a:ext cx="379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Receptie </a:t>
            </a:r>
            <a:r>
              <a:rPr lang="nl-NL" dirty="0" err="1" smtClean="0"/>
              <a:t>Kepler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Ellipsbaan in de regel vervangen door draagcirkel en bijcirkel</a:t>
            </a:r>
          </a:p>
          <a:p>
            <a:r>
              <a:rPr lang="nl-NL" dirty="0" smtClean="0"/>
              <a:t>Perkenwet vervangen door </a:t>
            </a:r>
            <a:r>
              <a:rPr lang="nl-NL" dirty="0" err="1" smtClean="0"/>
              <a:t>vereffeningspunt</a:t>
            </a:r>
            <a:endParaRPr lang="nl-NL" dirty="0" smtClean="0"/>
          </a:p>
          <a:p>
            <a:r>
              <a:rPr lang="nl-NL" dirty="0" smtClean="0"/>
              <a:t>Genegeerd door </a:t>
            </a:r>
            <a:r>
              <a:rPr lang="nl-NL" dirty="0" err="1" smtClean="0"/>
              <a:t>Galilei</a:t>
            </a:r>
            <a:r>
              <a:rPr lang="nl-NL" dirty="0" smtClean="0"/>
              <a:t>, </a:t>
            </a:r>
            <a:r>
              <a:rPr lang="nl-NL" dirty="0" err="1" smtClean="0"/>
              <a:t>Descartes</a:t>
            </a:r>
            <a:r>
              <a:rPr lang="nl-NL" dirty="0" smtClean="0"/>
              <a:t> en andere latere toonaangevende wetenschappers</a:t>
            </a:r>
          </a:p>
          <a:p>
            <a:r>
              <a:rPr lang="nl-NL" dirty="0" smtClean="0"/>
              <a:t>Alleen derde wet, kwadraat omlooptijden evenredig met derde macht afstanden tot de zon, vrijwel onmiddellijk geaccepteerd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16238" y="333375"/>
            <a:ext cx="3168650" cy="1563688"/>
          </a:xfrm>
        </p:spPr>
        <p:txBody>
          <a:bodyPr/>
          <a:lstStyle/>
          <a:p>
            <a:pPr eaLnBrk="1" hangingPunct="1"/>
            <a:r>
              <a:rPr lang="nl-NL" smtClean="0"/>
              <a:t>Galileo Galilei</a:t>
            </a:r>
            <a:endParaRPr lang="en-GB" smtClean="0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3284538"/>
            <a:ext cx="4464050" cy="3457575"/>
          </a:xfrm>
        </p:spPr>
        <p:txBody>
          <a:bodyPr/>
          <a:lstStyle/>
          <a:p>
            <a:pPr eaLnBrk="1" hangingPunct="1"/>
            <a:r>
              <a:rPr lang="nl-NL" sz="2800" dirty="0" smtClean="0"/>
              <a:t>Studie geneeskunde in </a:t>
            </a:r>
            <a:r>
              <a:rPr lang="nl-NL" sz="2800" dirty="0" err="1" smtClean="0"/>
              <a:t>Pisa</a:t>
            </a:r>
            <a:r>
              <a:rPr lang="nl-NL" sz="2800" dirty="0" smtClean="0"/>
              <a:t> (Groothertogdom Toscane)</a:t>
            </a:r>
          </a:p>
          <a:p>
            <a:pPr eaLnBrk="1" hangingPunct="1"/>
            <a:r>
              <a:rPr lang="nl-NL" sz="2800" dirty="0" smtClean="0"/>
              <a:t>1589 Hoogleraar wiskunde te </a:t>
            </a:r>
            <a:r>
              <a:rPr lang="nl-NL" sz="2800" dirty="0" err="1" smtClean="0"/>
              <a:t>Pisa</a:t>
            </a:r>
            <a:endParaRPr lang="nl-NL" sz="2800" dirty="0" smtClean="0"/>
          </a:p>
          <a:p>
            <a:pPr eaLnBrk="1" hangingPunct="1"/>
            <a:r>
              <a:rPr lang="nl-NL" sz="2800" dirty="0" smtClean="0"/>
              <a:t>1592 Hoogleraar wiskunde te </a:t>
            </a:r>
            <a:r>
              <a:rPr lang="nl-NL" sz="2800" dirty="0" err="1" smtClean="0"/>
              <a:t>Padua</a:t>
            </a:r>
            <a:r>
              <a:rPr lang="nl-NL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Republiek</a:t>
            </a:r>
            <a:r>
              <a:rPr lang="en-GB" sz="2800" dirty="0" smtClean="0"/>
              <a:t> </a:t>
            </a:r>
            <a:r>
              <a:rPr lang="en-GB" sz="2800" dirty="0" err="1" smtClean="0"/>
              <a:t>Venetie</a:t>
            </a:r>
            <a:r>
              <a:rPr lang="en-GB" sz="2800" dirty="0" smtClean="0"/>
              <a:t>)</a:t>
            </a:r>
          </a:p>
        </p:txBody>
      </p:sp>
      <p:pic>
        <p:nvPicPr>
          <p:cNvPr id="47108" name="Picture 5" descr="Galileo16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555875" cy="2876550"/>
          </a:xfrm>
          <a:noFill/>
        </p:spPr>
      </p:pic>
      <p:pic>
        <p:nvPicPr>
          <p:cNvPr id="47109" name="Picture 9" descr="Venic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3" y="3429000"/>
            <a:ext cx="4670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0"/>
            <a:ext cx="26098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Galilei</a:t>
            </a:r>
            <a:r>
              <a:rPr lang="nl-NL" dirty="0" smtClean="0"/>
              <a:t> aan Kepler (1596)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nl-NL" dirty="0" smtClean="0"/>
              <a:t>Schrijft eveneens overtuigd te zijn van copernicaanse theorie</a:t>
            </a:r>
          </a:p>
          <a:p>
            <a:r>
              <a:rPr lang="nl-NL" dirty="0" smtClean="0"/>
              <a:t>Vermoedelijk op grond van getijdentheorie</a:t>
            </a:r>
          </a:p>
          <a:p>
            <a:r>
              <a:rPr lang="nl-NL" dirty="0" smtClean="0"/>
              <a:t>Door dubbele draaiing aarde wordt oceaanwater heen en weer geschud</a:t>
            </a:r>
          </a:p>
          <a:p>
            <a:endParaRPr lang="nl-NL" dirty="0"/>
          </a:p>
        </p:txBody>
      </p:sp>
      <p:pic>
        <p:nvPicPr>
          <p:cNvPr id="39938" name="Picture 2" descr="C:\Users\Frans\Desktop\t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96907"/>
            <a:ext cx="3059832" cy="2561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1609/1610 telescoop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0" y="1628800"/>
            <a:ext cx="6131024" cy="4525963"/>
          </a:xfrm>
        </p:spPr>
        <p:txBody>
          <a:bodyPr/>
          <a:lstStyle/>
          <a:p>
            <a:r>
              <a:rPr lang="nl-NL" dirty="0" smtClean="0"/>
              <a:t>Ontdekkingen</a:t>
            </a:r>
          </a:p>
          <a:p>
            <a:pPr lvl="1"/>
            <a:r>
              <a:rPr lang="nl-NL" dirty="0" smtClean="0"/>
              <a:t>Bergen en kraters op de maan</a:t>
            </a:r>
          </a:p>
          <a:p>
            <a:pPr lvl="1"/>
            <a:r>
              <a:rPr lang="nl-NL" dirty="0" smtClean="0"/>
              <a:t>Vertienvoudiging aantal sterren</a:t>
            </a:r>
          </a:p>
          <a:p>
            <a:pPr lvl="1"/>
            <a:r>
              <a:rPr lang="nl-NL" dirty="0" smtClean="0"/>
              <a:t>Vier manen van </a:t>
            </a:r>
            <a:r>
              <a:rPr lang="nl-NL" dirty="0" err="1" smtClean="0"/>
              <a:t>Jupiter</a:t>
            </a:r>
            <a:endParaRPr lang="nl-NL" dirty="0"/>
          </a:p>
        </p:txBody>
      </p:sp>
      <p:pic>
        <p:nvPicPr>
          <p:cNvPr id="7" name="Picture 4" descr="siderius%20nunc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489" y="1772816"/>
            <a:ext cx="3429511" cy="5085184"/>
          </a:xfrm>
          <a:prstGeom prst="rect">
            <a:avLst/>
          </a:prstGeom>
          <a:noFill/>
        </p:spPr>
      </p:pic>
      <p:pic>
        <p:nvPicPr>
          <p:cNvPr id="8" name="Picture 4" descr="m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0072"/>
            <a:ext cx="5580112" cy="260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3528392" cy="295232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1611 fasen van </a:t>
            </a:r>
            <a:r>
              <a:rPr lang="nl-NL" sz="3200" dirty="0" err="1" smtClean="0"/>
              <a:t>Venus</a:t>
            </a:r>
            <a:r>
              <a:rPr lang="nl-NL" sz="3200" dirty="0" smtClean="0"/>
              <a:t>, resulteert in kerkelijke acceptatie systeem Tycho </a:t>
            </a:r>
            <a:endParaRPr lang="nl-NL" sz="3200" dirty="0"/>
          </a:p>
        </p:txBody>
      </p:sp>
      <p:pic>
        <p:nvPicPr>
          <p:cNvPr id="4" name="Picture 4" descr="venus_ph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50" y="0"/>
            <a:ext cx="512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alileo_planet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891480"/>
            <a:ext cx="4617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1632 Dialoog over de twee voornaamste wereldsystemen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8840"/>
            <a:ext cx="5040560" cy="4680520"/>
          </a:xfrm>
        </p:spPr>
        <p:txBody>
          <a:bodyPr>
            <a:normAutofit/>
          </a:bodyPr>
          <a:lstStyle/>
          <a:p>
            <a:r>
              <a:rPr lang="nl-NL" dirty="0" smtClean="0"/>
              <a:t>Elimineert bezwaren tegen jaarlijkse en dagelijkse beweging aarde</a:t>
            </a:r>
          </a:p>
          <a:p>
            <a:r>
              <a:rPr lang="nl-NL" dirty="0" smtClean="0"/>
              <a:t>Boek culmineert in getijdentheorie als ‘bewijs’ beweging aarde</a:t>
            </a:r>
          </a:p>
          <a:p>
            <a:r>
              <a:rPr lang="nl-NL" dirty="0" smtClean="0"/>
              <a:t>Resulteert in geruchtmakende veroordeling</a:t>
            </a:r>
            <a:endParaRPr lang="nl-NL" dirty="0"/>
          </a:p>
        </p:txBody>
      </p:sp>
      <p:pic>
        <p:nvPicPr>
          <p:cNvPr id="4" name="Picture 3" descr="Frontdia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516" y="1916832"/>
            <a:ext cx="349048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9688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smtClean="0"/>
              <a:t>Nicolaus Copernicus (1473-1543)</a:t>
            </a:r>
            <a:endParaRPr lang="en-GB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989138"/>
            <a:ext cx="6192838" cy="4543425"/>
          </a:xfrm>
        </p:spPr>
        <p:txBody>
          <a:bodyPr/>
          <a:lstStyle/>
          <a:p>
            <a:pPr eaLnBrk="1" hangingPunct="1"/>
            <a:r>
              <a:rPr lang="nl-NL" sz="2800" dirty="0" smtClean="0"/>
              <a:t>Studie in </a:t>
            </a:r>
            <a:r>
              <a:rPr lang="nl-NL" sz="2800" dirty="0" err="1" smtClean="0"/>
              <a:t>Krakau</a:t>
            </a:r>
            <a:r>
              <a:rPr lang="nl-NL" sz="2800" dirty="0" smtClean="0"/>
              <a:t>, Bologna en </a:t>
            </a:r>
            <a:r>
              <a:rPr lang="nl-NL" sz="2800" dirty="0" err="1" smtClean="0"/>
              <a:t>Padua</a:t>
            </a:r>
            <a:endParaRPr lang="nl-NL" sz="2800" dirty="0" smtClean="0"/>
          </a:p>
          <a:p>
            <a:pPr eaLnBrk="1" hangingPunct="1"/>
            <a:r>
              <a:rPr lang="nl-NL" sz="2800" dirty="0" smtClean="0"/>
              <a:t>Kerkelijke bestuursfunctie </a:t>
            </a:r>
            <a:r>
              <a:rPr lang="nl-NL" sz="2800" dirty="0" err="1" smtClean="0"/>
              <a:t>Frauenburg</a:t>
            </a:r>
            <a:endParaRPr lang="nl-NL" sz="2800" dirty="0" smtClean="0"/>
          </a:p>
          <a:p>
            <a:pPr eaLnBrk="1" hangingPunct="1"/>
            <a:r>
              <a:rPr lang="nl-NL" sz="2800" dirty="0" smtClean="0"/>
              <a:t>Lijfarts en raadsheer bisschop </a:t>
            </a:r>
            <a:r>
              <a:rPr lang="nl-NL" sz="2800" dirty="0" err="1" smtClean="0"/>
              <a:t>Ermland</a:t>
            </a:r>
            <a:endParaRPr lang="nl-NL" sz="2800" dirty="0" smtClean="0"/>
          </a:p>
          <a:p>
            <a:pPr eaLnBrk="1" hangingPunct="1"/>
            <a:endParaRPr lang="nl-NL" sz="2800" dirty="0" smtClean="0"/>
          </a:p>
          <a:p>
            <a:pPr eaLnBrk="1" hangingPunct="1">
              <a:buFontTx/>
              <a:buNone/>
            </a:pPr>
            <a:endParaRPr lang="nl-NL" sz="2800" dirty="0" smtClean="0"/>
          </a:p>
          <a:p>
            <a:pPr eaLnBrk="1" hangingPunct="1">
              <a:buFontTx/>
              <a:buNone/>
            </a:pPr>
            <a:r>
              <a:rPr lang="nl-NL" sz="2800" dirty="0" smtClean="0"/>
              <a:t>1510 </a:t>
            </a:r>
            <a:r>
              <a:rPr lang="nl-NL" sz="2800" i="1" dirty="0" err="1" smtClean="0"/>
              <a:t>Commentariolus</a:t>
            </a:r>
            <a:endParaRPr lang="nl-NL" sz="2800" i="1" dirty="0" smtClean="0"/>
          </a:p>
          <a:p>
            <a:pPr eaLnBrk="1" hangingPunct="1">
              <a:buFontTx/>
              <a:buNone/>
            </a:pPr>
            <a:r>
              <a:rPr lang="nl-NL" sz="2800" dirty="0" smtClean="0"/>
              <a:t>1543 </a:t>
            </a:r>
            <a:r>
              <a:rPr lang="nl-NL" sz="2800" i="1" dirty="0" smtClean="0"/>
              <a:t>De </a:t>
            </a:r>
            <a:r>
              <a:rPr lang="nl-NL" sz="2800" i="1" dirty="0" err="1" smtClean="0"/>
              <a:t>revolutionibus</a:t>
            </a:r>
            <a:r>
              <a:rPr lang="nl-NL" sz="2800" i="1" dirty="0" smtClean="0"/>
              <a:t> </a:t>
            </a:r>
            <a:r>
              <a:rPr lang="nl-NL" sz="2800" i="1" dirty="0" err="1" smtClean="0"/>
              <a:t>orbius</a:t>
            </a:r>
            <a:r>
              <a:rPr lang="nl-NL" sz="2800" i="1" dirty="0" smtClean="0"/>
              <a:t> </a:t>
            </a:r>
          </a:p>
          <a:p>
            <a:pPr eaLnBrk="1" hangingPunct="1">
              <a:buFontTx/>
              <a:buNone/>
            </a:pPr>
            <a:r>
              <a:rPr lang="nl-NL" sz="2800" i="1" dirty="0" smtClean="0"/>
              <a:t>		</a:t>
            </a:r>
            <a:r>
              <a:rPr lang="nl-NL" sz="2800" i="1" dirty="0" err="1" smtClean="0"/>
              <a:t>coelestium</a:t>
            </a:r>
            <a:r>
              <a:rPr lang="nl-NL" sz="2800" i="1" dirty="0" smtClean="0"/>
              <a:t> </a:t>
            </a:r>
            <a:r>
              <a:rPr lang="nl-NL" sz="2800" dirty="0" smtClean="0"/>
              <a:t>(</a:t>
            </a:r>
            <a:r>
              <a:rPr lang="nl-NL" sz="2400" dirty="0" smtClean="0"/>
              <a:t>Over de omwentelingen 	van de hemelse sferen)</a:t>
            </a:r>
          </a:p>
        </p:txBody>
      </p:sp>
      <p:pic>
        <p:nvPicPr>
          <p:cNvPr id="8196" name="Picture 5" descr="copernic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0"/>
            <a:ext cx="2483768" cy="4026949"/>
          </a:xfrm>
          <a:noFill/>
        </p:spPr>
      </p:pic>
      <p:pic>
        <p:nvPicPr>
          <p:cNvPr id="8197" name="Picture 1029" descr="Bild:FRAMBOR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4648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nl-NL" dirty="0" smtClean="0"/>
              <a:t>Doorbraak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237931"/>
          </a:xfrm>
        </p:spPr>
        <p:txBody>
          <a:bodyPr/>
          <a:lstStyle/>
          <a:p>
            <a:r>
              <a:rPr lang="nl-NL" dirty="0" smtClean="0"/>
              <a:t>In tweede helft 17</a:t>
            </a:r>
            <a:r>
              <a:rPr lang="nl-NL" baseline="30000" dirty="0" smtClean="0"/>
              <a:t>de</a:t>
            </a:r>
            <a:r>
              <a:rPr lang="nl-NL" dirty="0" smtClean="0"/>
              <a:t> eeuw brede acceptatie van bewegende aarde</a:t>
            </a:r>
          </a:p>
          <a:p>
            <a:r>
              <a:rPr lang="nl-NL" dirty="0" smtClean="0"/>
              <a:t>Meestal hand in hand met acceptatie nieuwe mechanische filosofie van </a:t>
            </a:r>
            <a:r>
              <a:rPr lang="nl-NL" dirty="0" err="1" smtClean="0"/>
              <a:t>Descartes</a:t>
            </a:r>
            <a:r>
              <a:rPr lang="nl-NL" dirty="0" smtClean="0"/>
              <a:t> en anderen</a:t>
            </a:r>
          </a:p>
          <a:p>
            <a:r>
              <a:rPr lang="nl-NL" dirty="0" smtClean="0"/>
              <a:t>Bekroning in </a:t>
            </a:r>
            <a:r>
              <a:rPr lang="nl-NL" dirty="0" err="1" smtClean="0"/>
              <a:t>Newtons</a:t>
            </a:r>
            <a:r>
              <a:rPr lang="nl-NL" dirty="0" smtClean="0"/>
              <a:t> </a:t>
            </a:r>
            <a:r>
              <a:rPr lang="nl-NL" i="1" dirty="0" err="1" smtClean="0"/>
              <a:t>Principia</a:t>
            </a:r>
            <a:r>
              <a:rPr lang="nl-NL" dirty="0" smtClean="0"/>
              <a:t>, tevens bekrachtiging </a:t>
            </a:r>
            <a:r>
              <a:rPr lang="nl-NL" dirty="0" err="1" smtClean="0"/>
              <a:t>Keplers</a:t>
            </a:r>
            <a:r>
              <a:rPr lang="nl-NL" dirty="0" smtClean="0"/>
              <a:t> ‘wetten’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953000" cy="1143000"/>
          </a:xfrm>
        </p:spPr>
        <p:txBody>
          <a:bodyPr/>
          <a:lstStyle/>
          <a:p>
            <a:pPr eaLnBrk="1" hangingPunct="1"/>
            <a:r>
              <a:rPr lang="nl-NL" i="1" smtClean="0"/>
              <a:t>De revolutionibus</a:t>
            </a:r>
            <a:endParaRPr lang="en-GB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486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dirty="0" smtClean="0"/>
              <a:t>Herziening </a:t>
            </a:r>
            <a:r>
              <a:rPr lang="nl-NL" i="1" dirty="0" err="1" smtClean="0"/>
              <a:t>Almagest</a:t>
            </a:r>
            <a:r>
              <a:rPr lang="nl-NL" i="1" dirty="0" smtClean="0"/>
              <a:t> </a:t>
            </a:r>
            <a:r>
              <a:rPr lang="nl-NL" dirty="0" smtClean="0"/>
              <a:t>Ptolemaeus</a:t>
            </a:r>
          </a:p>
          <a:p>
            <a:pPr eaLnBrk="1" hangingPunct="1"/>
            <a:r>
              <a:rPr lang="nl-NL" dirty="0" smtClean="0"/>
              <a:t>Opgedragen aan Paulus III</a:t>
            </a:r>
          </a:p>
          <a:p>
            <a:pPr eaLnBrk="1" hangingPunct="1"/>
            <a:r>
              <a:rPr lang="nl-NL" dirty="0" smtClean="0"/>
              <a:t>Wiskundige constructies</a:t>
            </a:r>
          </a:p>
          <a:p>
            <a:pPr eaLnBrk="1" hangingPunct="1"/>
            <a:r>
              <a:rPr lang="nl-NL" dirty="0" smtClean="0"/>
              <a:t>Zon in middelpunt wereld</a:t>
            </a:r>
          </a:p>
          <a:p>
            <a:pPr eaLnBrk="1" hangingPunct="1"/>
            <a:r>
              <a:rPr lang="nl-NL" dirty="0" smtClean="0"/>
              <a:t>Aarde en planeten draaien rond de zon, aarde rond as</a:t>
            </a:r>
          </a:p>
          <a:p>
            <a:pPr eaLnBrk="1" hangingPunct="1"/>
            <a:r>
              <a:rPr lang="nl-NL" dirty="0" smtClean="0"/>
              <a:t>Maan draait rond de aarde</a:t>
            </a:r>
          </a:p>
          <a:p>
            <a:pPr eaLnBrk="1" hangingPunct="1"/>
            <a:r>
              <a:rPr lang="nl-NL" dirty="0" smtClean="0"/>
              <a:t>Bol sterren onbeweeglijk</a:t>
            </a:r>
          </a:p>
        </p:txBody>
      </p:sp>
      <p:pic>
        <p:nvPicPr>
          <p:cNvPr id="9220" name="Picture 5" descr="coperbooks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7004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pernicus_rev_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168900" cy="808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1"/>
                </a:solidFill>
              </a:rPr>
              <a:t>Aristoteles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4" descr="http://zebu.uoregon.edu/~imamura/121/images/greek_cos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76420"/>
            <a:ext cx="5544616" cy="55815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nl-NL" dirty="0" err="1" smtClean="0"/>
              <a:t>Ptolemaeus</a:t>
            </a:r>
            <a:r>
              <a:rPr lang="nl-NL" dirty="0" smtClean="0"/>
              <a:t>, </a:t>
            </a:r>
            <a:r>
              <a:rPr lang="nl-NL" i="1" dirty="0" err="1" smtClean="0"/>
              <a:t>Almagest</a:t>
            </a:r>
            <a:r>
              <a:rPr lang="nl-NL" dirty="0" smtClean="0"/>
              <a:t> (</a:t>
            </a:r>
            <a:r>
              <a:rPr lang="nl-NL" u="sng" dirty="0" smtClean="0"/>
              <a:t>+</a:t>
            </a:r>
            <a:r>
              <a:rPr lang="nl-NL" dirty="0" smtClean="0"/>
              <a:t> 150)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07504" y="2204864"/>
            <a:ext cx="4608512" cy="4392488"/>
          </a:xfrm>
        </p:spPr>
        <p:txBody>
          <a:bodyPr/>
          <a:lstStyle/>
          <a:p>
            <a:r>
              <a:rPr lang="nl-NL" dirty="0" smtClean="0"/>
              <a:t>Planeet P beweegt langs </a:t>
            </a:r>
            <a:r>
              <a:rPr lang="nl-NL" b="1" dirty="0" smtClean="0"/>
              <a:t>bijcirkel</a:t>
            </a:r>
            <a:r>
              <a:rPr lang="nl-NL" dirty="0" smtClean="0"/>
              <a:t>, waarvan middelpunt F beweegt langs </a:t>
            </a:r>
            <a:r>
              <a:rPr lang="nl-NL" b="1" dirty="0" smtClean="0"/>
              <a:t>excentrische draagcirkel</a:t>
            </a:r>
            <a:r>
              <a:rPr lang="nl-NL" dirty="0" smtClean="0"/>
              <a:t>, met constante hoeksnelheid ten opzichte van </a:t>
            </a:r>
            <a:r>
              <a:rPr lang="nl-NL" b="1" dirty="0" err="1" smtClean="0"/>
              <a:t>vereffeningspunt</a:t>
            </a:r>
            <a:r>
              <a:rPr lang="nl-NL" dirty="0" smtClean="0"/>
              <a:t> Q</a:t>
            </a:r>
            <a:endParaRPr lang="en-US" b="1" dirty="0"/>
          </a:p>
        </p:txBody>
      </p:sp>
      <p:pic>
        <p:nvPicPr>
          <p:cNvPr id="4" name="Picture 8" descr="combined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2217549"/>
            <a:ext cx="4392488" cy="46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Beweging Mars</a:t>
            </a:r>
          </a:p>
        </p:txBody>
      </p:sp>
      <p:pic>
        <p:nvPicPr>
          <p:cNvPr id="35843" name="Picture 3" descr="marsmo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267" y="1828799"/>
            <a:ext cx="5200013" cy="47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Verklaring </a:t>
            </a:r>
            <a:r>
              <a:rPr lang="nl-NL" dirty="0" err="1" smtClean="0"/>
              <a:t>Copernicus</a:t>
            </a:r>
            <a:r>
              <a:rPr lang="nl-NL" dirty="0" smtClean="0"/>
              <a:t>  lusbeweging</a:t>
            </a:r>
          </a:p>
        </p:txBody>
      </p:sp>
      <p:pic>
        <p:nvPicPr>
          <p:cNvPr id="36867" name="Picture 5" descr="retrograde_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54752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00"/>
      </a:dk1>
      <a:lt1>
        <a:srgbClr val="0000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932</Words>
  <Application>Microsoft Office PowerPoint</Application>
  <PresentationFormat>Diavoorstelling (4:3)</PresentationFormat>
  <Paragraphs>158</Paragraphs>
  <Slides>30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Office Theme</vt:lpstr>
      <vt:lpstr>De Copernicaanse revolutie</vt:lpstr>
      <vt:lpstr>Vragen</vt:lpstr>
      <vt:lpstr>Nicolaus Copernicus (1473-1543)</vt:lpstr>
      <vt:lpstr>De revolutionibus</vt:lpstr>
      <vt:lpstr>Dia 5</vt:lpstr>
      <vt:lpstr>Aristoteles</vt:lpstr>
      <vt:lpstr>Ptolemaeus, Almagest (+ 150)</vt:lpstr>
      <vt:lpstr>Beweging Mars</vt:lpstr>
      <vt:lpstr>Verklaring Copernicus  lusbeweging</vt:lpstr>
      <vt:lpstr>Revolutie?</vt:lpstr>
      <vt:lpstr>Waarom herziening?</vt:lpstr>
      <vt:lpstr>Bezwaren asrotatie</vt:lpstr>
      <vt:lpstr>Bezwaren jaarlijkse beweging aarde</vt:lpstr>
      <vt:lpstr>Andere bezwaren</vt:lpstr>
      <vt:lpstr>Waarom herziening?</vt:lpstr>
      <vt:lpstr>Robert Westman, UCSD (2011)</vt:lpstr>
      <vt:lpstr>Vroege receptie </vt:lpstr>
      <vt:lpstr>Tweede generatie</vt:lpstr>
      <vt:lpstr>Derde generatie</vt:lpstr>
      <vt:lpstr>Johannes Kepler (1571-1630)</vt:lpstr>
      <vt:lpstr>Kepler  Mysterium cosmographicum</vt:lpstr>
      <vt:lpstr>Mysterium Cosmographicum</vt:lpstr>
      <vt:lpstr>Astronomia Nova (1609)</vt:lpstr>
      <vt:lpstr>Receptie Kepler</vt:lpstr>
      <vt:lpstr>Galileo Galilei</vt:lpstr>
      <vt:lpstr>Galilei aan Kepler (1596)</vt:lpstr>
      <vt:lpstr>1609/1610 telescoop</vt:lpstr>
      <vt:lpstr>1611 fasen van Venus, resulteert in kerkelijke acceptatie systeem Tycho </vt:lpstr>
      <vt:lpstr>1632 Dialoog over de twee voornaamste wereldsystemen</vt:lpstr>
      <vt:lpstr>Doorbraak</vt:lpstr>
    </vt:vector>
  </TitlesOfParts>
  <Company>Vrije Universiteit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Copernicaanse revolutie</dc:title>
  <dc:creator>fln800</dc:creator>
  <cp:lastModifiedBy>USER</cp:lastModifiedBy>
  <cp:revision>44</cp:revision>
  <dcterms:created xsi:type="dcterms:W3CDTF">2013-12-11T10:56:54Z</dcterms:created>
  <dcterms:modified xsi:type="dcterms:W3CDTF">2013-12-13T16:00:35Z</dcterms:modified>
</cp:coreProperties>
</file>