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handoutMasterIdLst>
    <p:handoutMasterId r:id="rId14"/>
  </p:handoutMasterIdLst>
  <p:sldIdLst>
    <p:sldId id="256" r:id="rId2"/>
    <p:sldId id="268" r:id="rId3"/>
    <p:sldId id="260" r:id="rId4"/>
    <p:sldId id="259" r:id="rId5"/>
    <p:sldId id="261" r:id="rId6"/>
    <p:sldId id="262" r:id="rId7"/>
    <p:sldId id="263" r:id="rId8"/>
    <p:sldId id="264" r:id="rId9"/>
    <p:sldId id="266" r:id="rId10"/>
    <p:sldId id="265" r:id="rId11"/>
    <p:sldId id="267" r:id="rId12"/>
  </p:sldIdLst>
  <p:sldSz cx="9144000" cy="6858000" type="screen4x3"/>
  <p:notesSz cx="6797675" cy="99266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0000"/>
    <a:srgbClr val="FF0000"/>
    <a:srgbClr val="FF3300"/>
    <a:srgbClr val="682B9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3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901D5671-23BC-4423-A58B-0D96488A9E79}" type="datetimeFigureOut">
              <a:rPr lang="nl-NL" smtClean="0"/>
              <a:pPr/>
              <a:t>14-12-2012</a:t>
            </a:fld>
            <a:endParaRPr lang="nl-NL"/>
          </a:p>
        </p:txBody>
      </p:sp>
      <p:sp>
        <p:nvSpPr>
          <p:cNvPr id="4" name="Tijdelijke aanduiding voor voettekst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6720BA38-B3D7-4629-A8CB-C8B86428522C}" type="slidenum">
              <a:rPr lang="nl-NL" smtClean="0"/>
              <a:pPr/>
              <a:t>‹nr.›</a:t>
            </a:fld>
            <a:endParaRPr lang="nl-NL"/>
          </a:p>
        </p:txBody>
      </p:sp>
    </p:spTree>
    <p:extLst>
      <p:ext uri="{BB962C8B-B14F-4D97-AF65-F5344CB8AC3E}">
        <p14:creationId xmlns:p14="http://schemas.microsoft.com/office/powerpoint/2010/main" xmlns="" val="9756663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8EF5D154-D985-4637-9632-1DD2CB0A38CE}" type="datetimeFigureOut">
              <a:rPr lang="nl-NL" smtClean="0"/>
              <a:pPr/>
              <a:t>14-12-2012</a:t>
            </a:fld>
            <a:endParaRPr lang="nl-NL"/>
          </a:p>
        </p:txBody>
      </p:sp>
      <p:sp>
        <p:nvSpPr>
          <p:cNvPr id="4" name="Tijdelijke aanduiding voor dia-afbeelding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12C0C22B-86CC-47E2-ADC0-34AB8EADACC7}" type="slidenum">
              <a:rPr lang="nl-NL" smtClean="0"/>
              <a:pPr/>
              <a:t>‹nr.›</a:t>
            </a:fld>
            <a:endParaRPr lang="nl-NL"/>
          </a:p>
        </p:txBody>
      </p:sp>
    </p:spTree>
    <p:extLst>
      <p:ext uri="{BB962C8B-B14F-4D97-AF65-F5344CB8AC3E}">
        <p14:creationId xmlns:p14="http://schemas.microsoft.com/office/powerpoint/2010/main" xmlns="" val="340908591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12C0C22B-86CC-47E2-ADC0-34AB8EADACC7}" type="slidenum">
              <a:rPr lang="nl-NL" smtClean="0"/>
              <a:pPr/>
              <a:t>1</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DE333BCF-FB02-41EB-8596-7AFEFF27B525}" type="datetimeFigureOut">
              <a:rPr lang="nl-NL" smtClean="0"/>
              <a:pPr/>
              <a:t>14-12-2012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6901489-5EB9-4274-A94A-D59080933993}"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E333BCF-FB02-41EB-8596-7AFEFF27B525}" type="datetimeFigureOut">
              <a:rPr lang="nl-NL" smtClean="0"/>
              <a:pPr/>
              <a:t>14-12-2012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6901489-5EB9-4274-A94A-D59080933993}"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E333BCF-FB02-41EB-8596-7AFEFF27B525}" type="datetimeFigureOut">
              <a:rPr lang="nl-NL" smtClean="0"/>
              <a:pPr/>
              <a:t>14-12-2012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6901489-5EB9-4274-A94A-D59080933993}"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E333BCF-FB02-41EB-8596-7AFEFF27B525}" type="datetimeFigureOut">
              <a:rPr lang="nl-NL" smtClean="0"/>
              <a:pPr/>
              <a:t>14-12-2012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6901489-5EB9-4274-A94A-D59080933993}"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DE333BCF-FB02-41EB-8596-7AFEFF27B525}" type="datetimeFigureOut">
              <a:rPr lang="nl-NL" smtClean="0"/>
              <a:pPr/>
              <a:t>14-12-2012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6901489-5EB9-4274-A94A-D59080933993}"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DE333BCF-FB02-41EB-8596-7AFEFF27B525}" type="datetimeFigureOut">
              <a:rPr lang="nl-NL" smtClean="0"/>
              <a:pPr/>
              <a:t>14-12-2012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6901489-5EB9-4274-A94A-D59080933993}"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DE333BCF-FB02-41EB-8596-7AFEFF27B525}" type="datetimeFigureOut">
              <a:rPr lang="nl-NL" smtClean="0"/>
              <a:pPr/>
              <a:t>14-12-2012</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06901489-5EB9-4274-A94A-D59080933993}"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DE333BCF-FB02-41EB-8596-7AFEFF27B525}" type="datetimeFigureOut">
              <a:rPr lang="nl-NL" smtClean="0"/>
              <a:pPr/>
              <a:t>14-12-2012</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06901489-5EB9-4274-A94A-D59080933993}"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DE333BCF-FB02-41EB-8596-7AFEFF27B525}" type="datetimeFigureOut">
              <a:rPr lang="nl-NL" smtClean="0"/>
              <a:pPr/>
              <a:t>14-12-2012</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06901489-5EB9-4274-A94A-D59080933993}"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DE333BCF-FB02-41EB-8596-7AFEFF27B525}" type="datetimeFigureOut">
              <a:rPr lang="nl-NL" smtClean="0"/>
              <a:pPr/>
              <a:t>14-12-2012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6901489-5EB9-4274-A94A-D59080933993}"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DE333BCF-FB02-41EB-8596-7AFEFF27B525}" type="datetimeFigureOut">
              <a:rPr lang="nl-NL" smtClean="0"/>
              <a:pPr/>
              <a:t>14-12-2012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6901489-5EB9-4274-A94A-D59080933993}"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333BCF-FB02-41EB-8596-7AFEFF27B525}" type="datetimeFigureOut">
              <a:rPr lang="nl-NL" smtClean="0"/>
              <a:pPr/>
              <a:t>14-12-2012</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901489-5EB9-4274-A94A-D59080933993}"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k.v.d.lingen@xs4all.n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6" name="Rechthoek 5"/>
          <p:cNvSpPr/>
          <p:nvPr/>
        </p:nvSpPr>
        <p:spPr>
          <a:xfrm>
            <a:off x="539552" y="2132856"/>
            <a:ext cx="4392488" cy="3539430"/>
          </a:xfrm>
          <a:prstGeom prst="rect">
            <a:avLst/>
          </a:prstGeom>
        </p:spPr>
        <p:txBody>
          <a:bodyPr wrap="square">
            <a:spAutoFit/>
          </a:bodyPr>
          <a:lstStyle/>
          <a:p>
            <a:pPr algn="ctr"/>
            <a:r>
              <a:rPr lang="nl-NL" sz="4000" b="1" dirty="0" smtClean="0"/>
              <a:t>Het maken van opgaven</a:t>
            </a:r>
          </a:p>
          <a:p>
            <a:endParaRPr lang="nl-NL" sz="2400" b="1" dirty="0">
              <a:solidFill>
                <a:schemeClr val="bg1"/>
              </a:solidFill>
              <a:latin typeface="Trebuchet MS" pitchFamily="34" charset="0"/>
            </a:endParaRPr>
          </a:p>
          <a:p>
            <a:pPr algn="ctr"/>
            <a:r>
              <a:rPr lang="nl-NL" sz="2000" b="1" dirty="0" smtClean="0">
                <a:solidFill>
                  <a:schemeClr val="bg1"/>
                </a:solidFill>
                <a:latin typeface="Trebuchet MS" pitchFamily="34" charset="0"/>
              </a:rPr>
              <a:t>voor toetsen en schoolexamens</a:t>
            </a:r>
          </a:p>
          <a:p>
            <a:pPr algn="ctr"/>
            <a:endParaRPr lang="nl-NL" sz="2000" b="1" dirty="0" smtClean="0">
              <a:latin typeface="Trebuchet MS" pitchFamily="34" charset="0"/>
            </a:endParaRPr>
          </a:p>
          <a:p>
            <a:pPr algn="ctr"/>
            <a:endParaRPr lang="nl-NL" sz="2000" b="1" dirty="0" smtClean="0">
              <a:latin typeface="Trebuchet MS" pitchFamily="34" charset="0"/>
            </a:endParaRPr>
          </a:p>
          <a:p>
            <a:pPr algn="ctr"/>
            <a:endParaRPr lang="nl-NL" sz="2000" b="1" dirty="0" smtClean="0">
              <a:latin typeface="Trebuchet MS" pitchFamily="34" charset="0"/>
            </a:endParaRPr>
          </a:p>
          <a:p>
            <a:pPr algn="ctr"/>
            <a:endParaRPr lang="nl-NL" sz="2000" b="1" dirty="0" smtClean="0">
              <a:latin typeface="Trebuchet MS" pitchFamily="34" charset="0"/>
            </a:endParaRPr>
          </a:p>
          <a:p>
            <a:pPr algn="ctr"/>
            <a:r>
              <a:rPr lang="nl-NL" sz="2000" b="1" dirty="0" smtClean="0">
                <a:latin typeface="Trebuchet MS" pitchFamily="34" charset="0"/>
              </a:rPr>
              <a:t>Koert van der </a:t>
            </a:r>
            <a:r>
              <a:rPr lang="nl-NL" sz="2000" b="1" dirty="0" err="1" smtClean="0">
                <a:latin typeface="Trebuchet MS" pitchFamily="34" charset="0"/>
              </a:rPr>
              <a:t>Lingen</a:t>
            </a:r>
            <a:endParaRPr lang="nl-NL" sz="2000" dirty="0">
              <a:latin typeface="Trebuchet MS"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nl-NL" b="1" dirty="0" smtClean="0">
                <a:solidFill>
                  <a:srgbClr val="EA0000"/>
                </a:solidFill>
                <a:latin typeface="Trebuchet MS" pitchFamily="34" charset="0"/>
              </a:rPr>
              <a:t>Het maken van opgaven</a:t>
            </a:r>
            <a:endParaRPr lang="nl-NL" dirty="0"/>
          </a:p>
        </p:txBody>
      </p:sp>
      <p:sp>
        <p:nvSpPr>
          <p:cNvPr id="3" name="Tijdelijke aanduiding voor inhoud 2"/>
          <p:cNvSpPr>
            <a:spLocks noGrp="1"/>
          </p:cNvSpPr>
          <p:nvPr>
            <p:ph idx="1"/>
          </p:nvPr>
        </p:nvSpPr>
        <p:spPr/>
        <p:txBody>
          <a:bodyPr>
            <a:normAutofit/>
          </a:bodyPr>
          <a:lstStyle/>
          <a:p>
            <a:pPr marL="0" indent="0">
              <a:lnSpc>
                <a:spcPct val="150000"/>
              </a:lnSpc>
              <a:spcBef>
                <a:spcPts val="0"/>
              </a:spcBef>
              <a:buNone/>
            </a:pPr>
            <a:r>
              <a:rPr lang="nl-NL" dirty="0" smtClean="0"/>
              <a:t>Hoe bepaal ik het niveau van de vragen? </a:t>
            </a:r>
          </a:p>
          <a:p>
            <a:pPr lvl="0">
              <a:lnSpc>
                <a:spcPct val="150000"/>
              </a:lnSpc>
            </a:pPr>
            <a:r>
              <a:rPr lang="nl-NL" sz="2200" dirty="0" smtClean="0">
                <a:solidFill>
                  <a:prstClr val="black"/>
                </a:solidFill>
                <a:latin typeface="Trebuchet MS" pitchFamily="34" charset="0"/>
              </a:rPr>
              <a:t>Eén punt per denkstap</a:t>
            </a:r>
          </a:p>
          <a:p>
            <a:pPr lvl="0">
              <a:lnSpc>
                <a:spcPct val="150000"/>
              </a:lnSpc>
            </a:pPr>
            <a:r>
              <a:rPr lang="nl-NL" sz="2200" dirty="0" smtClean="0">
                <a:solidFill>
                  <a:prstClr val="black"/>
                </a:solidFill>
                <a:latin typeface="Trebuchet MS" pitchFamily="34" charset="0"/>
              </a:rPr>
              <a:t>Bij berekeningen extra punt voor foutloze uitvoering</a:t>
            </a:r>
          </a:p>
          <a:p>
            <a:pPr lvl="1">
              <a:lnSpc>
                <a:spcPct val="150000"/>
              </a:lnSpc>
              <a:tabLst>
                <a:tab pos="4216400" algn="l"/>
              </a:tabLst>
            </a:pPr>
            <a:r>
              <a:rPr lang="nl-NL" sz="1800" dirty="0" smtClean="0">
                <a:solidFill>
                  <a:prstClr val="black"/>
                </a:solidFill>
                <a:latin typeface="Trebuchet MS" pitchFamily="34" charset="0"/>
              </a:rPr>
              <a:t>1 punt. Zeer eenvoudig </a:t>
            </a:r>
          </a:p>
          <a:p>
            <a:pPr lvl="1">
              <a:lnSpc>
                <a:spcPct val="150000"/>
              </a:lnSpc>
              <a:tabLst>
                <a:tab pos="4216400" algn="l"/>
              </a:tabLst>
            </a:pPr>
            <a:r>
              <a:rPr lang="nl-NL" sz="1800" dirty="0" smtClean="0">
                <a:solidFill>
                  <a:prstClr val="black"/>
                </a:solidFill>
                <a:latin typeface="Trebuchet MS" pitchFamily="34" charset="0"/>
              </a:rPr>
              <a:t>2 punt. Eenvoudig</a:t>
            </a:r>
          </a:p>
          <a:p>
            <a:pPr lvl="1">
              <a:lnSpc>
                <a:spcPct val="150000"/>
              </a:lnSpc>
              <a:tabLst>
                <a:tab pos="4216400" algn="l"/>
              </a:tabLst>
            </a:pPr>
            <a:r>
              <a:rPr lang="nl-NL" sz="1800" dirty="0" smtClean="0">
                <a:solidFill>
                  <a:prstClr val="black"/>
                </a:solidFill>
                <a:latin typeface="Trebuchet MS" pitchFamily="34" charset="0"/>
              </a:rPr>
              <a:t>3 punt. Gemiddeld niveau</a:t>
            </a:r>
          </a:p>
          <a:p>
            <a:pPr lvl="1">
              <a:lnSpc>
                <a:spcPct val="150000"/>
              </a:lnSpc>
              <a:tabLst>
                <a:tab pos="4216400" algn="l"/>
              </a:tabLst>
            </a:pPr>
            <a:r>
              <a:rPr lang="nl-NL" sz="1800" dirty="0" smtClean="0">
                <a:solidFill>
                  <a:prstClr val="black"/>
                </a:solidFill>
                <a:latin typeface="Trebuchet MS" pitchFamily="34" charset="0"/>
              </a:rPr>
              <a:t>4 punt. Moeilijk</a:t>
            </a:r>
          </a:p>
          <a:p>
            <a:pPr lvl="1">
              <a:lnSpc>
                <a:spcPct val="150000"/>
              </a:lnSpc>
              <a:tabLst>
                <a:tab pos="4216400" algn="l"/>
              </a:tabLst>
            </a:pPr>
            <a:r>
              <a:rPr lang="nl-NL" sz="1800" dirty="0" smtClean="0">
                <a:solidFill>
                  <a:prstClr val="black"/>
                </a:solidFill>
                <a:latin typeface="Trebuchet MS" pitchFamily="34" charset="0"/>
              </a:rPr>
              <a:t>5 punt. Zeer moeilijk</a:t>
            </a:r>
          </a:p>
          <a:p>
            <a:pPr marL="0" indent="0">
              <a:lnSpc>
                <a:spcPct val="150000"/>
              </a:lnSpc>
              <a:spcBef>
                <a:spcPts val="0"/>
              </a:spcBef>
              <a:buNone/>
            </a:pPr>
            <a:endParaRPr lang="nl-NL"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nl-NL" b="1" dirty="0" smtClean="0">
                <a:solidFill>
                  <a:srgbClr val="EA0000"/>
                </a:solidFill>
                <a:latin typeface="Trebuchet MS" pitchFamily="34" charset="0"/>
              </a:rPr>
              <a:t>Het maken van opgaven</a:t>
            </a:r>
            <a:endParaRPr lang="nl-NL" dirty="0"/>
          </a:p>
        </p:txBody>
      </p:sp>
      <p:sp>
        <p:nvSpPr>
          <p:cNvPr id="3" name="Tijdelijke aanduiding voor inhoud 2"/>
          <p:cNvSpPr>
            <a:spLocks noGrp="1"/>
          </p:cNvSpPr>
          <p:nvPr>
            <p:ph idx="1"/>
          </p:nvPr>
        </p:nvSpPr>
        <p:spPr/>
        <p:txBody>
          <a:bodyPr/>
          <a:lstStyle/>
          <a:p>
            <a:r>
              <a:rPr lang="nl-NL" dirty="0" smtClean="0"/>
              <a:t>En nu zelf aan de slag</a:t>
            </a:r>
          </a:p>
          <a:p>
            <a:pPr lvl="1"/>
            <a:r>
              <a:rPr lang="nl-NL" dirty="0" smtClean="0"/>
              <a:t>Zonneboot (Delft Integraal)</a:t>
            </a:r>
          </a:p>
          <a:p>
            <a:pPr lvl="1"/>
            <a:r>
              <a:rPr lang="nl-NL" dirty="0" smtClean="0"/>
              <a:t>Uitgezette spoorrails</a:t>
            </a:r>
          </a:p>
          <a:p>
            <a:pPr lvl="1"/>
            <a:r>
              <a:rPr lang="nl-NL" dirty="0" err="1" smtClean="0"/>
              <a:t>Solar</a:t>
            </a:r>
            <a:r>
              <a:rPr lang="nl-NL" dirty="0" smtClean="0"/>
              <a:t> Impuls</a:t>
            </a:r>
          </a:p>
          <a:p>
            <a:pPr lvl="1"/>
            <a:r>
              <a:rPr lang="nl-NL" dirty="0" err="1" smtClean="0"/>
              <a:t>World’s</a:t>
            </a:r>
            <a:r>
              <a:rPr lang="nl-NL" dirty="0" smtClean="0"/>
              <a:t> </a:t>
            </a:r>
            <a:r>
              <a:rPr lang="nl-NL" dirty="0" err="1" smtClean="0"/>
              <a:t>Largest</a:t>
            </a:r>
            <a:r>
              <a:rPr lang="nl-NL" dirty="0" smtClean="0"/>
              <a:t> Wind Turbine Rotor</a:t>
            </a:r>
          </a:p>
          <a:p>
            <a:pPr lvl="1"/>
            <a:r>
              <a:rPr lang="nl-NL" dirty="0" smtClean="0"/>
              <a:t>Amerikaanse tweelingsonde  </a:t>
            </a:r>
            <a:r>
              <a:rPr lang="nl-NL" dirty="0" err="1" smtClean="0"/>
              <a:t>GRAIL</a:t>
            </a:r>
            <a:endParaRPr lang="nl-NL" dirty="0" smtClean="0"/>
          </a:p>
          <a:p>
            <a:pPr lvl="1"/>
            <a:r>
              <a:rPr lang="nl-NL" dirty="0" smtClean="0"/>
              <a:t>Poloniumvergiftiging Arafat.</a:t>
            </a:r>
            <a:endParaRPr lang="nl-N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nl-NL" b="1" dirty="0" smtClean="0">
                <a:solidFill>
                  <a:srgbClr val="EA0000"/>
                </a:solidFill>
                <a:latin typeface="Trebuchet MS" pitchFamily="34" charset="0"/>
              </a:rPr>
              <a:t>Het maken van opgaven</a:t>
            </a:r>
            <a:endParaRPr lang="nl-NL" dirty="0"/>
          </a:p>
        </p:txBody>
      </p:sp>
      <p:sp>
        <p:nvSpPr>
          <p:cNvPr id="3" name="Tijdelijke aanduiding voor inhoud 2"/>
          <p:cNvSpPr>
            <a:spLocks noGrp="1"/>
          </p:cNvSpPr>
          <p:nvPr>
            <p:ph idx="1"/>
          </p:nvPr>
        </p:nvSpPr>
        <p:spPr/>
        <p:txBody>
          <a:bodyPr/>
          <a:lstStyle/>
          <a:p>
            <a:pPr>
              <a:buNone/>
            </a:pPr>
            <a:r>
              <a:rPr lang="nl-NL" b="1" dirty="0" smtClean="0">
                <a:latin typeface="Trebuchet MS" pitchFamily="34" charset="0"/>
              </a:rPr>
              <a:t>Presentatie en opgaven digitaal?</a:t>
            </a:r>
          </a:p>
          <a:p>
            <a:pPr>
              <a:buNone/>
            </a:pPr>
            <a:endParaRPr lang="nl-NL" b="1" dirty="0" smtClean="0">
              <a:latin typeface="Trebuchet MS" pitchFamily="34" charset="0"/>
            </a:endParaRPr>
          </a:p>
          <a:p>
            <a:pPr>
              <a:buNone/>
            </a:pPr>
            <a:r>
              <a:rPr lang="nl-NL" b="1" dirty="0" smtClean="0">
                <a:latin typeface="Trebuchet MS" pitchFamily="34" charset="0"/>
              </a:rPr>
              <a:t>Mail voor 22 december naar: </a:t>
            </a:r>
            <a:r>
              <a:rPr lang="nl-NL" b="1" dirty="0" err="1" smtClean="0">
                <a:latin typeface="Trebuchet MS" pitchFamily="34" charset="0"/>
                <a:hlinkClick r:id="rId2"/>
              </a:rPr>
              <a:t>k.v.d.lingen</a:t>
            </a:r>
            <a:r>
              <a:rPr lang="nl-NL" b="1" dirty="0" smtClean="0">
                <a:latin typeface="Trebuchet MS" pitchFamily="34" charset="0"/>
                <a:hlinkClick r:id="rId2"/>
              </a:rPr>
              <a:t>@</a:t>
            </a:r>
            <a:r>
              <a:rPr lang="nl-NL" b="1" dirty="0" err="1" smtClean="0">
                <a:latin typeface="Trebuchet MS" pitchFamily="34" charset="0"/>
                <a:hlinkClick r:id="rId2"/>
              </a:rPr>
              <a:t>xs4all.nl</a:t>
            </a:r>
            <a:endParaRPr lang="nl-NL" b="1" dirty="0" smtClean="0">
              <a:latin typeface="Trebuchet MS" pitchFamily="34" charset="0"/>
            </a:endParaRPr>
          </a:p>
          <a:p>
            <a:pPr>
              <a:buNone/>
            </a:pPr>
            <a:r>
              <a:rPr lang="nl-NL" b="1" dirty="0" smtClean="0">
                <a:latin typeface="Trebuchet MS" pitchFamily="34" charset="0"/>
              </a:rPr>
              <a:t>met als onderwerp: woudschoten</a:t>
            </a:r>
          </a:p>
          <a:p>
            <a:pPr>
              <a:buNone/>
            </a:pPr>
            <a:endParaRPr lang="nl-NL" b="1" dirty="0" smtClean="0">
              <a:latin typeface="Trebuchet MS" pitchFamily="34" charset="0"/>
            </a:endParaRPr>
          </a:p>
          <a:p>
            <a:pPr>
              <a:buNone/>
            </a:pPr>
            <a:endParaRPr lang="nl-N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nl-NL" b="1" dirty="0" smtClean="0">
                <a:solidFill>
                  <a:srgbClr val="EA0000"/>
                </a:solidFill>
                <a:latin typeface="Trebuchet MS" pitchFamily="34" charset="0"/>
              </a:rPr>
              <a:t>Het maken van opgaven</a:t>
            </a:r>
            <a:endParaRPr lang="nl-NL" dirty="0"/>
          </a:p>
        </p:txBody>
      </p:sp>
      <p:sp>
        <p:nvSpPr>
          <p:cNvPr id="3" name="Tijdelijke aanduiding voor inhoud 2"/>
          <p:cNvSpPr>
            <a:spLocks noGrp="1"/>
          </p:cNvSpPr>
          <p:nvPr>
            <p:ph idx="1"/>
          </p:nvPr>
        </p:nvSpPr>
        <p:spPr/>
        <p:txBody>
          <a:bodyPr>
            <a:normAutofit fontScale="85000" lnSpcReduction="20000"/>
          </a:bodyPr>
          <a:lstStyle/>
          <a:p>
            <a:pPr marL="0" indent="0">
              <a:lnSpc>
                <a:spcPct val="150000"/>
              </a:lnSpc>
              <a:buNone/>
            </a:pPr>
            <a:r>
              <a:rPr lang="nl-NL" b="1" dirty="0" smtClean="0">
                <a:latin typeface="Trebuchet MS" pitchFamily="34" charset="0"/>
              </a:rPr>
              <a:t>IDEEËN:</a:t>
            </a:r>
          </a:p>
          <a:p>
            <a:pPr>
              <a:lnSpc>
                <a:spcPct val="150000"/>
              </a:lnSpc>
            </a:pPr>
            <a:r>
              <a:rPr lang="nl-NL" dirty="0" smtClean="0">
                <a:latin typeface="Trebuchet MS" pitchFamily="34" charset="0"/>
              </a:rPr>
              <a:t>(teken)film</a:t>
            </a:r>
          </a:p>
          <a:p>
            <a:pPr>
              <a:lnSpc>
                <a:spcPct val="150000"/>
              </a:lnSpc>
            </a:pPr>
            <a:r>
              <a:rPr lang="nl-NL" dirty="0" smtClean="0">
                <a:latin typeface="Trebuchet MS" pitchFamily="34" charset="0"/>
              </a:rPr>
              <a:t>Internet</a:t>
            </a:r>
          </a:p>
          <a:p>
            <a:pPr>
              <a:lnSpc>
                <a:spcPct val="150000"/>
              </a:lnSpc>
            </a:pPr>
            <a:r>
              <a:rPr lang="nl-NL" dirty="0" smtClean="0">
                <a:latin typeface="Trebuchet MS" pitchFamily="34" charset="0"/>
              </a:rPr>
              <a:t>Kranten en tijdschriften</a:t>
            </a:r>
          </a:p>
          <a:p>
            <a:pPr>
              <a:lnSpc>
                <a:spcPct val="150000"/>
              </a:lnSpc>
            </a:pPr>
            <a:r>
              <a:rPr lang="nl-NL" dirty="0" smtClean="0">
                <a:latin typeface="Trebuchet MS" pitchFamily="34" charset="0"/>
              </a:rPr>
              <a:t>Dagelijks leven</a:t>
            </a:r>
          </a:p>
          <a:p>
            <a:pPr>
              <a:lnSpc>
                <a:spcPct val="150000"/>
              </a:lnSpc>
            </a:pPr>
            <a:r>
              <a:rPr lang="nl-NL" dirty="0" smtClean="0">
                <a:latin typeface="Trebuchet MS" pitchFamily="34" charset="0"/>
              </a:rPr>
              <a:t>Hobby</a:t>
            </a:r>
          </a:p>
          <a:p>
            <a:pPr>
              <a:lnSpc>
                <a:spcPct val="150000"/>
              </a:lnSpc>
            </a:pPr>
            <a:r>
              <a:rPr lang="nl-NL" dirty="0" smtClean="0">
                <a:latin typeface="Trebuchet MS" pitchFamily="34" charset="0"/>
              </a:rPr>
              <a:t>Oude examenopgaven</a:t>
            </a:r>
            <a:endParaRPr lang="nl-N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nl-NL" b="1" dirty="0" smtClean="0">
                <a:solidFill>
                  <a:srgbClr val="EA0000"/>
                </a:solidFill>
                <a:latin typeface="Trebuchet MS" pitchFamily="34" charset="0"/>
              </a:rPr>
              <a:t>Het maken van opgaven</a:t>
            </a:r>
            <a:endParaRPr lang="nl-NL" dirty="0"/>
          </a:p>
        </p:txBody>
      </p:sp>
      <p:sp>
        <p:nvSpPr>
          <p:cNvPr id="3" name="Tijdelijke aanduiding voor inhoud 2"/>
          <p:cNvSpPr>
            <a:spLocks noGrp="1"/>
          </p:cNvSpPr>
          <p:nvPr>
            <p:ph idx="1"/>
          </p:nvPr>
        </p:nvSpPr>
        <p:spPr/>
        <p:txBody>
          <a:bodyPr/>
          <a:lstStyle/>
          <a:p>
            <a:pPr>
              <a:buNone/>
            </a:pPr>
            <a:r>
              <a:rPr lang="nl-NL" dirty="0" smtClean="0"/>
              <a:t>Aandachtspunten</a:t>
            </a:r>
          </a:p>
          <a:p>
            <a:pPr>
              <a:lnSpc>
                <a:spcPct val="130000"/>
              </a:lnSpc>
            </a:pPr>
            <a:r>
              <a:rPr lang="nl-NL" sz="2200" dirty="0" smtClean="0">
                <a:latin typeface="Trebuchet MS" pitchFamily="34" charset="0"/>
              </a:rPr>
              <a:t>Duidelijke vraagstelling</a:t>
            </a:r>
          </a:p>
          <a:p>
            <a:pPr lvl="1">
              <a:lnSpc>
                <a:spcPct val="130000"/>
              </a:lnSpc>
            </a:pPr>
            <a:r>
              <a:rPr lang="nl-NL" sz="1800" dirty="0" smtClean="0">
                <a:latin typeface="Trebuchet MS" pitchFamily="34" charset="0"/>
              </a:rPr>
              <a:t>Waar moet je een </a:t>
            </a:r>
            <a:r>
              <a:rPr lang="nl-NL" sz="1800" dirty="0" err="1" smtClean="0">
                <a:latin typeface="Trebuchet MS" pitchFamily="34" charset="0"/>
              </a:rPr>
              <a:t>e-snaar</a:t>
            </a:r>
            <a:r>
              <a:rPr lang="nl-NL" sz="1800" dirty="0" smtClean="0">
                <a:latin typeface="Trebuchet MS" pitchFamily="34" charset="0"/>
              </a:rPr>
              <a:t> (l = 65 cm) beetpakken om deze te laten klinken als een a?</a:t>
            </a:r>
          </a:p>
          <a:p>
            <a:pPr lvl="1">
              <a:lnSpc>
                <a:spcPct val="130000"/>
              </a:lnSpc>
            </a:pPr>
            <a:r>
              <a:rPr lang="nl-NL" sz="1800" dirty="0" smtClean="0">
                <a:latin typeface="Trebuchet MS" pitchFamily="34" charset="0"/>
              </a:rPr>
              <a:t>Een snaar heeft een lengte van 65 cm. De frequentie van de grondtoon is 330 Hz. Je wilt deze laten klinken met een grondtoon van 440 Hz. Daartoe laat je een korter gedeelte trillen.</a:t>
            </a:r>
            <a:br>
              <a:rPr lang="nl-NL" sz="1800" dirty="0" smtClean="0">
                <a:latin typeface="Trebuchet MS" pitchFamily="34" charset="0"/>
              </a:rPr>
            </a:br>
            <a:r>
              <a:rPr lang="nl-NL" sz="1800" dirty="0" smtClean="0">
                <a:latin typeface="Trebuchet MS" pitchFamily="34" charset="0"/>
              </a:rPr>
              <a:t>Bereken de lengte van het trillende gedeelte van de snaar.</a:t>
            </a:r>
          </a:p>
          <a:p>
            <a:endParaRPr lang="nl-N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nl-NL" b="1" dirty="0" smtClean="0">
                <a:solidFill>
                  <a:srgbClr val="EA0000"/>
                </a:solidFill>
                <a:latin typeface="Trebuchet MS" pitchFamily="34" charset="0"/>
              </a:rPr>
              <a:t>Het maken van opgaven</a:t>
            </a:r>
            <a:endParaRPr lang="nl-NL" dirty="0"/>
          </a:p>
        </p:txBody>
      </p:sp>
      <p:sp>
        <p:nvSpPr>
          <p:cNvPr id="3" name="Tijdelijke aanduiding voor inhoud 2"/>
          <p:cNvSpPr>
            <a:spLocks noGrp="1"/>
          </p:cNvSpPr>
          <p:nvPr>
            <p:ph idx="1"/>
          </p:nvPr>
        </p:nvSpPr>
        <p:spPr/>
        <p:txBody>
          <a:bodyPr/>
          <a:lstStyle/>
          <a:p>
            <a:pPr>
              <a:buNone/>
            </a:pPr>
            <a:r>
              <a:rPr lang="nl-NL" dirty="0" smtClean="0"/>
              <a:t>Aandachtspunten</a:t>
            </a:r>
          </a:p>
          <a:p>
            <a:pPr>
              <a:lnSpc>
                <a:spcPct val="130000"/>
              </a:lnSpc>
            </a:pPr>
            <a:r>
              <a:rPr lang="nl-NL" sz="2200" dirty="0" smtClean="0">
                <a:latin typeface="Trebuchet MS" pitchFamily="34" charset="0"/>
              </a:rPr>
              <a:t>Variatie in vraagstelling</a:t>
            </a:r>
          </a:p>
          <a:p>
            <a:pPr lvl="1">
              <a:lnSpc>
                <a:spcPct val="130000"/>
              </a:lnSpc>
            </a:pPr>
            <a:r>
              <a:rPr lang="nl-NL" sz="1800" dirty="0" smtClean="0">
                <a:latin typeface="Trebuchet MS" pitchFamily="34" charset="0"/>
              </a:rPr>
              <a:t>Bereken ….</a:t>
            </a:r>
          </a:p>
          <a:p>
            <a:pPr lvl="1">
              <a:lnSpc>
                <a:spcPct val="130000"/>
              </a:lnSpc>
            </a:pPr>
            <a:r>
              <a:rPr lang="nl-NL" sz="1800" dirty="0" smtClean="0">
                <a:latin typeface="Trebuchet MS" pitchFamily="34" charset="0"/>
              </a:rPr>
              <a:t>Bereken ….</a:t>
            </a:r>
          </a:p>
          <a:p>
            <a:pPr lvl="1">
              <a:lnSpc>
                <a:spcPct val="130000"/>
              </a:lnSpc>
            </a:pPr>
            <a:r>
              <a:rPr lang="nl-NL" sz="1800" dirty="0" smtClean="0">
                <a:latin typeface="Trebuchet MS" pitchFamily="34" charset="0"/>
              </a:rPr>
              <a:t>Bereken ….</a:t>
            </a:r>
            <a:br>
              <a:rPr lang="nl-NL" sz="1800" dirty="0" smtClean="0">
                <a:latin typeface="Trebuchet MS" pitchFamily="34" charset="0"/>
              </a:rPr>
            </a:br>
            <a:endParaRPr lang="nl-NL" sz="1800" dirty="0" smtClean="0">
              <a:latin typeface="Trebuchet MS" pitchFamily="34" charset="0"/>
            </a:endParaRPr>
          </a:p>
          <a:p>
            <a:pPr lvl="1">
              <a:lnSpc>
                <a:spcPct val="130000"/>
              </a:lnSpc>
            </a:pPr>
            <a:r>
              <a:rPr lang="nl-NL" sz="1800" dirty="0" smtClean="0">
                <a:latin typeface="Trebuchet MS" pitchFamily="34" charset="0"/>
              </a:rPr>
              <a:t>Leg uit ….</a:t>
            </a:r>
          </a:p>
          <a:p>
            <a:pPr lvl="1">
              <a:lnSpc>
                <a:spcPct val="130000"/>
              </a:lnSpc>
            </a:pPr>
            <a:r>
              <a:rPr lang="nl-NL" sz="1800" dirty="0" smtClean="0">
                <a:latin typeface="Trebuchet MS" pitchFamily="34" charset="0"/>
              </a:rPr>
              <a:t>Construeer ….</a:t>
            </a:r>
          </a:p>
          <a:p>
            <a:pPr lvl="1">
              <a:lnSpc>
                <a:spcPct val="130000"/>
              </a:lnSpc>
            </a:pPr>
            <a:r>
              <a:rPr lang="nl-NL" sz="1800" dirty="0" smtClean="0">
                <a:latin typeface="Trebuchet MS" pitchFamily="34" charset="0"/>
              </a:rPr>
              <a:t>Bereken ….</a:t>
            </a:r>
          </a:p>
          <a:p>
            <a:pPr lvl="1">
              <a:lnSpc>
                <a:spcPct val="130000"/>
              </a:lnSpc>
            </a:pPr>
            <a:r>
              <a:rPr lang="nl-NL" sz="1800" dirty="0" smtClean="0">
                <a:latin typeface="Trebuchet MS" pitchFamily="34" charset="0"/>
              </a:rPr>
              <a:t>Bepaal ….</a:t>
            </a:r>
          </a:p>
          <a:p>
            <a:pPr lvl="1">
              <a:lnSpc>
                <a:spcPct val="130000"/>
              </a:lnSpc>
            </a:pPr>
            <a:endParaRPr lang="nl-NL" sz="1800" dirty="0" smtClean="0">
              <a:latin typeface="Trebuchet MS"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nl-NL" b="1" dirty="0" smtClean="0">
                <a:solidFill>
                  <a:srgbClr val="EA0000"/>
                </a:solidFill>
                <a:latin typeface="Trebuchet MS" pitchFamily="34" charset="0"/>
              </a:rPr>
              <a:t>Het maken van opgaven</a:t>
            </a:r>
            <a:endParaRPr lang="nl-NL" dirty="0"/>
          </a:p>
        </p:txBody>
      </p:sp>
      <p:sp>
        <p:nvSpPr>
          <p:cNvPr id="3" name="Tijdelijke aanduiding voor inhoud 2"/>
          <p:cNvSpPr>
            <a:spLocks noGrp="1"/>
          </p:cNvSpPr>
          <p:nvPr>
            <p:ph idx="1"/>
          </p:nvPr>
        </p:nvSpPr>
        <p:spPr/>
        <p:txBody>
          <a:bodyPr/>
          <a:lstStyle/>
          <a:p>
            <a:pPr>
              <a:buNone/>
            </a:pPr>
            <a:r>
              <a:rPr lang="nl-NL" dirty="0" smtClean="0"/>
              <a:t>Aandachtspunten</a:t>
            </a:r>
          </a:p>
          <a:p>
            <a:pPr>
              <a:lnSpc>
                <a:spcPct val="130000"/>
              </a:lnSpc>
            </a:pPr>
            <a:r>
              <a:rPr lang="nl-NL" sz="2200" dirty="0" smtClean="0">
                <a:latin typeface="Trebuchet MS" pitchFamily="34" charset="0"/>
              </a:rPr>
              <a:t>Doorwerking 1</a:t>
            </a:r>
          </a:p>
          <a:p>
            <a:pPr marL="444500" lvl="1" indent="0">
              <a:lnSpc>
                <a:spcPct val="130000"/>
              </a:lnSpc>
              <a:buNone/>
            </a:pPr>
            <a:r>
              <a:rPr lang="nl-NL" sz="1800" dirty="0" smtClean="0">
                <a:latin typeface="Trebuchet MS" pitchFamily="34" charset="0"/>
              </a:rPr>
              <a:t>Een wolfraamdraad heeft een lengte van 175 m en een doorsnede van 0,48 mm</a:t>
            </a:r>
            <a:r>
              <a:rPr lang="nl-NL" sz="1800" baseline="30000" dirty="0" smtClean="0">
                <a:latin typeface="Trebuchet MS" pitchFamily="34" charset="0"/>
              </a:rPr>
              <a:t>2</a:t>
            </a:r>
            <a:endParaRPr lang="nl-NL" sz="1800" dirty="0" smtClean="0">
              <a:latin typeface="Trebuchet MS" pitchFamily="34" charset="0"/>
            </a:endParaRPr>
          </a:p>
          <a:p>
            <a:pPr lvl="1">
              <a:lnSpc>
                <a:spcPct val="130000"/>
              </a:lnSpc>
            </a:pPr>
            <a:r>
              <a:rPr lang="nl-NL" sz="1800" dirty="0" smtClean="0">
                <a:latin typeface="Trebuchet MS" pitchFamily="34" charset="0"/>
              </a:rPr>
              <a:t>Bereken de weerstand van de draad.</a:t>
            </a:r>
          </a:p>
          <a:p>
            <a:pPr lvl="1">
              <a:lnSpc>
                <a:spcPct val="130000"/>
              </a:lnSpc>
              <a:buNone/>
            </a:pPr>
            <a:r>
              <a:rPr lang="nl-NL" sz="1800" dirty="0" smtClean="0">
                <a:latin typeface="Trebuchet MS" pitchFamily="34" charset="0"/>
              </a:rPr>
              <a:t>De draad wordt gebruikt in een kachel en aangesloten op 230 V.</a:t>
            </a:r>
          </a:p>
          <a:p>
            <a:pPr lvl="1">
              <a:lnSpc>
                <a:spcPct val="130000"/>
              </a:lnSpc>
            </a:pPr>
            <a:r>
              <a:rPr lang="nl-NL" sz="1800" dirty="0" smtClean="0">
                <a:latin typeface="Trebuchet MS" pitchFamily="34" charset="0"/>
              </a:rPr>
              <a:t>Bereken het elektrisch vermogen van de kachel.</a:t>
            </a:r>
          </a:p>
          <a:p>
            <a:pPr lvl="1">
              <a:lnSpc>
                <a:spcPct val="130000"/>
              </a:lnSpc>
              <a:buNone/>
            </a:pPr>
            <a:r>
              <a:rPr lang="nl-NL" sz="1800" dirty="0" smtClean="0">
                <a:latin typeface="Trebuchet MS" pitchFamily="34" charset="0"/>
              </a:rPr>
              <a:t>De draad wordt in tweeën geknipt en de delen parallel geschakeld.</a:t>
            </a:r>
          </a:p>
          <a:p>
            <a:pPr lvl="1">
              <a:lnSpc>
                <a:spcPct val="130000"/>
              </a:lnSpc>
            </a:pPr>
            <a:r>
              <a:rPr lang="nl-NL" sz="1800" dirty="0" smtClean="0">
                <a:latin typeface="Trebuchet MS" pitchFamily="34" charset="0"/>
              </a:rPr>
              <a:t>Bereken opnieuw het vermogen van de kachel.</a:t>
            </a:r>
            <a:endParaRPr lang="nl-N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nl-NL" b="1" dirty="0" smtClean="0">
                <a:solidFill>
                  <a:srgbClr val="EA0000"/>
                </a:solidFill>
                <a:latin typeface="Trebuchet MS" pitchFamily="34" charset="0"/>
              </a:rPr>
              <a:t>Het maken van opgaven</a:t>
            </a:r>
            <a:endParaRPr lang="nl-NL" dirty="0"/>
          </a:p>
        </p:txBody>
      </p:sp>
      <p:sp>
        <p:nvSpPr>
          <p:cNvPr id="3" name="Tijdelijke aanduiding voor inhoud 2"/>
          <p:cNvSpPr>
            <a:spLocks noGrp="1"/>
          </p:cNvSpPr>
          <p:nvPr>
            <p:ph idx="1"/>
          </p:nvPr>
        </p:nvSpPr>
        <p:spPr/>
        <p:txBody>
          <a:bodyPr/>
          <a:lstStyle/>
          <a:p>
            <a:pPr>
              <a:buNone/>
            </a:pPr>
            <a:r>
              <a:rPr lang="nl-NL" dirty="0" smtClean="0"/>
              <a:t>Aandachtspunten</a:t>
            </a:r>
          </a:p>
          <a:p>
            <a:pPr>
              <a:lnSpc>
                <a:spcPct val="130000"/>
              </a:lnSpc>
            </a:pPr>
            <a:r>
              <a:rPr lang="nl-NL" sz="2200" dirty="0" smtClean="0">
                <a:latin typeface="Trebuchet MS" pitchFamily="34" charset="0"/>
              </a:rPr>
              <a:t>Doorwerking 2</a:t>
            </a:r>
          </a:p>
          <a:p>
            <a:pPr marL="444500" lvl="1" indent="0">
              <a:lnSpc>
                <a:spcPct val="130000"/>
              </a:lnSpc>
              <a:buNone/>
            </a:pPr>
            <a:r>
              <a:rPr lang="nl-NL" sz="1800" dirty="0" smtClean="0">
                <a:latin typeface="Trebuchet MS" pitchFamily="34" charset="0"/>
              </a:rPr>
              <a:t>Een wolfraamdraad heeft een lengte van 175 m en een doorsnede van 0,48 </a:t>
            </a:r>
            <a:r>
              <a:rPr lang="nl-NL" sz="1800" dirty="0" err="1" smtClean="0">
                <a:latin typeface="Trebuchet MS" pitchFamily="34" charset="0"/>
              </a:rPr>
              <a:t>mm</a:t>
            </a:r>
            <a:r>
              <a:rPr lang="nl-NL" sz="1800" baseline="30000" dirty="0" err="1" smtClean="0">
                <a:latin typeface="Trebuchet MS" pitchFamily="34" charset="0"/>
              </a:rPr>
              <a:t>2</a:t>
            </a:r>
            <a:endParaRPr lang="nl-NL" sz="1800" dirty="0" smtClean="0">
              <a:latin typeface="Trebuchet MS" pitchFamily="34" charset="0"/>
            </a:endParaRPr>
          </a:p>
          <a:p>
            <a:pPr lvl="1">
              <a:lnSpc>
                <a:spcPct val="130000"/>
              </a:lnSpc>
            </a:pPr>
            <a:r>
              <a:rPr lang="nl-NL" sz="1800" dirty="0" smtClean="0">
                <a:solidFill>
                  <a:srgbClr val="FF0000"/>
                </a:solidFill>
                <a:latin typeface="Trebuchet MS" pitchFamily="34" charset="0"/>
              </a:rPr>
              <a:t>Toon aan </a:t>
            </a:r>
            <a:r>
              <a:rPr lang="nl-NL" sz="1800" dirty="0" smtClean="0">
                <a:latin typeface="Trebuchet MS" pitchFamily="34" charset="0"/>
              </a:rPr>
              <a:t>dat de weerstand van de draad gelijk is aan 20 </a:t>
            </a:r>
            <a:r>
              <a:rPr lang="nl-NL" sz="1800" dirty="0" smtClean="0">
                <a:latin typeface="Trebuchet MS" pitchFamily="34" charset="0"/>
                <a:sym typeface="Symbol"/>
              </a:rPr>
              <a:t></a:t>
            </a:r>
            <a:r>
              <a:rPr lang="nl-NL" sz="1800" dirty="0" smtClean="0">
                <a:latin typeface="Trebuchet MS" pitchFamily="34" charset="0"/>
              </a:rPr>
              <a:t>.</a:t>
            </a:r>
          </a:p>
          <a:p>
            <a:pPr lvl="1">
              <a:lnSpc>
                <a:spcPct val="130000"/>
              </a:lnSpc>
              <a:buNone/>
            </a:pPr>
            <a:r>
              <a:rPr lang="nl-NL" sz="1800" dirty="0" smtClean="0">
                <a:latin typeface="Trebuchet MS" pitchFamily="34" charset="0"/>
              </a:rPr>
              <a:t>De draad wordt gebruikt in een kachel en aangesloten op 230 V.</a:t>
            </a:r>
          </a:p>
          <a:p>
            <a:pPr lvl="1">
              <a:lnSpc>
                <a:spcPct val="130000"/>
              </a:lnSpc>
            </a:pPr>
            <a:r>
              <a:rPr lang="nl-NL" sz="1800" dirty="0" smtClean="0">
                <a:latin typeface="Trebuchet MS" pitchFamily="34" charset="0"/>
              </a:rPr>
              <a:t>Bereken het elektrisch vermogen van de kachel.</a:t>
            </a:r>
          </a:p>
          <a:p>
            <a:pPr lvl="1">
              <a:lnSpc>
                <a:spcPct val="130000"/>
              </a:lnSpc>
              <a:buNone/>
            </a:pPr>
            <a:r>
              <a:rPr lang="nl-NL" sz="1800" dirty="0" smtClean="0">
                <a:latin typeface="Trebuchet MS" pitchFamily="34" charset="0"/>
              </a:rPr>
              <a:t>De draad wordt in tweeën geknipt en de delen parallel geschakeld.</a:t>
            </a:r>
          </a:p>
          <a:p>
            <a:pPr lvl="1">
              <a:lnSpc>
                <a:spcPct val="130000"/>
              </a:lnSpc>
            </a:pPr>
            <a:r>
              <a:rPr lang="nl-NL" sz="1800" dirty="0" smtClean="0">
                <a:latin typeface="Trebuchet MS" pitchFamily="34" charset="0"/>
              </a:rPr>
              <a:t>Bereken opnieuw het vermogen van de kachel.</a:t>
            </a:r>
            <a:endParaRPr lang="nl-N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nl-NL" b="1" dirty="0" smtClean="0">
                <a:solidFill>
                  <a:srgbClr val="EA0000"/>
                </a:solidFill>
                <a:latin typeface="Trebuchet MS" pitchFamily="34" charset="0"/>
              </a:rPr>
              <a:t>Het maken van opgaven</a:t>
            </a:r>
            <a:endParaRPr lang="nl-NL" dirty="0"/>
          </a:p>
        </p:txBody>
      </p:sp>
      <p:sp>
        <p:nvSpPr>
          <p:cNvPr id="3" name="Tijdelijke aanduiding voor inhoud 2"/>
          <p:cNvSpPr>
            <a:spLocks noGrp="1"/>
          </p:cNvSpPr>
          <p:nvPr>
            <p:ph idx="1"/>
          </p:nvPr>
        </p:nvSpPr>
        <p:spPr/>
        <p:txBody>
          <a:bodyPr/>
          <a:lstStyle/>
          <a:p>
            <a:pPr>
              <a:buNone/>
            </a:pPr>
            <a:r>
              <a:rPr lang="nl-NL" dirty="0" smtClean="0"/>
              <a:t>Aandachtspunten</a:t>
            </a:r>
          </a:p>
          <a:p>
            <a:pPr>
              <a:lnSpc>
                <a:spcPct val="130000"/>
              </a:lnSpc>
            </a:pPr>
            <a:r>
              <a:rPr lang="nl-NL" sz="2200" dirty="0" smtClean="0">
                <a:latin typeface="Trebuchet MS" pitchFamily="34" charset="0"/>
              </a:rPr>
              <a:t>Doorwerking 3</a:t>
            </a:r>
          </a:p>
          <a:p>
            <a:pPr marL="444500" lvl="1" indent="0">
              <a:lnSpc>
                <a:spcPct val="130000"/>
              </a:lnSpc>
              <a:buNone/>
            </a:pPr>
            <a:r>
              <a:rPr lang="nl-NL" sz="1800" dirty="0" smtClean="0">
                <a:latin typeface="Trebuchet MS" pitchFamily="34" charset="0"/>
              </a:rPr>
              <a:t>Een wolfraamdraad heeft een lengte van 175 m. De weerstand is gelijk aan 20 </a:t>
            </a:r>
            <a:r>
              <a:rPr lang="nl-NL" sz="1800" dirty="0" smtClean="0">
                <a:latin typeface="Trebuchet MS" pitchFamily="34" charset="0"/>
                <a:sym typeface="Symbol"/>
              </a:rPr>
              <a:t></a:t>
            </a:r>
            <a:endParaRPr lang="nl-NL" sz="1800" dirty="0" smtClean="0">
              <a:latin typeface="Trebuchet MS" pitchFamily="34" charset="0"/>
            </a:endParaRPr>
          </a:p>
          <a:p>
            <a:pPr lvl="1">
              <a:lnSpc>
                <a:spcPct val="130000"/>
              </a:lnSpc>
            </a:pPr>
            <a:r>
              <a:rPr lang="nl-NL" sz="1800" dirty="0" smtClean="0">
                <a:latin typeface="Trebuchet MS" pitchFamily="34" charset="0"/>
              </a:rPr>
              <a:t>Bereken</a:t>
            </a:r>
            <a:r>
              <a:rPr lang="nl-NL" sz="1800" dirty="0" smtClean="0">
                <a:solidFill>
                  <a:srgbClr val="FF0000"/>
                </a:solidFill>
                <a:latin typeface="Trebuchet MS" pitchFamily="34" charset="0"/>
              </a:rPr>
              <a:t> </a:t>
            </a:r>
            <a:r>
              <a:rPr lang="nl-NL" sz="1800" dirty="0" smtClean="0">
                <a:latin typeface="Trebuchet MS" pitchFamily="34" charset="0"/>
              </a:rPr>
              <a:t>de dwarsdoorsnede van de draad.</a:t>
            </a:r>
          </a:p>
          <a:p>
            <a:pPr lvl="1">
              <a:lnSpc>
                <a:spcPct val="130000"/>
              </a:lnSpc>
              <a:buNone/>
            </a:pPr>
            <a:r>
              <a:rPr lang="nl-NL" sz="1800" dirty="0" smtClean="0">
                <a:latin typeface="Trebuchet MS" pitchFamily="34" charset="0"/>
              </a:rPr>
              <a:t>De draad wordt gebruikt in een kachel en aangesloten op 230 V.</a:t>
            </a:r>
          </a:p>
          <a:p>
            <a:pPr lvl="1">
              <a:lnSpc>
                <a:spcPct val="130000"/>
              </a:lnSpc>
            </a:pPr>
            <a:r>
              <a:rPr lang="nl-NL" sz="1800" dirty="0" smtClean="0">
                <a:latin typeface="Trebuchet MS" pitchFamily="34" charset="0"/>
              </a:rPr>
              <a:t>Bereken het elektrisch vermogen van de kachel.</a:t>
            </a:r>
          </a:p>
          <a:p>
            <a:pPr lvl="1">
              <a:lnSpc>
                <a:spcPct val="130000"/>
              </a:lnSpc>
              <a:buNone/>
            </a:pPr>
            <a:r>
              <a:rPr lang="nl-NL" sz="1800" dirty="0" smtClean="0">
                <a:latin typeface="Trebuchet MS" pitchFamily="34" charset="0"/>
              </a:rPr>
              <a:t>De draad wordt in tweeën geknipt en de delen parallel geschakeld.</a:t>
            </a:r>
          </a:p>
          <a:p>
            <a:pPr lvl="1">
              <a:lnSpc>
                <a:spcPct val="130000"/>
              </a:lnSpc>
            </a:pPr>
            <a:r>
              <a:rPr lang="nl-NL" sz="1800" dirty="0" smtClean="0">
                <a:latin typeface="Trebuchet MS" pitchFamily="34" charset="0"/>
              </a:rPr>
              <a:t>Beredeneer met welke factor het vermogen van de kachel groter is geworden.</a:t>
            </a:r>
            <a:endParaRPr lang="nl-N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nl-NL" b="1" dirty="0" smtClean="0">
                <a:solidFill>
                  <a:srgbClr val="EA0000"/>
                </a:solidFill>
                <a:latin typeface="Trebuchet MS" pitchFamily="34" charset="0"/>
              </a:rPr>
              <a:t>Het maken van opgaven</a:t>
            </a:r>
            <a:endParaRPr lang="nl-NL" dirty="0"/>
          </a:p>
        </p:txBody>
      </p:sp>
      <p:sp>
        <p:nvSpPr>
          <p:cNvPr id="3" name="Tijdelijke aanduiding voor inhoud 2"/>
          <p:cNvSpPr>
            <a:spLocks noGrp="1"/>
          </p:cNvSpPr>
          <p:nvPr>
            <p:ph idx="1"/>
          </p:nvPr>
        </p:nvSpPr>
        <p:spPr/>
        <p:txBody>
          <a:bodyPr>
            <a:normAutofit/>
          </a:bodyPr>
          <a:lstStyle/>
          <a:p>
            <a:pPr marL="0" indent="0">
              <a:lnSpc>
                <a:spcPct val="150000"/>
              </a:lnSpc>
              <a:spcBef>
                <a:spcPts val="0"/>
              </a:spcBef>
              <a:buNone/>
            </a:pPr>
            <a:r>
              <a:rPr lang="nl-NL" dirty="0" smtClean="0"/>
              <a:t>Waar vind ik relevante gegevens?</a:t>
            </a:r>
          </a:p>
          <a:p>
            <a:pPr marL="0" indent="0">
              <a:lnSpc>
                <a:spcPct val="150000"/>
              </a:lnSpc>
              <a:spcBef>
                <a:spcPts val="0"/>
              </a:spcBef>
              <a:buNone/>
            </a:pPr>
            <a:r>
              <a:rPr lang="nl-NL" dirty="0" smtClean="0"/>
              <a:t>Hoe kom ik aan plaatjes?</a:t>
            </a:r>
          </a:p>
          <a:p>
            <a:pPr>
              <a:lnSpc>
                <a:spcPct val="150000"/>
              </a:lnSpc>
            </a:pPr>
            <a:r>
              <a:rPr lang="nl-NL" sz="2200" dirty="0" smtClean="0">
                <a:latin typeface="Trebuchet MS" pitchFamily="34" charset="0"/>
              </a:rPr>
              <a:t>Internet</a:t>
            </a:r>
          </a:p>
          <a:p>
            <a:pPr>
              <a:lnSpc>
                <a:spcPct val="150000"/>
              </a:lnSpc>
            </a:pPr>
            <a:r>
              <a:rPr lang="nl-NL" sz="2200" dirty="0" smtClean="0">
                <a:latin typeface="Trebuchet MS" pitchFamily="34" charset="0"/>
              </a:rPr>
              <a:t>Kranten en tijdschriften</a:t>
            </a:r>
          </a:p>
          <a:p>
            <a:pPr>
              <a:lnSpc>
                <a:spcPct val="150000"/>
              </a:lnSpc>
            </a:pPr>
            <a:r>
              <a:rPr lang="nl-NL" sz="2200" dirty="0" smtClean="0">
                <a:latin typeface="Trebuchet MS" pitchFamily="34" charset="0"/>
              </a:rPr>
              <a:t>Dagelijks leven (schattingen)</a:t>
            </a:r>
          </a:p>
          <a:p>
            <a:pPr>
              <a:lnSpc>
                <a:spcPct val="150000"/>
              </a:lnSpc>
            </a:pPr>
            <a:r>
              <a:rPr lang="nl-NL" sz="2200" dirty="0" smtClean="0">
                <a:latin typeface="Trebuchet MS" pitchFamily="34" charset="0"/>
              </a:rPr>
              <a:t>Bedrijven</a:t>
            </a:r>
          </a:p>
        </p:txBody>
      </p:sp>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1002</TotalTime>
  <Words>455</Words>
  <Application>Microsoft Office PowerPoint</Application>
  <PresentationFormat>Diavoorstelling (4:3)</PresentationFormat>
  <Paragraphs>88</Paragraphs>
  <Slides>11</Slides>
  <Notes>1</Notes>
  <HiddenSlides>0</HiddenSlides>
  <MMClips>0</MMClips>
  <ScaleCrop>false</ScaleCrop>
  <HeadingPairs>
    <vt:vector size="4" baseType="variant">
      <vt:variant>
        <vt:lpstr>Thema</vt:lpstr>
      </vt:variant>
      <vt:variant>
        <vt:i4>1</vt:i4>
      </vt:variant>
      <vt:variant>
        <vt:lpstr>Diatitels</vt:lpstr>
      </vt:variant>
      <vt:variant>
        <vt:i4>11</vt:i4>
      </vt:variant>
    </vt:vector>
  </HeadingPairs>
  <TitlesOfParts>
    <vt:vector size="12" baseType="lpstr">
      <vt:lpstr>Office-thema</vt:lpstr>
      <vt:lpstr>Dia 1</vt:lpstr>
      <vt:lpstr>Het maken van opgaven</vt:lpstr>
      <vt:lpstr>Het maken van opgaven</vt:lpstr>
      <vt:lpstr>Het maken van opgaven</vt:lpstr>
      <vt:lpstr>Het maken van opgaven</vt:lpstr>
      <vt:lpstr>Het maken van opgaven</vt:lpstr>
      <vt:lpstr>Het maken van opgaven</vt:lpstr>
      <vt:lpstr>Het maken van opgaven</vt:lpstr>
      <vt:lpstr>Het maken van opgaven</vt:lpstr>
      <vt:lpstr>Het maken van opgaven</vt:lpstr>
      <vt:lpstr>Het maken van opgaven</vt:lpstr>
    </vt:vector>
  </TitlesOfParts>
  <Company>csg Het Streek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title>
  <dc:creator>Anne-Marije Koster</dc:creator>
  <cp:lastModifiedBy>Koert</cp:lastModifiedBy>
  <cp:revision>71</cp:revision>
  <dcterms:created xsi:type="dcterms:W3CDTF">2012-01-26T10:42:35Z</dcterms:created>
  <dcterms:modified xsi:type="dcterms:W3CDTF">2012-12-14T10:13:35Z</dcterms:modified>
</cp:coreProperties>
</file>