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3" r:id="rId5"/>
    <p:sldId id="262" r:id="rId6"/>
    <p:sldId id="272" r:id="rId7"/>
    <p:sldId id="268" r:id="rId8"/>
    <p:sldId id="266" r:id="rId9"/>
    <p:sldId id="273" r:id="rId10"/>
    <p:sldId id="274" r:id="rId11"/>
    <p:sldId id="277" r:id="rId12"/>
    <p:sldId id="275" r:id="rId13"/>
    <p:sldId id="276" r:id="rId14"/>
    <p:sldId id="278" r:id="rId15"/>
    <p:sldId id="279" r:id="rId16"/>
    <p:sldId id="265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1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91A8-2046-4D3E-AB6E-5D41A8052A67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8EF3-8E97-4BA1-8035-8B2D184AE43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0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28EF3-8E97-4BA1-8035-8B2D184AE430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B8207-73FC-48BC-84A5-374332403525}" type="datetimeFigureOut">
              <a:rPr lang="nl-NL" smtClean="0"/>
              <a:pPr/>
              <a:t>1-2-2013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DE164E-35DE-4E8F-9A9F-8E4AC1E0923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Blue Energy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92752"/>
          </a:xfrm>
        </p:spPr>
        <p:txBody>
          <a:bodyPr>
            <a:normAutofit lnSpcReduction="10000"/>
          </a:bodyPr>
          <a:lstStyle/>
          <a:p>
            <a:r>
              <a:rPr lang="nl-NL" sz="3200" b="1" dirty="0" smtClean="0"/>
              <a:t>Actueel onderwerp voor contextrijke natuurkunde les</a:t>
            </a:r>
            <a:endParaRPr lang="nl-NL" sz="3200" dirty="0" smtClean="0"/>
          </a:p>
          <a:p>
            <a:endParaRPr lang="nl-NL" b="1" dirty="0" smtClean="0"/>
          </a:p>
          <a:p>
            <a:r>
              <a:rPr lang="nl-NL" b="1" dirty="0" smtClean="0"/>
              <a:t>WND Conferentie 14-12-2012</a:t>
            </a:r>
          </a:p>
          <a:p>
            <a:r>
              <a:rPr lang="nl-NL" b="1" dirty="0" smtClean="0"/>
              <a:t>	</a:t>
            </a:r>
            <a:r>
              <a:rPr lang="nl-NL" dirty="0" smtClean="0"/>
              <a:t> </a:t>
            </a:r>
          </a:p>
          <a:p>
            <a:r>
              <a:rPr lang="nl-NL" dirty="0" smtClean="0"/>
              <a:t>Ilse Voskamp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Potentie- Status Quo		| 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SWOT</a:t>
            </a:r>
          </a:p>
          <a:p>
            <a:r>
              <a:rPr lang="nl-NL" dirty="0" smtClean="0"/>
              <a:t>Potentie vanuit verschillende optieken</a:t>
            </a:r>
          </a:p>
          <a:p>
            <a:endParaRPr lang="nl-NL" dirty="0"/>
          </a:p>
        </p:txBody>
      </p:sp>
      <p:pic>
        <p:nvPicPr>
          <p:cNvPr id="4" name="Picture 3" descr="centrale op afsluitdi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5404"/>
            <a:ext cx="8788400" cy="4279900"/>
          </a:xfrm>
          <a:prstGeom prst="rect">
            <a:avLst/>
          </a:prstGeom>
        </p:spPr>
      </p:pic>
      <p:pic>
        <p:nvPicPr>
          <p:cNvPr id="5" name="Picture 4" descr="wagening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Potentie- SWOT en optieken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SWOT- Analyse</a:t>
            </a:r>
          </a:p>
          <a:p>
            <a:pPr lvl="1"/>
            <a:r>
              <a:rPr lang="nl-NL" sz="2300" dirty="0" smtClean="0"/>
              <a:t>Strengths		-	sterke  punten </a:t>
            </a:r>
          </a:p>
          <a:p>
            <a:pPr lvl="1"/>
            <a:r>
              <a:rPr lang="nl-NL" sz="2300" dirty="0" smtClean="0"/>
              <a:t>Weaknesses	-	zwakke punten</a:t>
            </a:r>
          </a:p>
          <a:p>
            <a:pPr lvl="1"/>
            <a:r>
              <a:rPr lang="nl-NL" sz="2300" dirty="0" smtClean="0"/>
              <a:t>Opportunities	-	kansen</a:t>
            </a:r>
          </a:p>
          <a:p>
            <a:pPr lvl="1"/>
            <a:r>
              <a:rPr lang="nl-NL" sz="2300" dirty="0" smtClean="0"/>
              <a:t>Threaths		-	bedreigingen</a:t>
            </a:r>
          </a:p>
          <a:p>
            <a:pPr lvl="1"/>
            <a:endParaRPr lang="nl-NL" sz="2300" dirty="0" smtClean="0"/>
          </a:p>
          <a:p>
            <a:r>
              <a:rPr lang="nl-NL" sz="2500" dirty="0" smtClean="0"/>
              <a:t>Optieken</a:t>
            </a:r>
          </a:p>
          <a:p>
            <a:pPr lvl="1"/>
            <a:r>
              <a:rPr lang="nl-NL" sz="2200" dirty="0" smtClean="0"/>
              <a:t>Onderzoeker</a:t>
            </a:r>
          </a:p>
          <a:p>
            <a:pPr lvl="1"/>
            <a:r>
              <a:rPr lang="nl-NL" sz="2200" dirty="0" smtClean="0"/>
              <a:t>Ingenieur</a:t>
            </a:r>
          </a:p>
          <a:p>
            <a:pPr lvl="1"/>
            <a:r>
              <a:rPr lang="nl-NL" sz="2200" dirty="0" smtClean="0"/>
              <a:t>Planoloog</a:t>
            </a:r>
          </a:p>
          <a:p>
            <a:pPr lvl="1"/>
            <a:r>
              <a:rPr lang="nl-NL" sz="2200" dirty="0" smtClean="0"/>
              <a:t>Beleidsadviseur</a:t>
            </a:r>
          </a:p>
          <a:p>
            <a:pPr lvl="1"/>
            <a:r>
              <a:rPr lang="nl-NL" sz="2200" dirty="0" smtClean="0"/>
              <a:t>Etc.</a:t>
            </a:r>
          </a:p>
          <a:p>
            <a:endParaRPr lang="nl-NL" sz="2500" dirty="0" smtClean="0"/>
          </a:p>
          <a:p>
            <a:endParaRPr lang="nl-NL" dirty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 eens aan...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Energiecentrale van 200MW</a:t>
            </a:r>
          </a:p>
          <a:p>
            <a:pPr lvl="1"/>
            <a:r>
              <a:rPr lang="nl-NL" dirty="0" smtClean="0"/>
              <a:t>4 zeecontainers hoog, 1km lengte</a:t>
            </a:r>
          </a:p>
          <a:p>
            <a:pPr lvl="1"/>
            <a:r>
              <a:rPr lang="nl-NL" dirty="0" smtClean="0"/>
              <a:t>Vermogens bij rendement 70% (proefresultaten)</a:t>
            </a:r>
          </a:p>
          <a:p>
            <a:pPr lvl="1"/>
            <a:r>
              <a:rPr lang="nl-NL" dirty="0" smtClean="0"/>
              <a:t>Elektriciteitsvoorziening 500 000 huishoudens = alle huishoudens in Noord Nederland </a:t>
            </a:r>
          </a:p>
          <a:p>
            <a:pPr lvl="1"/>
            <a:r>
              <a:rPr lang="nl-NL" dirty="0" smtClean="0"/>
              <a:t>Investeringskosten 5150-7100 €/kW in 2020, afnemend naar 3600-5000 €/kW  in 2030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Nederlands potentieel Blue Energy: 2000 MW</a:t>
            </a:r>
          </a:p>
          <a:p>
            <a:pPr lvl="1"/>
            <a:r>
              <a:rPr lang="nl-NL" dirty="0" smtClean="0"/>
              <a:t>12% Nederlanse elekriciteitsvoorziening</a:t>
            </a:r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 eens aan...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Flinterdunne membranen</a:t>
            </a:r>
          </a:p>
          <a:p>
            <a:pPr lvl="1"/>
            <a:r>
              <a:rPr lang="nl-NL" dirty="0" smtClean="0"/>
              <a:t>Gemak van migreren Na</a:t>
            </a:r>
            <a:r>
              <a:rPr lang="nl-NL" baseline="30000" dirty="0" smtClean="0"/>
              <a:t>+</a:t>
            </a:r>
            <a:r>
              <a:rPr lang="nl-NL" dirty="0" smtClean="0"/>
              <a:t> en Cl</a:t>
            </a:r>
            <a:r>
              <a:rPr lang="nl-NL" baseline="30000" dirty="0" smtClean="0"/>
              <a:t>-</a:t>
            </a:r>
            <a:r>
              <a:rPr lang="nl-NL" dirty="0" smtClean="0"/>
              <a:t> bepaalt rendement</a:t>
            </a:r>
          </a:p>
          <a:p>
            <a:pPr lvl="1"/>
            <a:r>
              <a:rPr lang="nl-NL" dirty="0" smtClean="0"/>
              <a:t>Dichtslibben vermindert stroomproductie</a:t>
            </a:r>
          </a:p>
          <a:p>
            <a:pPr lvl="2"/>
            <a:r>
              <a:rPr lang="nl-NL" dirty="0" smtClean="0"/>
              <a:t>Mogelijke oplossing: doorspoelen met chloor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Vismigratie </a:t>
            </a:r>
          </a:p>
          <a:p>
            <a:pPr lvl="1"/>
            <a:r>
              <a:rPr lang="nl-NL" dirty="0" smtClean="0"/>
              <a:t>Brakke water afkomstig van blue-energy centrale</a:t>
            </a:r>
          </a:p>
          <a:p>
            <a:pPr lvl="2"/>
            <a:r>
              <a:rPr lang="nl-NL" dirty="0" smtClean="0"/>
              <a:t>Lokstroom en overgang vissen (geen zoet/zout ‘shock’)</a:t>
            </a:r>
          </a:p>
          <a:p>
            <a:pPr lvl="2"/>
            <a:r>
              <a:rPr lang="nl-NL" dirty="0" smtClean="0"/>
              <a:t>Kwaliteit sterk beïnvloedt door zuivering: ‘dood water?’</a:t>
            </a:r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 eens aan...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Schaalvergroting	 van proefopstelling naar realiteit</a:t>
            </a:r>
          </a:p>
          <a:p>
            <a:pPr lvl="1"/>
            <a:r>
              <a:rPr lang="nl-NL" dirty="0" smtClean="0"/>
              <a:t>Slangen, pompen</a:t>
            </a:r>
          </a:p>
          <a:p>
            <a:pPr lvl="1"/>
            <a:r>
              <a:rPr lang="nl-NL" dirty="0" smtClean="0"/>
              <a:t>Invloed eb en vloed</a:t>
            </a:r>
          </a:p>
          <a:p>
            <a:pPr lvl="1"/>
            <a:r>
              <a:rPr lang="nl-NL" dirty="0" smtClean="0"/>
              <a:t>Aparte opvang brak water</a:t>
            </a:r>
          </a:p>
          <a:p>
            <a:pPr lvl="1"/>
            <a:r>
              <a:rPr lang="nl-NL" dirty="0" smtClean="0"/>
              <a:t>Afsluitdijk als waterkering – boren verboden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Blue Energy: interessant onderwerp voor contextrijke natuurkundeles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Natuurkundige concepten</a:t>
            </a:r>
          </a:p>
          <a:p>
            <a:pPr lvl="1"/>
            <a:r>
              <a:rPr lang="nl-NL" dirty="0" smtClean="0"/>
              <a:t> Elektriciteit, arbeid, vermogen, stroomsterkte, weerstand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Raakvlak met verschillende vakgebieden; </a:t>
            </a:r>
          </a:p>
          <a:p>
            <a:pPr lvl="1"/>
            <a:r>
              <a:rPr lang="nl-NL" dirty="0" smtClean="0"/>
              <a:t>Scheikunde, natuurkunde, wiskunde, aardrijkskunde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Aansprekend en Actueel</a:t>
            </a:r>
          </a:p>
          <a:p>
            <a:pPr lvl="1"/>
            <a:r>
              <a:rPr lang="nl-NL" dirty="0" smtClean="0"/>
              <a:t>Voorbeeld van innovatie en ontwikkelingsproces</a:t>
            </a:r>
            <a:endParaRPr lang="nl-NL" dirty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165304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sz="2800" dirty="0" smtClean="0"/>
              <a:t>Meer informatie?</a:t>
            </a:r>
          </a:p>
          <a:p>
            <a:pPr lvl="1"/>
            <a:r>
              <a:rPr lang="nl-NL" dirty="0" smtClean="0"/>
              <a:t>Inschrijflijst</a:t>
            </a:r>
          </a:p>
          <a:p>
            <a:pPr lvl="2"/>
            <a:r>
              <a:rPr lang="nl-NL" dirty="0" smtClean="0"/>
              <a:t>Toezenden meer informatie </a:t>
            </a:r>
          </a:p>
          <a:p>
            <a:pPr lvl="2"/>
            <a:r>
              <a:rPr lang="nl-NL" dirty="0" smtClean="0"/>
              <a:t>Link voor gratis download NLT Module BlueEnergy</a:t>
            </a:r>
          </a:p>
          <a:p>
            <a:pPr lvl="1"/>
            <a:r>
              <a:rPr lang="nl-NL" dirty="0" smtClean="0"/>
              <a:t>WUR stand op informatiemarkt</a:t>
            </a:r>
            <a:endParaRPr lang="nl-NL" dirty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Blue Energy: hoe werkt het?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Potentie</a:t>
            </a:r>
          </a:p>
          <a:p>
            <a:pPr lvl="1"/>
            <a:r>
              <a:rPr lang="nl-NL" dirty="0" smtClean="0"/>
              <a:t>Status quo</a:t>
            </a:r>
          </a:p>
          <a:p>
            <a:pPr lvl="1"/>
            <a:r>
              <a:rPr lang="nl-NL" dirty="0" smtClean="0"/>
              <a:t>SWOT</a:t>
            </a:r>
          </a:p>
          <a:p>
            <a:pPr lvl="1"/>
            <a:r>
              <a:rPr lang="nl-NL" dirty="0" smtClean="0"/>
              <a:t>Vanuit verschillende optieken</a:t>
            </a:r>
          </a:p>
          <a:p>
            <a:endParaRPr lang="nl-NL" dirty="0" smtClean="0"/>
          </a:p>
          <a:p>
            <a:r>
              <a:rPr lang="nl-NL" dirty="0" smtClean="0"/>
              <a:t>Afsluiting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Blue Energy: hoe werkt het?	 |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nl-NL" dirty="0" smtClean="0"/>
              <a:t>Gebaseerd op verschillende zout-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nl-NL" dirty="0" smtClean="0"/>
              <a:t>	concentratie in zoet en zout water</a:t>
            </a:r>
          </a:p>
          <a:p>
            <a:endParaRPr lang="nl-NL" dirty="0" smtClean="0"/>
          </a:p>
          <a:p>
            <a:r>
              <a:rPr lang="nl-NL" dirty="0" smtClean="0"/>
              <a:t>Door zonne-energie ‘aangedreven’:</a:t>
            </a:r>
          </a:p>
          <a:p>
            <a:pPr>
              <a:buNone/>
            </a:pPr>
            <a:r>
              <a:rPr lang="nl-NL" dirty="0" smtClean="0"/>
              <a:t>	hydrologische kringloop  </a:t>
            </a:r>
          </a:p>
          <a:p>
            <a:pPr lvl="1"/>
            <a:r>
              <a:rPr lang="nl-NL" sz="2200" dirty="0" smtClean="0"/>
              <a:t>Zorgt voor een grens van zoet en</a:t>
            </a:r>
          </a:p>
          <a:p>
            <a:pPr lvl="1">
              <a:buNone/>
            </a:pPr>
            <a:r>
              <a:rPr lang="nl-NL" sz="2200" dirty="0" smtClean="0"/>
              <a:t>zout water bij monding rivier in zee</a:t>
            </a:r>
          </a:p>
          <a:p>
            <a:endParaRPr lang="nl-NL" dirty="0" smtClean="0"/>
          </a:p>
          <a:p>
            <a:r>
              <a:rPr lang="nl-NL" dirty="0" smtClean="0"/>
              <a:t>Energie-opwekking d.m.v. RED:</a:t>
            </a:r>
          </a:p>
          <a:p>
            <a:pPr>
              <a:buNone/>
            </a:pPr>
            <a:r>
              <a:rPr lang="nl-NL" dirty="0" smtClean="0"/>
              <a:t>	Reverse Elektrodialysis</a:t>
            </a:r>
            <a:endParaRPr lang="nl-NL" dirty="0"/>
          </a:p>
        </p:txBody>
      </p:sp>
      <p:pic>
        <p:nvPicPr>
          <p:cNvPr id="5" name="Picture 4" descr="hydrologische kringloop.jpg"/>
          <p:cNvPicPr>
            <a:picLocks noChangeAspect="1"/>
          </p:cNvPicPr>
          <p:nvPr/>
        </p:nvPicPr>
        <p:blipFill>
          <a:blip r:embed="rId2" cstate="print"/>
          <a:srcRect l="3978" r="7529" b="8779"/>
          <a:stretch>
            <a:fillRect/>
          </a:stretch>
        </p:blipFill>
        <p:spPr>
          <a:xfrm>
            <a:off x="5940152" y="2420888"/>
            <a:ext cx="3203848" cy="3456384"/>
          </a:xfrm>
          <a:prstGeom prst="rect">
            <a:avLst/>
          </a:prstGeom>
        </p:spPr>
      </p:pic>
      <p:pic>
        <p:nvPicPr>
          <p:cNvPr id="6" name="Picture 5" descr="wagening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Energy: hoe werkt het?	 | 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Zoet en zout water wordt langs elkaar heen geleid</a:t>
            </a:r>
          </a:p>
          <a:p>
            <a:r>
              <a:rPr lang="nl-NL" dirty="0" smtClean="0"/>
              <a:t>Zoet/zout water is gescheiden door  membranen</a:t>
            </a:r>
          </a:p>
          <a:p>
            <a:pPr lvl="1"/>
            <a:r>
              <a:rPr lang="nl-NL" sz="2200" dirty="0" smtClean="0"/>
              <a:t>Anionmembranen laten alleen Cl </a:t>
            </a:r>
            <a:r>
              <a:rPr lang="nl-NL" sz="2200" baseline="30000" dirty="0" smtClean="0"/>
              <a:t>–</a:t>
            </a:r>
            <a:r>
              <a:rPr lang="nl-NL" sz="2200" dirty="0" smtClean="0"/>
              <a:t> ionen door</a:t>
            </a:r>
          </a:p>
          <a:p>
            <a:pPr lvl="1"/>
            <a:r>
              <a:rPr lang="nl-NL" sz="2200" dirty="0" smtClean="0"/>
              <a:t>Kationmembranen laten alleen Na</a:t>
            </a:r>
            <a:r>
              <a:rPr lang="nl-NL" sz="2200" baseline="30000" dirty="0" smtClean="0"/>
              <a:t>+ </a:t>
            </a:r>
            <a:r>
              <a:rPr lang="nl-NL" sz="2200" dirty="0" smtClean="0"/>
              <a:t>ionen door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32423" t="26994" r="19801" b="17485"/>
          <a:stretch>
            <a:fillRect/>
          </a:stretch>
        </p:blipFill>
        <p:spPr bwMode="auto">
          <a:xfrm>
            <a:off x="539552" y="3830871"/>
            <a:ext cx="4320480" cy="281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475656" y="3789040"/>
            <a:ext cx="648072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>
            <a:off x="3203848" y="3789040"/>
            <a:ext cx="648072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14" descr="wagening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Energy: hoe werkt het?	 | 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17856"/>
          </a:xfrm>
        </p:spPr>
        <p:txBody>
          <a:bodyPr>
            <a:normAutofit/>
          </a:bodyPr>
          <a:lstStyle/>
          <a:p>
            <a:r>
              <a:rPr lang="nl-NL" dirty="0" smtClean="0"/>
              <a:t>Vanuit zout water migreren ionen naar zoete water</a:t>
            </a:r>
          </a:p>
          <a:p>
            <a:r>
              <a:rPr lang="nl-NL" sz="2200" dirty="0" smtClean="0"/>
              <a:t>Netto stroom positieve deeltjes naar links en negatieve deeltjes naar rechts: + en – kant als bij een batterij</a:t>
            </a:r>
          </a:p>
          <a:p>
            <a:pPr lvl="1"/>
            <a:r>
              <a:rPr lang="nl-NL" sz="2200" dirty="0" smtClean="0"/>
              <a:t>Spanningsopbouw per membraan ongeveer 0,08 V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15" name="Picture 14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 cstate="print"/>
          <a:srcRect l="32423" t="26994" r="19801" b="17485"/>
          <a:stretch>
            <a:fillRect/>
          </a:stretch>
        </p:blipFill>
        <p:spPr bwMode="auto">
          <a:xfrm>
            <a:off x="539552" y="3830871"/>
            <a:ext cx="4320480" cy="281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899592" y="4149080"/>
            <a:ext cx="648072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3851920" y="4149080"/>
            <a:ext cx="648072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Energy: hoe werkt het?	 | 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Meerdere ‘batterijtjes’ achter elkaar: Blue Energy cel</a:t>
            </a:r>
          </a:p>
          <a:p>
            <a:pPr lvl="1"/>
            <a:r>
              <a:rPr lang="nl-NL" dirty="0" smtClean="0"/>
              <a:t>Opstelling heeft 20 membranen, kan 1,5 V leveren</a:t>
            </a:r>
          </a:p>
          <a:p>
            <a:endParaRPr lang="nl-NL" sz="2200" dirty="0" smtClean="0"/>
          </a:p>
          <a:p>
            <a:r>
              <a:rPr lang="nl-NL" dirty="0" smtClean="0"/>
              <a:t>Elektroden aan beide zijden van compartimenten</a:t>
            </a:r>
          </a:p>
          <a:p>
            <a:pPr lvl="1"/>
            <a:r>
              <a:rPr lang="nl-NL" dirty="0" smtClean="0"/>
              <a:t>Redoxreacties zetten ionenstroom in electronenstroom</a:t>
            </a:r>
          </a:p>
          <a:p>
            <a:pPr lvl="1"/>
            <a:r>
              <a:rPr lang="nl-NL" dirty="0" smtClean="0"/>
              <a:t>Elektrolytvloeistof nodig om redoxreacties blijvend te laten optreden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hematische opstellingGO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1"/>
            <a:ext cx="5616624" cy="4886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Energy: hoe werkt het?	 | 4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296144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Picture 4" descr="wagening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15616" y="2276872"/>
            <a:ext cx="122413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5508104" y="4149080"/>
            <a:ext cx="14401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2771800" y="2780928"/>
            <a:ext cx="2664296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2411760" y="2780928"/>
            <a:ext cx="504056" cy="1791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5148064" y="2780928"/>
            <a:ext cx="576064" cy="1791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>
            <a:off x="1331640" y="2780928"/>
            <a:ext cx="122413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5508104" y="2780928"/>
            <a:ext cx="122413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lse\AppData\Local\Temp\Rar$DRa0.226\foto's RED opstelling\DSC_1889.JPG"/>
          <p:cNvPicPr>
            <a:picLocks noChangeAspect="1" noChangeArrowheads="1"/>
          </p:cNvPicPr>
          <p:nvPr/>
        </p:nvPicPr>
        <p:blipFill>
          <a:blip r:embed="rId2" cstate="print"/>
          <a:srcRect l="9137" r="10082" b="8436"/>
          <a:stretch>
            <a:fillRect/>
          </a:stretch>
        </p:blipFill>
        <p:spPr bwMode="auto">
          <a:xfrm>
            <a:off x="6551712" y="2465512"/>
            <a:ext cx="2592288" cy="4392488"/>
          </a:xfrm>
          <a:prstGeom prst="rect">
            <a:avLst/>
          </a:prstGeom>
          <a:noFill/>
        </p:spPr>
      </p:pic>
      <p:pic>
        <p:nvPicPr>
          <p:cNvPr id="3074" name="Picture 2" descr="C:\Users\Ilse\AppData\Local\Temp\Rar$DIa0.237\DSC_1880.JPG"/>
          <p:cNvPicPr>
            <a:picLocks noChangeAspect="1" noChangeArrowheads="1"/>
          </p:cNvPicPr>
          <p:nvPr/>
        </p:nvPicPr>
        <p:blipFill>
          <a:blip r:embed="rId3" cstate="print"/>
          <a:srcRect l="6051" b="4851"/>
          <a:stretch>
            <a:fillRect/>
          </a:stretch>
        </p:blipFill>
        <p:spPr bwMode="auto">
          <a:xfrm>
            <a:off x="1259632" y="764704"/>
            <a:ext cx="4024666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Potentie – Status Quo	</a:t>
            </a:r>
            <a:r>
              <a:rPr lang="nl-NL" sz="4400" dirty="0" smtClean="0"/>
              <a:t>		</a:t>
            </a:r>
            <a:r>
              <a:rPr lang="nl-NL" dirty="0" smtClean="0"/>
              <a:t> | 1 </a:t>
            </a:r>
            <a:endParaRPr lang="nl-N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2006: Opstelling laboratoriumschaal </a:t>
            </a:r>
          </a:p>
          <a:p>
            <a:pPr lvl="1"/>
            <a:r>
              <a:rPr lang="nl-NL" sz="1800" dirty="0" smtClean="0"/>
              <a:t>0,1 W	</a:t>
            </a:r>
          </a:p>
          <a:p>
            <a:r>
              <a:rPr lang="nl-NL" sz="2000" dirty="0" smtClean="0"/>
              <a:t>2009: Proefopstelling zoutfabriek (Harlingen) </a:t>
            </a:r>
          </a:p>
          <a:p>
            <a:pPr lvl="1"/>
            <a:r>
              <a:rPr lang="nl-NL" sz="1800" dirty="0" smtClean="0"/>
              <a:t>1 kW</a:t>
            </a:r>
          </a:p>
          <a:p>
            <a:r>
              <a:rPr lang="nl-NL" sz="2000" dirty="0" smtClean="0"/>
              <a:t>2013: Demonstratiefabriek (Afsluitdijk)</a:t>
            </a:r>
          </a:p>
          <a:p>
            <a:pPr lvl="1"/>
            <a:r>
              <a:rPr lang="nl-NL" sz="1800" dirty="0" smtClean="0"/>
              <a:t>50 kW</a:t>
            </a:r>
          </a:p>
          <a:p>
            <a:pPr lvl="1"/>
            <a:endParaRPr lang="nl-NL" sz="2000" dirty="0" smtClean="0"/>
          </a:p>
          <a:p>
            <a:pPr>
              <a:buNone/>
            </a:pPr>
            <a:r>
              <a:rPr lang="nl-NL" sz="2400" dirty="0" smtClean="0"/>
              <a:t>Bij voorspoedig verloop onderzoek:</a:t>
            </a:r>
          </a:p>
          <a:p>
            <a:r>
              <a:rPr lang="nl-NL" sz="2000" dirty="0" smtClean="0"/>
              <a:t>2017: Basismodule</a:t>
            </a:r>
          </a:p>
          <a:p>
            <a:pPr lvl="1"/>
            <a:r>
              <a:rPr lang="nl-NL" sz="1800" dirty="0" smtClean="0"/>
              <a:t>200kW</a:t>
            </a:r>
          </a:p>
          <a:p>
            <a:r>
              <a:rPr lang="nl-NL" sz="2000" dirty="0" smtClean="0"/>
              <a:t>2019: Energiecentrale</a:t>
            </a:r>
          </a:p>
          <a:p>
            <a:pPr lvl="1"/>
            <a:r>
              <a:rPr lang="nl-NL" sz="1800" dirty="0" smtClean="0"/>
              <a:t>200MW</a:t>
            </a:r>
            <a:endParaRPr lang="nl-NL" sz="2000" dirty="0" smtClean="0"/>
          </a:p>
        </p:txBody>
      </p:sp>
      <p:pic>
        <p:nvPicPr>
          <p:cNvPr id="4" name="Picture 3" descr="wagening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71075"/>
            <a:ext cx="2915816" cy="4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Blue Energy </vt:lpstr>
      <vt:lpstr>Inhoud</vt:lpstr>
      <vt:lpstr>Blue Energy: hoe werkt het?  | 1</vt:lpstr>
      <vt:lpstr>Blue Energy: hoe werkt het?  | 2</vt:lpstr>
      <vt:lpstr>Blue Energy: hoe werkt het?  | 3</vt:lpstr>
      <vt:lpstr>Blue Energy: hoe werkt het?  | 5</vt:lpstr>
      <vt:lpstr>Blue Energy: hoe werkt het?  | 4</vt:lpstr>
      <vt:lpstr>PowerPoint Presentation</vt:lpstr>
      <vt:lpstr>Potentie – Status Quo    | 1 </vt:lpstr>
      <vt:lpstr>Potentie- Status Quo  | 2</vt:lpstr>
      <vt:lpstr>Potentie- SWOT en optieken </vt:lpstr>
      <vt:lpstr>Denk eens aan...</vt:lpstr>
      <vt:lpstr>Denk eens aan...</vt:lpstr>
      <vt:lpstr>Denk eens aan...</vt:lpstr>
      <vt:lpstr>Afsluiting</vt:lpstr>
      <vt:lpstr>Vragen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Ilse</dc:creator>
  <cp:lastModifiedBy>Eijsden van</cp:lastModifiedBy>
  <cp:revision>51</cp:revision>
  <dcterms:created xsi:type="dcterms:W3CDTF">2012-07-03T16:28:11Z</dcterms:created>
  <dcterms:modified xsi:type="dcterms:W3CDTF">2013-02-01T11:34:42Z</dcterms:modified>
</cp:coreProperties>
</file>