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33"/>
  </p:notesMasterIdLst>
  <p:handoutMasterIdLst>
    <p:handoutMasterId r:id="rId34"/>
  </p:handoutMasterIdLst>
  <p:sldIdLst>
    <p:sldId id="256" r:id="rId5"/>
    <p:sldId id="437" r:id="rId6"/>
    <p:sldId id="438" r:id="rId7"/>
    <p:sldId id="386" r:id="rId8"/>
    <p:sldId id="411" r:id="rId9"/>
    <p:sldId id="419" r:id="rId10"/>
    <p:sldId id="446" r:id="rId11"/>
    <p:sldId id="439" r:id="rId12"/>
    <p:sldId id="421" r:id="rId13"/>
    <p:sldId id="440" r:id="rId14"/>
    <p:sldId id="422" r:id="rId15"/>
    <p:sldId id="423" r:id="rId16"/>
    <p:sldId id="441" r:id="rId17"/>
    <p:sldId id="424" r:id="rId18"/>
    <p:sldId id="442" r:id="rId19"/>
    <p:sldId id="445" r:id="rId20"/>
    <p:sldId id="447" r:id="rId21"/>
    <p:sldId id="426" r:id="rId22"/>
    <p:sldId id="427" r:id="rId23"/>
    <p:sldId id="428" r:id="rId24"/>
    <p:sldId id="429" r:id="rId25"/>
    <p:sldId id="430" r:id="rId26"/>
    <p:sldId id="432" r:id="rId27"/>
    <p:sldId id="433" r:id="rId28"/>
    <p:sldId id="431" r:id="rId29"/>
    <p:sldId id="434" r:id="rId30"/>
    <p:sldId id="435" r:id="rId31"/>
    <p:sldId id="436" r:id="rId32"/>
  </p:sldIdLst>
  <p:sldSz cx="9144000" cy="6858000" type="screen4x3"/>
  <p:notesSz cx="6794500" cy="99314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660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3134" autoAdjust="0"/>
  </p:normalViewPr>
  <p:slideViewPr>
    <p:cSldViewPr>
      <p:cViewPr>
        <p:scale>
          <a:sx n="69" d="100"/>
          <a:sy n="69" d="100"/>
        </p:scale>
        <p:origin x="-118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053E64-AD79-4746-8065-D0F5C0BB94A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907666-2E22-40F9-91AF-FD56204328EE}" type="datetimeFigureOut">
              <a:rPr lang="en-US"/>
              <a:pPr>
                <a:defRPr/>
              </a:pPr>
              <a:t>12/14/2012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en-US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A8A20C8-A0B1-475E-8070-7008D4F70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798638" y="2286000"/>
            <a:ext cx="6583362" cy="579438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Klik om het opmaakprofiel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98638" y="3886200"/>
            <a:ext cx="6583362" cy="336550"/>
          </a:xfrm>
        </p:spPr>
        <p:txBody>
          <a:bodyPr/>
          <a:lstStyle>
            <a:lvl1pPr marL="0" indent="0">
              <a:lnSpc>
                <a:spcPct val="80000"/>
              </a:lnSpc>
              <a:buFont typeface="Zapf Dingbats" charset="2"/>
              <a:buNone/>
              <a:defRPr sz="2000"/>
            </a:lvl1pPr>
          </a:lstStyle>
          <a:p>
            <a:r>
              <a:rPr lang="en-US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B05A9-2FD2-4885-B837-E8050E60A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CEF1-AA4A-4CD9-BC4C-2080FAEFD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73850" y="609600"/>
            <a:ext cx="1970088" cy="3352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5759450" cy="3352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0D373-BEBD-4137-8220-796FD97B8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4DDC6-765B-4F0C-A760-B61BA5960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22D32-E213-406B-BC79-80F33F5B7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62000" y="1762125"/>
            <a:ext cx="3863975" cy="2200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78375" y="1762125"/>
            <a:ext cx="3865563" cy="2200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37620-7EF4-4AF9-814C-9F0231C27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EB1F5-AD6E-4104-9340-3D0F240B6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B71AE-1566-41CC-87F1-981E93EA6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F62F8-49BA-491F-AA04-2DCF1F508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BCC49-9CC1-49DD-8893-EA1F1E7E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2F6F-167B-4C34-A83F-64BB0A25A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62000" y="1762125"/>
            <a:ext cx="7881938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263FE84-9A65-49B3-B5D4-1AFED64B3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400">
          <a:solidFill>
            <a:srgbClr val="000000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200">
          <a:solidFill>
            <a:srgbClr val="000000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286000"/>
            <a:ext cx="7626350" cy="3785652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QED: </a:t>
            </a:r>
            <a:r>
              <a:rPr lang="en-US" dirty="0" smtClean="0"/>
              <a:t>Quantum Electro </a:t>
            </a:r>
            <a:r>
              <a:rPr lang="en-US" dirty="0" err="1" smtClean="0"/>
              <a:t>Dynamica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</a:t>
            </a:r>
            <a:r>
              <a:rPr lang="en-US" sz="2400" dirty="0" smtClean="0"/>
              <a:t>door</a:t>
            </a:r>
            <a:r>
              <a:rPr lang="en-US" sz="4000" dirty="0" smtClean="0"/>
              <a:t> </a:t>
            </a:r>
            <a:r>
              <a:rPr lang="en-US" sz="2400" dirty="0" smtClean="0"/>
              <a:t>Richard Feynman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een</a:t>
            </a:r>
            <a:r>
              <a:rPr lang="en-US" sz="4000" dirty="0" smtClean="0"/>
              <a:t> </a:t>
            </a:r>
            <a:r>
              <a:rPr lang="en-US" sz="4000" dirty="0" err="1" smtClean="0"/>
              <a:t>Inleiding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Marianne Verhaart</a:t>
            </a:r>
            <a:endParaRPr lang="nl-NL" sz="4000" dirty="0" smtClean="0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212976"/>
            <a:ext cx="7626424" cy="646331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nl-NL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1835696" y="2420888"/>
            <a:ext cx="55446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068960"/>
            <a:ext cx="1747253" cy="2267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Hoezo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stopwatch?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62125"/>
            <a:ext cx="7881938" cy="2591479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lopen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het </a:t>
            </a:r>
            <a:r>
              <a:rPr lang="en-US" dirty="0" err="1" smtClean="0"/>
              <a:t>foton</a:t>
            </a:r>
            <a:r>
              <a:rPr lang="en-US" dirty="0" smtClean="0"/>
              <a:t> </a:t>
            </a:r>
            <a:r>
              <a:rPr lang="en-US" dirty="0" err="1" smtClean="0"/>
              <a:t>onderweg</a:t>
            </a:r>
            <a:r>
              <a:rPr lang="en-US" dirty="0" smtClean="0"/>
              <a:t> is</a:t>
            </a:r>
          </a:p>
          <a:p>
            <a:endParaRPr lang="en-US" dirty="0" smtClean="0"/>
          </a:p>
          <a:p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terugkaatsing</a:t>
            </a:r>
            <a:r>
              <a:rPr lang="en-US" dirty="0" smtClean="0"/>
              <a:t> van </a:t>
            </a:r>
            <a:r>
              <a:rPr lang="en-US" dirty="0" err="1" smtClean="0"/>
              <a:t>lucht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glas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pijltje</a:t>
            </a:r>
            <a:r>
              <a:rPr lang="en-US" dirty="0" smtClean="0"/>
              <a:t> </a:t>
            </a:r>
            <a:r>
              <a:rPr lang="en-US" dirty="0" err="1" smtClean="0"/>
              <a:t>omdraaien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35448"/>
            <a:ext cx="1835696" cy="352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820"/>
            <a:ext cx="6172200" cy="1077218"/>
          </a:xfrm>
        </p:spPr>
        <p:txBody>
          <a:bodyPr/>
          <a:lstStyle/>
          <a:p>
            <a:pPr algn="ctr"/>
            <a:r>
              <a:rPr lang="en-US" dirty="0" smtClean="0"/>
              <a:t>Via de </a:t>
            </a:r>
            <a:r>
              <a:rPr lang="en-US" dirty="0" err="1" smtClean="0"/>
              <a:t>achterkant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mogelijke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88840"/>
            <a:ext cx="6182236" cy="388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3343"/>
            <a:ext cx="6172200" cy="584775"/>
          </a:xfrm>
        </p:spPr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- en </a:t>
            </a:r>
            <a:r>
              <a:rPr lang="en-US" dirty="0" err="1" smtClean="0"/>
              <a:t>achterkant</a:t>
            </a:r>
            <a:r>
              <a:rPr lang="en-US" dirty="0" smtClean="0"/>
              <a:t> </a:t>
            </a:r>
            <a:r>
              <a:rPr lang="en-US" dirty="0" err="1" smtClean="0"/>
              <a:t>leveren</a:t>
            </a:r>
            <a:r>
              <a:rPr lang="en-US" dirty="0" smtClean="0"/>
              <a:t> op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564904"/>
            <a:ext cx="5689479" cy="3179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820"/>
            <a:ext cx="6974160" cy="1077218"/>
          </a:xfrm>
        </p:spPr>
        <p:txBody>
          <a:bodyPr/>
          <a:lstStyle/>
          <a:p>
            <a:r>
              <a:rPr lang="en-US" dirty="0" smtClean="0"/>
              <a:t>A meet </a:t>
            </a:r>
            <a:r>
              <a:rPr lang="en-US" dirty="0" err="1" smtClean="0"/>
              <a:t>resultaat</a:t>
            </a:r>
            <a:r>
              <a:rPr lang="en-US" dirty="0" smtClean="0"/>
              <a:t> van </a:t>
            </a:r>
            <a:r>
              <a:rPr lang="en-US" dirty="0" err="1" smtClean="0"/>
              <a:t>beide</a:t>
            </a:r>
            <a:r>
              <a:rPr lang="en-US" dirty="0" smtClean="0"/>
              <a:t> </a:t>
            </a:r>
            <a:r>
              <a:rPr lang="en-US" dirty="0" err="1" smtClean="0"/>
              <a:t>wegen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62125"/>
            <a:ext cx="7881938" cy="207441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Eerst</a:t>
            </a:r>
            <a:r>
              <a:rPr lang="en-US" dirty="0" smtClean="0"/>
              <a:t> </a:t>
            </a:r>
            <a:r>
              <a:rPr lang="en-US" dirty="0" err="1" smtClean="0"/>
              <a:t>pijlen</a:t>
            </a:r>
            <a:r>
              <a:rPr lang="en-US" dirty="0" smtClean="0"/>
              <a:t> </a:t>
            </a:r>
            <a:r>
              <a:rPr lang="en-US" dirty="0" err="1" smtClean="0"/>
              <a:t>optellen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Dan </a:t>
            </a:r>
            <a:r>
              <a:rPr lang="en-US" dirty="0" err="1" smtClean="0"/>
              <a:t>kwadrateren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waarschijnlijkheid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820"/>
            <a:ext cx="6172200" cy="1077218"/>
          </a:xfrm>
        </p:spPr>
        <p:txBody>
          <a:bodyPr/>
          <a:lstStyle/>
          <a:p>
            <a:pPr algn="ctr"/>
            <a:r>
              <a:rPr lang="en-US" dirty="0" err="1" smtClean="0"/>
              <a:t>Oefenen</a:t>
            </a:r>
            <a:r>
              <a:rPr lang="en-US" dirty="0" smtClean="0"/>
              <a:t> met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diktes</a:t>
            </a:r>
            <a:r>
              <a:rPr lang="en-US" dirty="0" smtClean="0"/>
              <a:t> van het </a:t>
            </a:r>
            <a:r>
              <a:rPr lang="en-US" dirty="0" err="1" smtClean="0"/>
              <a:t>glas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88840"/>
            <a:ext cx="477224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 </a:t>
            </a: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levert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op?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16832"/>
            <a:ext cx="4680520" cy="419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7960"/>
            <a:ext cx="8229600" cy="584775"/>
          </a:xfrm>
        </p:spPr>
        <p:txBody>
          <a:bodyPr/>
          <a:lstStyle/>
          <a:p>
            <a:pPr algn="ctr"/>
            <a:r>
              <a:rPr lang="en-US" dirty="0" smtClean="0"/>
              <a:t>En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elkaar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3210"/>
            <a:ext cx="4040188" cy="461665"/>
          </a:xfrm>
        </p:spPr>
        <p:txBody>
          <a:bodyPr/>
          <a:lstStyle/>
          <a:p>
            <a:pPr algn="ctr"/>
            <a:r>
              <a:rPr lang="en-US" dirty="0" smtClean="0"/>
              <a:t>En 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één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3210"/>
            <a:ext cx="4041775" cy="461665"/>
          </a:xfrm>
        </p:spPr>
        <p:txBody>
          <a:bodyPr/>
          <a:lstStyle/>
          <a:p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diktes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310" y="2174875"/>
            <a:ext cx="2935968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708920"/>
            <a:ext cx="4041775" cy="159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Olievlek</a:t>
            </a:r>
            <a:endParaRPr lang="nl-NL" dirty="0"/>
          </a:p>
        </p:txBody>
      </p:sp>
      <p:pic>
        <p:nvPicPr>
          <p:cNvPr id="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16832"/>
            <a:ext cx="2933691" cy="380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Spiegeling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442863">
            <a:off x="1200133" y="2207836"/>
            <a:ext cx="6521627" cy="384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mogelijke</a:t>
            </a:r>
            <a:r>
              <a:rPr lang="en-US" dirty="0" smtClean="0"/>
              <a:t> </a:t>
            </a:r>
            <a:r>
              <a:rPr lang="en-US" dirty="0" err="1" smtClean="0"/>
              <a:t>wegen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732943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Hoe </a:t>
            </a:r>
            <a:r>
              <a:rPr lang="en-US" dirty="0" err="1" smtClean="0"/>
              <a:t>ontstaan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62124"/>
            <a:ext cx="7410400" cy="4524315"/>
          </a:xfrm>
        </p:spPr>
        <p:txBody>
          <a:bodyPr/>
          <a:lstStyle/>
          <a:p>
            <a:r>
              <a:rPr lang="en-US" sz="3200" dirty="0" err="1" smtClean="0"/>
              <a:t>Fascinerende</a:t>
            </a:r>
            <a:r>
              <a:rPr lang="en-US" sz="3200" dirty="0" smtClean="0"/>
              <a:t> </a:t>
            </a:r>
            <a:r>
              <a:rPr lang="en-US" sz="3200" dirty="0" err="1" smtClean="0"/>
              <a:t>theorie</a:t>
            </a:r>
            <a:r>
              <a:rPr lang="en-US" sz="3200" dirty="0" smtClean="0"/>
              <a:t>: </a:t>
            </a:r>
          </a:p>
          <a:p>
            <a:pPr>
              <a:buNone/>
            </a:pPr>
            <a:r>
              <a:rPr lang="en-US" sz="3200" smtClean="0"/>
              <a:t>	de </a:t>
            </a:r>
            <a:r>
              <a:rPr lang="en-US" sz="3200" dirty="0" err="1" smtClean="0"/>
              <a:t>zonderlinge</a:t>
            </a:r>
            <a:r>
              <a:rPr lang="en-US" sz="3200" dirty="0" smtClean="0"/>
              <a:t> </a:t>
            </a:r>
            <a:r>
              <a:rPr lang="en-US" sz="3200" dirty="0" err="1" smtClean="0"/>
              <a:t>theorie</a:t>
            </a:r>
            <a:r>
              <a:rPr lang="en-US" sz="3200" dirty="0" smtClean="0"/>
              <a:t> van </a:t>
            </a:r>
            <a:r>
              <a:rPr lang="en-US" sz="3200" dirty="0" err="1" smtClean="0"/>
              <a:t>licht</a:t>
            </a:r>
            <a:r>
              <a:rPr lang="en-US" sz="3200" dirty="0" smtClean="0"/>
              <a:t> en </a:t>
            </a:r>
            <a:r>
              <a:rPr lang="en-US" sz="3200" dirty="0" err="1" smtClean="0"/>
              <a:t>materie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Lezing</a:t>
            </a:r>
            <a:r>
              <a:rPr lang="en-US" sz="3200" dirty="0" smtClean="0"/>
              <a:t> I en II → </a:t>
            </a:r>
            <a:r>
              <a:rPr lang="en-US" sz="3200" dirty="0" err="1" smtClean="0"/>
              <a:t>werkblad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Onderdeel</a:t>
            </a:r>
            <a:r>
              <a:rPr lang="en-US" sz="3200" dirty="0" smtClean="0"/>
              <a:t> </a:t>
            </a:r>
            <a:r>
              <a:rPr lang="en-US" sz="3200" dirty="0" err="1" smtClean="0"/>
              <a:t>cursus</a:t>
            </a:r>
            <a:r>
              <a:rPr lang="en-US" sz="3200" dirty="0" smtClean="0"/>
              <a:t> QFB </a:t>
            </a:r>
            <a:r>
              <a:rPr lang="en-US" sz="3200" dirty="0" err="1" smtClean="0"/>
              <a:t>voor</a:t>
            </a:r>
            <a:r>
              <a:rPr lang="en-US" sz="3200" dirty="0" smtClean="0"/>
              <a:t> </a:t>
            </a:r>
            <a:r>
              <a:rPr lang="en-US" sz="3200" dirty="0" err="1" smtClean="0"/>
              <a:t>natuurkunde-studenten</a:t>
            </a:r>
            <a:r>
              <a:rPr lang="en-US" sz="3200" dirty="0" smtClean="0"/>
              <a:t> Masters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8041"/>
            <a:ext cx="6172200" cy="830997"/>
          </a:xfrm>
        </p:spPr>
        <p:txBody>
          <a:bodyPr/>
          <a:lstStyle/>
          <a:p>
            <a:pPr algn="ctr"/>
            <a:r>
              <a:rPr lang="en-US" sz="2400" dirty="0" smtClean="0"/>
              <a:t>met </a:t>
            </a:r>
            <a:r>
              <a:rPr lang="en-US" sz="2400" dirty="0" err="1" smtClean="0"/>
              <a:t>hun</a:t>
            </a:r>
            <a:r>
              <a:rPr lang="en-US" sz="2400" dirty="0" smtClean="0"/>
              <a:t> </a:t>
            </a:r>
            <a:r>
              <a:rPr lang="en-US" sz="2400" dirty="0" err="1" smtClean="0"/>
              <a:t>pijlen</a:t>
            </a:r>
            <a:r>
              <a:rPr lang="en-US" sz="2400" dirty="0" smtClean="0"/>
              <a:t>….  </a:t>
            </a:r>
            <a:br>
              <a:rPr lang="en-US" sz="2400" dirty="0" smtClean="0"/>
            </a:br>
            <a:r>
              <a:rPr lang="en-US" sz="2400" dirty="0" err="1" smtClean="0"/>
              <a:t>Welke</a:t>
            </a:r>
            <a:r>
              <a:rPr lang="en-US" sz="2400" dirty="0" smtClean="0"/>
              <a:t> </a:t>
            </a:r>
            <a:r>
              <a:rPr lang="en-US" sz="2400" dirty="0" err="1" smtClean="0"/>
              <a:t>wegen</a:t>
            </a:r>
            <a:r>
              <a:rPr lang="en-US" sz="2400" dirty="0" smtClean="0"/>
              <a:t> </a:t>
            </a:r>
            <a:r>
              <a:rPr lang="en-US" sz="2400" dirty="0" err="1" smtClean="0"/>
              <a:t>dragen</a:t>
            </a:r>
            <a:r>
              <a:rPr lang="en-US" sz="2400" dirty="0" smtClean="0"/>
              <a:t> het </a:t>
            </a:r>
            <a:r>
              <a:rPr lang="en-US" sz="2400" dirty="0" err="1" smtClean="0"/>
              <a:t>meeste</a:t>
            </a:r>
            <a:r>
              <a:rPr lang="en-US" sz="2400" dirty="0" smtClean="0"/>
              <a:t> </a:t>
            </a:r>
            <a:r>
              <a:rPr lang="en-US" sz="2400" dirty="0" err="1" smtClean="0"/>
              <a:t>bij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3" y="1700808"/>
            <a:ext cx="4074805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Inzoomen</a:t>
            </a:r>
            <a:r>
              <a:rPr lang="en-US" dirty="0" smtClean="0"/>
              <a:t> op </a:t>
            </a:r>
            <a:r>
              <a:rPr lang="en-US" dirty="0" err="1" smtClean="0"/>
              <a:t>gedeelte</a:t>
            </a:r>
            <a:r>
              <a:rPr lang="en-US" dirty="0" smtClean="0"/>
              <a:t> AC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2060848"/>
            <a:ext cx="718645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820"/>
            <a:ext cx="6172200" cy="1077218"/>
          </a:xfrm>
        </p:spPr>
        <p:txBody>
          <a:bodyPr/>
          <a:lstStyle/>
          <a:p>
            <a:pPr algn="ctr"/>
            <a:r>
              <a:rPr lang="en-US" dirty="0" err="1" smtClean="0"/>
              <a:t>Maar</a:t>
            </a:r>
            <a:r>
              <a:rPr lang="en-US" dirty="0" smtClean="0"/>
              <a:t> nu </a:t>
            </a:r>
            <a:r>
              <a:rPr lang="en-US" dirty="0" err="1" smtClean="0"/>
              <a:t>daarvan</a:t>
            </a:r>
            <a:r>
              <a:rPr lang="en-US" dirty="0" smtClean="0"/>
              <a:t> </a:t>
            </a: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uitvegen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neem</a:t>
            </a:r>
            <a:r>
              <a:rPr lang="en-US" dirty="0" smtClean="0"/>
              <a:t> je </a:t>
            </a:r>
            <a:r>
              <a:rPr lang="en-US" dirty="0" err="1" smtClean="0"/>
              <a:t>waar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32856"/>
            <a:ext cx="743940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91"/>
            <a:ext cx="6830144" cy="1200329"/>
          </a:xfrm>
        </p:spPr>
        <p:txBody>
          <a:bodyPr/>
          <a:lstStyle/>
          <a:p>
            <a:r>
              <a:rPr lang="en-US" sz="2400" dirty="0" smtClean="0"/>
              <a:t>Extra </a:t>
            </a:r>
            <a:r>
              <a:rPr lang="en-US" sz="2400" dirty="0" err="1" smtClean="0"/>
              <a:t>informatie</a:t>
            </a:r>
            <a:r>
              <a:rPr lang="en-US" sz="2400" dirty="0" smtClean="0"/>
              <a:t>: </a:t>
            </a:r>
            <a:r>
              <a:rPr lang="en-US" sz="2400" dirty="0" err="1" smtClean="0"/>
              <a:t>bij</a:t>
            </a:r>
            <a:r>
              <a:rPr lang="en-US" sz="2400" dirty="0" smtClean="0"/>
              <a:t> </a:t>
            </a:r>
            <a:r>
              <a:rPr lang="en-US" sz="2400" dirty="0" err="1" smtClean="0"/>
              <a:t>blauw</a:t>
            </a:r>
            <a:r>
              <a:rPr lang="en-US" sz="2400" dirty="0" smtClean="0"/>
              <a:t> </a:t>
            </a:r>
            <a:r>
              <a:rPr lang="en-US" sz="2400" dirty="0" err="1" smtClean="0"/>
              <a:t>licht</a:t>
            </a:r>
            <a:r>
              <a:rPr lang="en-US" sz="2400" dirty="0" smtClean="0"/>
              <a:t> </a:t>
            </a:r>
            <a:r>
              <a:rPr lang="en-US" sz="2400" dirty="0" err="1" smtClean="0"/>
              <a:t>draait</a:t>
            </a:r>
            <a:r>
              <a:rPr lang="en-US" sz="2400" dirty="0" smtClean="0"/>
              <a:t> de stopwatch </a:t>
            </a:r>
            <a:r>
              <a:rPr lang="en-US" sz="2400" dirty="0" err="1" smtClean="0"/>
              <a:t>sneller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err="1" smtClean="0"/>
              <a:t>Checkvraag</a:t>
            </a:r>
            <a:r>
              <a:rPr lang="en-US" sz="2400" dirty="0" smtClean="0"/>
              <a:t>: </a:t>
            </a:r>
            <a:r>
              <a:rPr lang="en-US" sz="2400" dirty="0" err="1" smtClean="0"/>
              <a:t>Waarom</a:t>
            </a:r>
            <a:r>
              <a:rPr lang="en-US" sz="2400" dirty="0" smtClean="0"/>
              <a:t> </a:t>
            </a:r>
            <a:r>
              <a:rPr lang="en-US" sz="2400" dirty="0" err="1" smtClean="0"/>
              <a:t>blauw</a:t>
            </a:r>
            <a:r>
              <a:rPr lang="en-US" sz="2400" dirty="0" smtClean="0"/>
              <a:t> </a:t>
            </a:r>
            <a:r>
              <a:rPr lang="en-US" sz="2400" dirty="0" err="1" smtClean="0"/>
              <a:t>boven</a:t>
            </a:r>
            <a:r>
              <a:rPr lang="en-US" sz="2400" dirty="0" smtClean="0"/>
              <a:t> rood ?</a:t>
            </a:r>
            <a:endParaRPr lang="en-US" sz="24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53930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Lichtbreking</a:t>
            </a:r>
            <a:r>
              <a:rPr lang="en-US" dirty="0" smtClean="0"/>
              <a:t>: in D </a:t>
            </a:r>
            <a:r>
              <a:rPr lang="en-US" dirty="0" err="1" smtClean="0"/>
              <a:t>meten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7605511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6235"/>
            <a:ext cx="6542112" cy="1384995"/>
          </a:xfrm>
        </p:spPr>
        <p:txBody>
          <a:bodyPr/>
          <a:lstStyle/>
          <a:p>
            <a:r>
              <a:rPr lang="en-US" sz="2800" dirty="0" err="1" smtClean="0"/>
              <a:t>Alle</a:t>
            </a:r>
            <a:r>
              <a:rPr lang="en-US" sz="2800" dirty="0" smtClean="0"/>
              <a:t> </a:t>
            </a:r>
            <a:r>
              <a:rPr lang="en-US" sz="2800" dirty="0" err="1" smtClean="0"/>
              <a:t>wegen</a:t>
            </a:r>
            <a:r>
              <a:rPr lang="en-US" sz="2800" dirty="0" smtClean="0"/>
              <a:t> even </a:t>
            </a:r>
            <a:r>
              <a:rPr lang="en-US" sz="2800" dirty="0" err="1" smtClean="0"/>
              <a:t>waarschijnlijk</a:t>
            </a:r>
            <a:r>
              <a:rPr lang="en-US" sz="2800" dirty="0" smtClean="0"/>
              <a:t>!</a:t>
            </a:r>
            <a:br>
              <a:rPr lang="en-US" sz="2800" dirty="0" smtClean="0"/>
            </a:br>
            <a:r>
              <a:rPr lang="en-US" sz="2800" dirty="0" err="1" smtClean="0"/>
              <a:t>Welke</a:t>
            </a:r>
            <a:r>
              <a:rPr lang="en-US" sz="2800" dirty="0" smtClean="0"/>
              <a:t> </a:t>
            </a:r>
            <a:r>
              <a:rPr lang="en-US" sz="2800" dirty="0" err="1" smtClean="0"/>
              <a:t>wegen</a:t>
            </a:r>
            <a:r>
              <a:rPr lang="en-US" sz="2800" dirty="0" smtClean="0"/>
              <a:t> </a:t>
            </a:r>
            <a:r>
              <a:rPr lang="en-US" sz="2800" dirty="0" err="1" smtClean="0"/>
              <a:t>geven</a:t>
            </a:r>
            <a:r>
              <a:rPr lang="en-US" sz="2800" dirty="0" smtClean="0"/>
              <a:t> de </a:t>
            </a:r>
            <a:r>
              <a:rPr lang="en-US" sz="2800" dirty="0" err="1" smtClean="0"/>
              <a:t>grootste</a:t>
            </a:r>
            <a:r>
              <a:rPr lang="en-US" sz="2800" dirty="0" smtClean="0"/>
              <a:t> </a:t>
            </a:r>
            <a:r>
              <a:rPr lang="en-US" sz="2800" dirty="0" err="1" smtClean="0"/>
              <a:t>bijdrage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556792"/>
            <a:ext cx="3312368" cy="492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04263"/>
            <a:ext cx="7344816" cy="584775"/>
          </a:xfrm>
        </p:spPr>
        <p:txBody>
          <a:bodyPr/>
          <a:lstStyle/>
          <a:p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licht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volgens</a:t>
            </a:r>
            <a:r>
              <a:rPr lang="en-US" dirty="0" smtClean="0"/>
              <a:t> </a:t>
            </a:r>
            <a:r>
              <a:rPr lang="en-US" dirty="0" err="1" smtClean="0"/>
              <a:t>rechte</a:t>
            </a:r>
            <a:r>
              <a:rPr lang="en-US" dirty="0" smtClean="0"/>
              <a:t> </a:t>
            </a:r>
            <a:r>
              <a:rPr lang="en-US" dirty="0" err="1" smtClean="0"/>
              <a:t>lijnen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320480" cy="462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820"/>
            <a:ext cx="6172200" cy="1077218"/>
          </a:xfrm>
        </p:spPr>
        <p:txBody>
          <a:bodyPr/>
          <a:lstStyle/>
          <a:p>
            <a:pPr algn="ctr"/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zie</a:t>
            </a:r>
            <a:r>
              <a:rPr lang="en-US" dirty="0" smtClean="0"/>
              <a:t> </a:t>
            </a:r>
            <a:r>
              <a:rPr lang="en-US" dirty="0" err="1" smtClean="0"/>
              <a:t>werkblad</a:t>
            </a:r>
            <a:r>
              <a:rPr lang="en-US" dirty="0" smtClean="0"/>
              <a:t> </a:t>
            </a:r>
            <a:r>
              <a:rPr lang="en-US" dirty="0" err="1" smtClean="0"/>
              <a:t>hierachter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62125"/>
            <a:ext cx="7881938" cy="2296013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err="1" smtClean="0"/>
              <a:t>Buiging</a:t>
            </a:r>
            <a:r>
              <a:rPr lang="en-US" sz="3200" dirty="0" smtClean="0"/>
              <a:t> </a:t>
            </a:r>
            <a:r>
              <a:rPr lang="en-US" sz="3200" dirty="0" err="1" smtClean="0"/>
              <a:t>aan</a:t>
            </a:r>
            <a:r>
              <a:rPr lang="en-US" sz="3200" dirty="0" smtClean="0"/>
              <a:t> </a:t>
            </a:r>
            <a:r>
              <a:rPr lang="en-US" sz="3200" dirty="0" err="1" smtClean="0"/>
              <a:t>een</a:t>
            </a:r>
            <a:r>
              <a:rPr lang="en-US" sz="3200" dirty="0" smtClean="0"/>
              <a:t> </a:t>
            </a:r>
            <a:r>
              <a:rPr lang="en-US" sz="3200" dirty="0" err="1" smtClean="0"/>
              <a:t>spleet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Beeldvorming</a:t>
            </a:r>
            <a:r>
              <a:rPr lang="en-US" sz="3200" dirty="0" smtClean="0"/>
              <a:t> </a:t>
            </a:r>
            <a:r>
              <a:rPr lang="en-US" sz="3200" dirty="0" err="1" smtClean="0"/>
              <a:t>bij</a:t>
            </a:r>
            <a:r>
              <a:rPr lang="en-US" sz="3200" dirty="0" smtClean="0"/>
              <a:t> </a:t>
            </a:r>
            <a:r>
              <a:rPr lang="en-US" sz="3200" dirty="0" err="1" smtClean="0"/>
              <a:t>lenzen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Conclusies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62125"/>
            <a:ext cx="7881938" cy="5176802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nl-NL" kern="1200" dirty="0" smtClean="0">
                <a:solidFill>
                  <a:schemeClr val="tx1"/>
                </a:solidFill>
              </a:rPr>
              <a:t>Uitgangspunten?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None/>
              <a:defRPr/>
            </a:pPr>
            <a:endParaRPr lang="en-US" kern="1200" dirty="0" smtClean="0">
              <a:solidFill>
                <a:schemeClr val="tx1"/>
              </a:solidFill>
            </a:endParaRP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nl-NL" kern="1200" dirty="0" smtClean="0">
                <a:solidFill>
                  <a:schemeClr val="tx1"/>
                </a:solidFill>
              </a:rPr>
              <a:t>Meest verrassend?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kern="1200" dirty="0" smtClean="0">
              <a:solidFill>
                <a:schemeClr val="tx1"/>
              </a:solidFill>
            </a:endParaRP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nl-NL" kern="1200" dirty="0" smtClean="0">
                <a:solidFill>
                  <a:schemeClr val="tx1"/>
                </a:solidFill>
              </a:rPr>
              <a:t>Minst overtuigend?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nl-NL" kern="1200" dirty="0" smtClean="0">
              <a:solidFill>
                <a:schemeClr val="tx1"/>
              </a:solidFill>
            </a:endParaRP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nl-NL" kern="1200" dirty="0" smtClean="0">
                <a:solidFill>
                  <a:schemeClr val="tx1"/>
                </a:solidFill>
              </a:rPr>
              <a:t>Wat biedt deze theorie wel, wat niet?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nl-NL" dirty="0" smtClean="0"/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nl-NL" dirty="0" smtClean="0"/>
              <a:t>Wat heeft deze theorie met QF te maken?</a:t>
            </a:r>
            <a:r>
              <a:rPr lang="nl-NL" kern="1200" dirty="0" smtClean="0">
                <a:solidFill>
                  <a:schemeClr val="tx1"/>
                </a:solidFill>
              </a:rPr>
              <a:t> </a:t>
            </a:r>
            <a:endParaRPr lang="en-US" kern="12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Programma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62125"/>
            <a:ext cx="7881938" cy="310854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Inleiding</a:t>
            </a:r>
            <a:r>
              <a:rPr lang="en-US" dirty="0" smtClean="0"/>
              <a:t> </a:t>
            </a:r>
            <a:r>
              <a:rPr lang="en-US" dirty="0" err="1" smtClean="0"/>
              <a:t>theorie</a:t>
            </a:r>
            <a:r>
              <a:rPr lang="en-US" dirty="0" smtClean="0"/>
              <a:t>: 	</a:t>
            </a:r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Werkblad</a:t>
            </a:r>
            <a:r>
              <a:rPr lang="en-US" dirty="0" smtClean="0"/>
              <a:t> </a:t>
            </a:r>
            <a:r>
              <a:rPr lang="en-US" dirty="0" err="1" smtClean="0"/>
              <a:t>invullen</a:t>
            </a:r>
            <a:r>
              <a:rPr lang="en-US" dirty="0" smtClean="0"/>
              <a:t>: 	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Conclusies</a:t>
            </a:r>
            <a:r>
              <a:rPr lang="en-US" dirty="0" smtClean="0"/>
              <a:t> </a:t>
            </a:r>
            <a:r>
              <a:rPr lang="en-US" dirty="0" err="1" smtClean="0"/>
              <a:t>delen</a:t>
            </a:r>
            <a:r>
              <a:rPr lang="en-US" dirty="0" smtClean="0"/>
              <a:t>:	</a:t>
            </a:r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362" y="404664"/>
            <a:ext cx="7613029" cy="584775"/>
          </a:xfrm>
        </p:spPr>
        <p:txBody>
          <a:bodyPr/>
          <a:lstStyle/>
          <a:p>
            <a:pPr algn="ctr" eaLnBrk="1" hangingPunct="1"/>
            <a:r>
              <a:rPr lang="nl-NL" dirty="0" err="1" smtClean="0"/>
              <a:t>Feynmann</a:t>
            </a:r>
            <a:r>
              <a:rPr lang="nl-NL" dirty="0" smtClean="0"/>
              <a:t> gebruikt als inleiding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6099924" cy="4619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362" y="271100"/>
            <a:ext cx="7613029" cy="646331"/>
          </a:xfrm>
        </p:spPr>
        <p:txBody>
          <a:bodyPr/>
          <a:lstStyle/>
          <a:p>
            <a:pPr algn="ctr" eaLnBrk="1" hangingPunct="1"/>
            <a:r>
              <a:rPr lang="nl-NL" dirty="0" smtClean="0"/>
              <a:t>We gaan in A meten</a:t>
            </a:r>
            <a:r>
              <a:rPr lang="nl-NL" sz="3600" dirty="0" smtClean="0"/>
              <a:t>: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660720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7488832" cy="1077218"/>
          </a:xfrm>
        </p:spPr>
        <p:txBody>
          <a:bodyPr/>
          <a:lstStyle/>
          <a:p>
            <a:r>
              <a:rPr lang="en-US" dirty="0" err="1" smtClean="0"/>
              <a:t>Afhankelijk</a:t>
            </a:r>
            <a:r>
              <a:rPr lang="en-US" dirty="0" smtClean="0"/>
              <a:t> van de </a:t>
            </a:r>
            <a:r>
              <a:rPr lang="en-US" dirty="0" err="1" smtClean="0"/>
              <a:t>dikte</a:t>
            </a:r>
            <a:r>
              <a:rPr lang="en-US" dirty="0" smtClean="0"/>
              <a:t> van het </a:t>
            </a:r>
            <a:r>
              <a:rPr lang="en-US" dirty="0" err="1" smtClean="0"/>
              <a:t>glas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762872" cy="3070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4263"/>
            <a:ext cx="6172200" cy="584775"/>
          </a:xfrm>
        </p:spPr>
        <p:txBody>
          <a:bodyPr/>
          <a:lstStyle/>
          <a:p>
            <a:pPr algn="ctr"/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beschrijvende</a:t>
            </a:r>
            <a:r>
              <a:rPr lang="en-US" dirty="0" smtClean="0"/>
              <a:t> </a:t>
            </a:r>
            <a:r>
              <a:rPr lang="en-US" dirty="0" err="1" smtClean="0"/>
              <a:t>theorie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62125"/>
            <a:ext cx="6834336" cy="954107"/>
          </a:xfrm>
        </p:spPr>
        <p:txBody>
          <a:bodyPr/>
          <a:lstStyle/>
          <a:p>
            <a:pPr algn="ctr"/>
            <a:r>
              <a:rPr lang="en-US" dirty="0" err="1" smtClean="0"/>
              <a:t>Licht</a:t>
            </a:r>
            <a:r>
              <a:rPr lang="en-US" dirty="0" smtClean="0"/>
              <a:t> </a:t>
            </a:r>
            <a:r>
              <a:rPr lang="en-US" dirty="0" err="1" smtClean="0"/>
              <a:t>bestaat</a:t>
            </a:r>
            <a:r>
              <a:rPr lang="en-US" dirty="0" smtClean="0"/>
              <a:t> uit </a:t>
            </a:r>
            <a:r>
              <a:rPr lang="en-US" dirty="0" err="1" smtClean="0"/>
              <a:t>deeltjes</a:t>
            </a:r>
            <a:r>
              <a:rPr lang="en-US" dirty="0" smtClean="0"/>
              <a:t> (</a:t>
            </a:r>
            <a:r>
              <a:rPr lang="en-US" dirty="0" err="1" smtClean="0"/>
              <a:t>fotonen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en </a:t>
            </a:r>
            <a:r>
              <a:rPr lang="en-US" dirty="0" err="1" smtClean="0"/>
              <a:t>verder</a:t>
            </a:r>
            <a:r>
              <a:rPr lang="en-US" dirty="0" smtClean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nodig</a:t>
            </a:r>
            <a:r>
              <a:rPr lang="en-US" dirty="0" smtClean="0"/>
              <a:t> </a:t>
            </a:r>
            <a:r>
              <a:rPr lang="en-US" dirty="0" err="1" smtClean="0"/>
              <a:t>pijlen</a:t>
            </a:r>
            <a:r>
              <a:rPr lang="en-US" dirty="0" smtClean="0"/>
              <a:t>….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789040"/>
            <a:ext cx="5855855" cy="194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betekent</a:t>
            </a:r>
            <a:r>
              <a:rPr lang="en-US" dirty="0" smtClean="0"/>
              <a:t> </a:t>
            </a:r>
            <a:r>
              <a:rPr lang="en-US" dirty="0" err="1" smtClean="0"/>
              <a:t>zo’n</a:t>
            </a:r>
            <a:r>
              <a:rPr lang="en-US" dirty="0" smtClean="0"/>
              <a:t> </a:t>
            </a:r>
            <a:r>
              <a:rPr lang="en-US" dirty="0" err="1" smtClean="0"/>
              <a:t>pijl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62125"/>
            <a:ext cx="7881938" cy="293618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Iedere</a:t>
            </a:r>
            <a:r>
              <a:rPr lang="en-US" dirty="0" smtClean="0"/>
              <a:t> </a:t>
            </a:r>
            <a:r>
              <a:rPr lang="en-US" dirty="0" err="1" smtClean="0"/>
              <a:t>mogelijke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 van het </a:t>
            </a:r>
            <a:r>
              <a:rPr lang="en-US" dirty="0" err="1" smtClean="0"/>
              <a:t>licht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weergegeven</a:t>
            </a:r>
            <a:r>
              <a:rPr lang="en-US" dirty="0" smtClean="0"/>
              <a:t> door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pijl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lengte</a:t>
            </a:r>
            <a:r>
              <a:rPr lang="en-US" dirty="0" smtClean="0"/>
              <a:t> van die </a:t>
            </a:r>
            <a:r>
              <a:rPr lang="en-US" dirty="0" err="1" smtClean="0"/>
              <a:t>pijl</a:t>
            </a:r>
            <a:r>
              <a:rPr lang="en-US" dirty="0" smtClean="0"/>
              <a:t> in het </a:t>
            </a:r>
            <a:r>
              <a:rPr lang="en-US" dirty="0" err="1" smtClean="0"/>
              <a:t>kwadraat</a:t>
            </a:r>
            <a:r>
              <a:rPr lang="en-US" dirty="0" smtClean="0"/>
              <a:t> is de </a:t>
            </a:r>
            <a:r>
              <a:rPr lang="en-US" dirty="0" err="1" smtClean="0"/>
              <a:t>waarschijnlijkheid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die </a:t>
            </a:r>
            <a:r>
              <a:rPr lang="en-US" dirty="0" err="1" smtClean="0"/>
              <a:t>weg</a:t>
            </a:r>
            <a:r>
              <a:rPr lang="en-US" dirty="0" smtClean="0"/>
              <a:t> </a:t>
            </a:r>
            <a:r>
              <a:rPr lang="en-US" dirty="0" err="1" smtClean="0"/>
              <a:t>optreedt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869160"/>
            <a:ext cx="17335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820"/>
            <a:ext cx="6542112" cy="1077218"/>
          </a:xfrm>
        </p:spPr>
        <p:txBody>
          <a:bodyPr/>
          <a:lstStyle/>
          <a:p>
            <a:r>
              <a:rPr lang="en-US" dirty="0" err="1" smtClean="0"/>
              <a:t>Verder</a:t>
            </a:r>
            <a:r>
              <a:rPr lang="en-US" dirty="0" smtClean="0"/>
              <a:t> </a:t>
            </a:r>
            <a:r>
              <a:rPr lang="en-US" dirty="0" err="1" smtClean="0"/>
              <a:t>nodig</a:t>
            </a:r>
            <a:r>
              <a:rPr lang="en-US" dirty="0" smtClean="0"/>
              <a:t>: </a:t>
            </a:r>
            <a:r>
              <a:rPr lang="en-US" dirty="0" err="1" smtClean="0"/>
              <a:t>een</a:t>
            </a:r>
            <a:r>
              <a:rPr lang="en-US" dirty="0" smtClean="0"/>
              <a:t> stopwatch…..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421996" cy="4250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 powerpoint presentatie">
  <a:themeElements>
    <a:clrScheme name="HU powerpoint presentatie 12">
      <a:dk1>
        <a:srgbClr val="000000"/>
      </a:dk1>
      <a:lt1>
        <a:srgbClr val="00ADCD"/>
      </a:lt1>
      <a:dk2>
        <a:srgbClr val="000000"/>
      </a:dk2>
      <a:lt2>
        <a:srgbClr val="005A6F"/>
      </a:lt2>
      <a:accent1>
        <a:srgbClr val="FFFFFF"/>
      </a:accent1>
      <a:accent2>
        <a:srgbClr val="FF1E00"/>
      </a:accent2>
      <a:accent3>
        <a:srgbClr val="AAD3E3"/>
      </a:accent3>
      <a:accent4>
        <a:srgbClr val="000000"/>
      </a:accent4>
      <a:accent5>
        <a:srgbClr val="FFFFFF"/>
      </a:accent5>
      <a:accent6>
        <a:srgbClr val="E71A00"/>
      </a:accent6>
      <a:hlink>
        <a:srgbClr val="380060"/>
      </a:hlink>
      <a:folHlink>
        <a:srgbClr val="FF0000"/>
      </a:folHlink>
    </a:clrScheme>
    <a:fontScheme name="HU powerpoint presentat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U powerpoint presentatie 1">
        <a:dk1>
          <a:srgbClr val="000000"/>
        </a:dk1>
        <a:lt1>
          <a:srgbClr val="FFFFFF"/>
        </a:lt1>
        <a:dk2>
          <a:srgbClr val="00ADCD"/>
        </a:dk2>
        <a:lt2>
          <a:srgbClr val="FFFFFF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 powerpoint presentatie 2">
        <a:dk1>
          <a:srgbClr val="000000"/>
        </a:dk1>
        <a:lt1>
          <a:srgbClr val="00ADCD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000000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3">
        <a:dk1>
          <a:srgbClr val="FFFFFF"/>
        </a:dk1>
        <a:lt1>
          <a:srgbClr val="FFFFFF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FFFFFF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4">
        <a:dk1>
          <a:srgbClr val="000000"/>
        </a:dk1>
        <a:lt1>
          <a:srgbClr val="FFFFFF"/>
        </a:lt1>
        <a:dk2>
          <a:srgbClr val="000000"/>
        </a:dk2>
        <a:lt2>
          <a:srgbClr val="005A6F"/>
        </a:lt2>
        <a:accent1>
          <a:srgbClr val="FF1E00"/>
        </a:accent1>
        <a:accent2>
          <a:srgbClr val="005A6F"/>
        </a:accent2>
        <a:accent3>
          <a:srgbClr val="FFFFFF"/>
        </a:accent3>
        <a:accent4>
          <a:srgbClr val="000000"/>
        </a:accent4>
        <a:accent5>
          <a:srgbClr val="FFABAA"/>
        </a:accent5>
        <a:accent6>
          <a:srgbClr val="005164"/>
        </a:accent6>
        <a:hlink>
          <a:srgbClr val="FF1E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5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92DDFD"/>
        </a:accent1>
        <a:accent2>
          <a:srgbClr val="FF007E"/>
        </a:accent2>
        <a:accent3>
          <a:srgbClr val="AAD3E3"/>
        </a:accent3>
        <a:accent4>
          <a:srgbClr val="000000"/>
        </a:accent4>
        <a:accent5>
          <a:srgbClr val="C7EBFE"/>
        </a:accent5>
        <a:accent6>
          <a:srgbClr val="E70072"/>
        </a:accent6>
        <a:hlink>
          <a:srgbClr val="FFBD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6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D5DB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D2E7EA"/>
        </a:accent5>
        <a:accent6>
          <a:srgbClr val="E71A00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7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D2FFFE"/>
        </a:accent5>
        <a:accent6>
          <a:srgbClr val="E71A00"/>
        </a:accent6>
        <a:hlink>
          <a:srgbClr val="38006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8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D2FFFE"/>
        </a:accent5>
        <a:accent6>
          <a:srgbClr val="E71A00"/>
        </a:accent6>
        <a:hlink>
          <a:srgbClr val="380060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9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FF0000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FFAAAA"/>
        </a:accent5>
        <a:accent6>
          <a:srgbClr val="E71A00"/>
        </a:accent6>
        <a:hlink>
          <a:srgbClr val="380060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10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FF0000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FFAAAA"/>
        </a:accent5>
        <a:accent6>
          <a:srgbClr val="E71A00"/>
        </a:accent6>
        <a:hlink>
          <a:srgbClr val="38006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11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66FFFF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B8FFFF"/>
        </a:accent5>
        <a:accent6>
          <a:srgbClr val="E71A00"/>
        </a:accent6>
        <a:hlink>
          <a:srgbClr val="38006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 powerpoint presentatie 12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FFFFFF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FFFFFF"/>
        </a:accent5>
        <a:accent6>
          <a:srgbClr val="E71A00"/>
        </a:accent6>
        <a:hlink>
          <a:srgbClr val="38006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7CEC22B572FC468B661F32BC418C79" ma:contentTypeVersion="0" ma:contentTypeDescription="Een nieuw document maken." ma:contentTypeScope="" ma:versionID="2a0196a31db6ab2a408c27d3a3d2ecf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17e5968c79d9fe2fc9f8835eee23f5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E6B900-CEC1-4258-BD01-C6C383FA0134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A67977-8515-409C-A341-AC5C3E6F30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66D922B-EF0E-42D2-83F6-54C270E927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 powerpoint presentatie</Template>
  <TotalTime>2935</TotalTime>
  <Words>229</Words>
  <Application>Microsoft Office PowerPoint</Application>
  <PresentationFormat>On-screen Show (4:3)</PresentationFormat>
  <Paragraphs>69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HU powerpoint presentatie</vt:lpstr>
      <vt:lpstr>QED: Quantum Electro Dynamica   door Richard Feynman  een Inleiding  Marianne Verhaart</vt:lpstr>
      <vt:lpstr>Hoe ontstaan?</vt:lpstr>
      <vt:lpstr>Programma</vt:lpstr>
      <vt:lpstr>Feynmann gebruikt als inleiding</vt:lpstr>
      <vt:lpstr>We gaan in A meten:</vt:lpstr>
      <vt:lpstr>Afhankelijk van de dikte van het glas</vt:lpstr>
      <vt:lpstr>Een beschrijvende theorie:</vt:lpstr>
      <vt:lpstr>Wat betekent zo’n pijl?</vt:lpstr>
      <vt:lpstr>Verder nodig: een stopwatch…..</vt:lpstr>
      <vt:lpstr>Hoezo een stopwatch?</vt:lpstr>
      <vt:lpstr>Via de achterkant:  de andere mogelijke weg</vt:lpstr>
      <vt:lpstr>Voor- en achterkant leveren op</vt:lpstr>
      <vt:lpstr>A meet resultaat van beide wegen</vt:lpstr>
      <vt:lpstr>Oefenen met andere diktes van het glas</vt:lpstr>
      <vt:lpstr>En wat levert deze op?</vt:lpstr>
      <vt:lpstr>En alles bij elkaar?</vt:lpstr>
      <vt:lpstr>Olievlek</vt:lpstr>
      <vt:lpstr>Spiegeling</vt:lpstr>
      <vt:lpstr>Alle mogelijke wegen</vt:lpstr>
      <vt:lpstr>met hun pijlen….   Welke wegen dragen het meeste bij?</vt:lpstr>
      <vt:lpstr>Inzoomen op gedeelte AC</vt:lpstr>
      <vt:lpstr>Maar nu daarvan wat uitvegen Wat neem je waar?</vt:lpstr>
      <vt:lpstr>Extra informatie: bij blauw licht draait de stopwatch sneller. Checkvraag: Waarom blauw boven rood ?</vt:lpstr>
      <vt:lpstr>Lichtbreking: in D meten</vt:lpstr>
      <vt:lpstr>Alle wegen even waarschijnlijk! Welke wegen geven de grootste bijdrage?</vt:lpstr>
      <vt:lpstr>Gaat licht wel volgens rechte lijnen?</vt:lpstr>
      <vt:lpstr>Zelf doen zie werkblad hierachter</vt:lpstr>
      <vt:lpstr>Conclusies?</vt:lpstr>
    </vt:vector>
  </TitlesOfParts>
  <Company>Hogeschool van Utrecht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Onderwijs, een extra mogelijkheid</dc:title>
  <dc:creator>hert1</dc:creator>
  <cp:lastModifiedBy>verh5</cp:lastModifiedBy>
  <cp:revision>181</cp:revision>
  <dcterms:created xsi:type="dcterms:W3CDTF">2006-04-20T11:58:32Z</dcterms:created>
  <dcterms:modified xsi:type="dcterms:W3CDTF">2012-12-14T10:27:45Z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0x010100EB7CEC22B572FC468B661F32BC418C79</vt:lpwstr>
  </property>
</Properties>
</file>