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32" r:id="rId1"/>
  </p:sldMasterIdLst>
  <p:notesMasterIdLst>
    <p:notesMasterId r:id="rId39"/>
  </p:notesMasterIdLst>
  <p:handoutMasterIdLst>
    <p:handoutMasterId r:id="rId40"/>
  </p:handoutMasterIdLst>
  <p:sldIdLst>
    <p:sldId id="256" r:id="rId2"/>
    <p:sldId id="282" r:id="rId3"/>
    <p:sldId id="289" r:id="rId4"/>
    <p:sldId id="286" r:id="rId5"/>
    <p:sldId id="288" r:id="rId6"/>
    <p:sldId id="283" r:id="rId7"/>
    <p:sldId id="290" r:id="rId8"/>
    <p:sldId id="291" r:id="rId9"/>
    <p:sldId id="303" r:id="rId10"/>
    <p:sldId id="305" r:id="rId11"/>
    <p:sldId id="306" r:id="rId12"/>
    <p:sldId id="308" r:id="rId13"/>
    <p:sldId id="311" r:id="rId14"/>
    <p:sldId id="312" r:id="rId15"/>
    <p:sldId id="313" r:id="rId16"/>
    <p:sldId id="314" r:id="rId17"/>
    <p:sldId id="315" r:id="rId18"/>
    <p:sldId id="293" r:id="rId19"/>
    <p:sldId id="263" r:id="rId20"/>
    <p:sldId id="270" r:id="rId21"/>
    <p:sldId id="272" r:id="rId22"/>
    <p:sldId id="296" r:id="rId23"/>
    <p:sldId id="298" r:id="rId24"/>
    <p:sldId id="297" r:id="rId25"/>
    <p:sldId id="299" r:id="rId26"/>
    <p:sldId id="300" r:id="rId27"/>
    <p:sldId id="280" r:id="rId28"/>
    <p:sldId id="266" r:id="rId29"/>
    <p:sldId id="316" r:id="rId30"/>
    <p:sldId id="317" r:id="rId31"/>
    <p:sldId id="318" r:id="rId32"/>
    <p:sldId id="319" r:id="rId33"/>
    <p:sldId id="302" r:id="rId34"/>
    <p:sldId id="301" r:id="rId35"/>
    <p:sldId id="277" r:id="rId36"/>
    <p:sldId id="294" r:id="rId37"/>
    <p:sldId id="295" r:id="rId38"/>
  </p:sldIdLst>
  <p:sldSz cx="9144000" cy="6858000" type="screen4x3"/>
  <p:notesSz cx="6810375" cy="99425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45" d="100"/>
          <a:sy n="45" d="100"/>
        </p:scale>
        <p:origin x="-1236"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51693" cy="497444"/>
          </a:xfrm>
          <a:prstGeom prst="rect">
            <a:avLst/>
          </a:prstGeom>
        </p:spPr>
        <p:txBody>
          <a:bodyPr vert="horz" lIns="91586" tIns="45793" rIns="91586" bIns="45793" rtlCol="0"/>
          <a:lstStyle>
            <a:lvl1pPr algn="l">
              <a:defRPr sz="1200"/>
            </a:lvl1pPr>
          </a:lstStyle>
          <a:p>
            <a:endParaRPr lang="nl-NL"/>
          </a:p>
        </p:txBody>
      </p:sp>
      <p:sp>
        <p:nvSpPr>
          <p:cNvPr id="3" name="Date Placeholder 2"/>
          <p:cNvSpPr>
            <a:spLocks noGrp="1"/>
          </p:cNvSpPr>
          <p:nvPr>
            <p:ph type="dt" sz="quarter" idx="1"/>
          </p:nvPr>
        </p:nvSpPr>
        <p:spPr>
          <a:xfrm>
            <a:off x="3857092" y="0"/>
            <a:ext cx="2951693" cy="497444"/>
          </a:xfrm>
          <a:prstGeom prst="rect">
            <a:avLst/>
          </a:prstGeom>
        </p:spPr>
        <p:txBody>
          <a:bodyPr vert="horz" lIns="91586" tIns="45793" rIns="91586" bIns="45793" rtlCol="0"/>
          <a:lstStyle>
            <a:lvl1pPr algn="r">
              <a:defRPr sz="1200"/>
            </a:lvl1pPr>
          </a:lstStyle>
          <a:p>
            <a:fld id="{B7ABF4E2-6353-40BB-B0F0-1623C73C9468}" type="datetimeFigureOut">
              <a:rPr lang="nl-NL" smtClean="0"/>
              <a:pPr/>
              <a:t>14-12-2012</a:t>
            </a:fld>
            <a:endParaRPr lang="nl-NL"/>
          </a:p>
        </p:txBody>
      </p:sp>
      <p:sp>
        <p:nvSpPr>
          <p:cNvPr id="4" name="Footer Placeholder 3"/>
          <p:cNvSpPr>
            <a:spLocks noGrp="1"/>
          </p:cNvSpPr>
          <p:nvPr>
            <p:ph type="ftr" sz="quarter" idx="2"/>
          </p:nvPr>
        </p:nvSpPr>
        <p:spPr>
          <a:xfrm>
            <a:off x="1" y="9443480"/>
            <a:ext cx="2951693" cy="497444"/>
          </a:xfrm>
          <a:prstGeom prst="rect">
            <a:avLst/>
          </a:prstGeom>
        </p:spPr>
        <p:txBody>
          <a:bodyPr vert="horz" lIns="91586" tIns="45793" rIns="91586" bIns="45793" rtlCol="0" anchor="b"/>
          <a:lstStyle>
            <a:lvl1pPr algn="l">
              <a:defRPr sz="1200"/>
            </a:lvl1pPr>
          </a:lstStyle>
          <a:p>
            <a:endParaRPr lang="nl-NL"/>
          </a:p>
        </p:txBody>
      </p:sp>
      <p:sp>
        <p:nvSpPr>
          <p:cNvPr id="5" name="Slide Number Placeholder 4"/>
          <p:cNvSpPr>
            <a:spLocks noGrp="1"/>
          </p:cNvSpPr>
          <p:nvPr>
            <p:ph type="sldNum" sz="quarter" idx="3"/>
          </p:nvPr>
        </p:nvSpPr>
        <p:spPr>
          <a:xfrm>
            <a:off x="3857092" y="9443480"/>
            <a:ext cx="2951693" cy="497444"/>
          </a:xfrm>
          <a:prstGeom prst="rect">
            <a:avLst/>
          </a:prstGeom>
        </p:spPr>
        <p:txBody>
          <a:bodyPr vert="horz" lIns="91586" tIns="45793" rIns="91586" bIns="45793" rtlCol="0" anchor="b"/>
          <a:lstStyle>
            <a:lvl1pPr algn="r">
              <a:defRPr sz="1200"/>
            </a:lvl1pPr>
          </a:lstStyle>
          <a:p>
            <a:fld id="{3E0179E0-638D-4E55-9B0E-DE07A1020273}" type="slidenum">
              <a:rPr lang="nl-NL" smtClean="0"/>
              <a:pPr/>
              <a:t>‹#›</a:t>
            </a:fld>
            <a:endParaRPr lang="nl-NL"/>
          </a:p>
        </p:txBody>
      </p:sp>
    </p:spTree>
    <p:extLst>
      <p:ext uri="{BB962C8B-B14F-4D97-AF65-F5344CB8AC3E}">
        <p14:creationId xmlns:p14="http://schemas.microsoft.com/office/powerpoint/2010/main" val="2665616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1" y="0"/>
            <a:ext cx="2951162" cy="497126"/>
          </a:xfrm>
          <a:prstGeom prst="rect">
            <a:avLst/>
          </a:prstGeom>
        </p:spPr>
        <p:txBody>
          <a:bodyPr vert="horz" lIns="91586" tIns="45793" rIns="91586" bIns="45793" rtlCol="0"/>
          <a:lstStyle>
            <a:lvl1pPr algn="l">
              <a:defRPr sz="1200"/>
            </a:lvl1pPr>
          </a:lstStyle>
          <a:p>
            <a:endParaRPr lang="nl-NL"/>
          </a:p>
        </p:txBody>
      </p:sp>
      <p:sp>
        <p:nvSpPr>
          <p:cNvPr id="3" name="Tijdelijke aanduiding voor datum 2"/>
          <p:cNvSpPr>
            <a:spLocks noGrp="1"/>
          </p:cNvSpPr>
          <p:nvPr>
            <p:ph type="dt" idx="1"/>
          </p:nvPr>
        </p:nvSpPr>
        <p:spPr>
          <a:xfrm>
            <a:off x="3857638" y="0"/>
            <a:ext cx="2951162" cy="497126"/>
          </a:xfrm>
          <a:prstGeom prst="rect">
            <a:avLst/>
          </a:prstGeom>
        </p:spPr>
        <p:txBody>
          <a:bodyPr vert="horz" lIns="91586" tIns="45793" rIns="91586" bIns="45793" rtlCol="0"/>
          <a:lstStyle>
            <a:lvl1pPr algn="r">
              <a:defRPr sz="1200"/>
            </a:lvl1pPr>
          </a:lstStyle>
          <a:p>
            <a:fld id="{B40A055B-94D4-4356-92C8-0606F346C034}" type="datetimeFigureOut">
              <a:rPr lang="nl-NL" smtClean="0"/>
              <a:pPr/>
              <a:t>14-12-2012</a:t>
            </a:fld>
            <a:endParaRPr lang="nl-NL"/>
          </a:p>
        </p:txBody>
      </p:sp>
      <p:sp>
        <p:nvSpPr>
          <p:cNvPr id="4" name="Tijdelijke aanduiding voor dia-afbeelding 3"/>
          <p:cNvSpPr>
            <a:spLocks noGrp="1" noRot="1" noChangeAspect="1"/>
          </p:cNvSpPr>
          <p:nvPr>
            <p:ph type="sldImg" idx="2"/>
          </p:nvPr>
        </p:nvSpPr>
        <p:spPr>
          <a:xfrm>
            <a:off x="920750" y="746125"/>
            <a:ext cx="4968875" cy="3727450"/>
          </a:xfrm>
          <a:prstGeom prst="rect">
            <a:avLst/>
          </a:prstGeom>
          <a:noFill/>
          <a:ln w="12700">
            <a:solidFill>
              <a:prstClr val="black"/>
            </a:solidFill>
          </a:ln>
        </p:spPr>
        <p:txBody>
          <a:bodyPr vert="horz" lIns="91586" tIns="45793" rIns="91586" bIns="45793" rtlCol="0" anchor="ctr"/>
          <a:lstStyle/>
          <a:p>
            <a:endParaRPr lang="nl-NL"/>
          </a:p>
        </p:txBody>
      </p:sp>
      <p:sp>
        <p:nvSpPr>
          <p:cNvPr id="5" name="Tijdelijke aanduiding voor notities 4"/>
          <p:cNvSpPr>
            <a:spLocks noGrp="1"/>
          </p:cNvSpPr>
          <p:nvPr>
            <p:ph type="body" sz="quarter" idx="3"/>
          </p:nvPr>
        </p:nvSpPr>
        <p:spPr>
          <a:xfrm>
            <a:off x="681038" y="4722694"/>
            <a:ext cx="5448300" cy="4474131"/>
          </a:xfrm>
          <a:prstGeom prst="rect">
            <a:avLst/>
          </a:prstGeom>
        </p:spPr>
        <p:txBody>
          <a:bodyPr vert="horz" lIns="91586" tIns="45793" rIns="91586" bIns="45793"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1" y="9443661"/>
            <a:ext cx="2951162" cy="497126"/>
          </a:xfrm>
          <a:prstGeom prst="rect">
            <a:avLst/>
          </a:prstGeom>
        </p:spPr>
        <p:txBody>
          <a:bodyPr vert="horz" lIns="91586" tIns="45793" rIns="91586" bIns="45793"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57638" y="9443661"/>
            <a:ext cx="2951162" cy="497126"/>
          </a:xfrm>
          <a:prstGeom prst="rect">
            <a:avLst/>
          </a:prstGeom>
        </p:spPr>
        <p:txBody>
          <a:bodyPr vert="horz" lIns="91586" tIns="45793" rIns="91586" bIns="45793" rtlCol="0" anchor="b"/>
          <a:lstStyle>
            <a:lvl1pPr algn="r">
              <a:defRPr sz="1200"/>
            </a:lvl1pPr>
          </a:lstStyle>
          <a:p>
            <a:fld id="{1F312554-1ED3-47A2-A3AD-575C5B7BF6F4}" type="slidenum">
              <a:rPr lang="nl-NL" smtClean="0"/>
              <a:pPr/>
              <a:t>‹#›</a:t>
            </a:fld>
            <a:endParaRPr lang="nl-NL"/>
          </a:p>
        </p:txBody>
      </p:sp>
    </p:spTree>
    <p:extLst>
      <p:ext uri="{BB962C8B-B14F-4D97-AF65-F5344CB8AC3E}">
        <p14:creationId xmlns:p14="http://schemas.microsoft.com/office/powerpoint/2010/main" val="19303178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smtClean="0"/>
              <a:t>Vooraf: video’s klaar zetten, in ieder geval ‘</a:t>
            </a:r>
            <a:r>
              <a:rPr lang="nl-NL" dirty="0" err="1" smtClean="0"/>
              <a:t>Why</a:t>
            </a:r>
            <a:r>
              <a:rPr lang="nl-NL" baseline="0" dirty="0" smtClean="0"/>
              <a:t> </a:t>
            </a:r>
            <a:r>
              <a:rPr lang="nl-NL" baseline="0" dirty="0" err="1" smtClean="0"/>
              <a:t>dark</a:t>
            </a:r>
            <a:r>
              <a:rPr lang="nl-NL" baseline="0" dirty="0" smtClean="0"/>
              <a:t> at </a:t>
            </a:r>
            <a:r>
              <a:rPr lang="nl-NL" baseline="0" dirty="0" err="1" smtClean="0"/>
              <a:t>night</a:t>
            </a:r>
            <a:r>
              <a:rPr lang="nl-NL" baseline="0" dirty="0" smtClean="0"/>
              <a:t>?’ En </a:t>
            </a:r>
            <a:r>
              <a:rPr lang="nl-NL" baseline="0" dirty="0" err="1" smtClean="0"/>
              <a:t>mini-whiteboards+stiften+papiertje</a:t>
            </a:r>
            <a:r>
              <a:rPr lang="nl-NL" baseline="0" dirty="0" smtClean="0"/>
              <a:t> op stoelen.</a:t>
            </a:r>
          </a:p>
          <a:p>
            <a:endParaRPr lang="nl-NL" dirty="0"/>
          </a:p>
        </p:txBody>
      </p:sp>
      <p:sp>
        <p:nvSpPr>
          <p:cNvPr id="4" name="Slide Number Placeholder 3"/>
          <p:cNvSpPr>
            <a:spLocks noGrp="1"/>
          </p:cNvSpPr>
          <p:nvPr>
            <p:ph type="sldNum" sz="quarter" idx="10"/>
          </p:nvPr>
        </p:nvSpPr>
        <p:spPr/>
        <p:txBody>
          <a:bodyPr/>
          <a:lstStyle/>
          <a:p>
            <a:fld id="{1F312554-1ED3-47A2-A3AD-575C5B7BF6F4}" type="slidenum">
              <a:rPr lang="nl-NL" smtClean="0"/>
              <a:pPr/>
              <a:t>1</a:t>
            </a:fld>
            <a:endParaRPr lang="nl-NL"/>
          </a:p>
        </p:txBody>
      </p:sp>
    </p:spTree>
    <p:extLst>
      <p:ext uri="{BB962C8B-B14F-4D97-AF65-F5344CB8AC3E}">
        <p14:creationId xmlns:p14="http://schemas.microsoft.com/office/powerpoint/2010/main" val="22381770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smtClean="0"/>
              <a:t>White?!</a:t>
            </a:r>
          </a:p>
          <a:p>
            <a:r>
              <a:rPr lang="nl-NL" dirty="0" smtClean="0"/>
              <a:t>Stimuleert reflectie op je eigen aanpak, onderzoeksmethode</a:t>
            </a:r>
            <a:endParaRPr lang="nl-NL" dirty="0"/>
          </a:p>
        </p:txBody>
      </p:sp>
      <p:sp>
        <p:nvSpPr>
          <p:cNvPr id="4" name="Slide Number Placeholder 3"/>
          <p:cNvSpPr>
            <a:spLocks noGrp="1"/>
          </p:cNvSpPr>
          <p:nvPr>
            <p:ph type="sldNum" sz="quarter" idx="10"/>
          </p:nvPr>
        </p:nvSpPr>
        <p:spPr/>
        <p:txBody>
          <a:bodyPr/>
          <a:lstStyle/>
          <a:p>
            <a:fld id="{1F312554-1ED3-47A2-A3AD-575C5B7BF6F4}" type="slidenum">
              <a:rPr lang="nl-NL" smtClean="0"/>
              <a:pPr/>
              <a:t>7</a:t>
            </a:fld>
            <a:endParaRPr lang="nl-NL"/>
          </a:p>
        </p:txBody>
      </p:sp>
    </p:spTree>
    <p:extLst>
      <p:ext uri="{BB962C8B-B14F-4D97-AF65-F5344CB8AC3E}">
        <p14:creationId xmlns:p14="http://schemas.microsoft.com/office/powerpoint/2010/main" val="39435843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l-NL" dirty="0"/>
          </a:p>
        </p:txBody>
      </p:sp>
      <p:sp>
        <p:nvSpPr>
          <p:cNvPr id="4" name="Slide Number Placeholder 3"/>
          <p:cNvSpPr>
            <a:spLocks noGrp="1"/>
          </p:cNvSpPr>
          <p:nvPr>
            <p:ph type="sldNum" sz="quarter" idx="10"/>
          </p:nvPr>
        </p:nvSpPr>
        <p:spPr/>
        <p:txBody>
          <a:bodyPr/>
          <a:lstStyle/>
          <a:p>
            <a:pPr>
              <a:defRPr/>
            </a:pPr>
            <a:fld id="{2175D262-FB68-41A4-B8DD-252882EF3A64}" type="slidenum">
              <a:rPr lang="de-DE" smtClean="0"/>
              <a:pPr>
                <a:defRPr/>
              </a:pPr>
              <a:t>17</a:t>
            </a:fld>
            <a:endParaRPr lang="de-D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nl-NL" dirty="0" smtClean="0"/>
              <a:t>Doel: </a:t>
            </a:r>
            <a:r>
              <a:rPr lang="nl-NL" dirty="0"/>
              <a:t>bewustwording en niet </a:t>
            </a:r>
            <a:r>
              <a:rPr lang="nl-NL" dirty="0" err="1"/>
              <a:t>stellingname</a:t>
            </a:r>
            <a:r>
              <a:rPr lang="nl-NL"/>
              <a:t> of overeenstemming</a:t>
            </a:r>
          </a:p>
        </p:txBody>
      </p:sp>
      <p:sp>
        <p:nvSpPr>
          <p:cNvPr id="4" name="Slide Number Placeholder 3"/>
          <p:cNvSpPr>
            <a:spLocks noGrp="1"/>
          </p:cNvSpPr>
          <p:nvPr>
            <p:ph type="sldNum" sz="quarter" idx="10"/>
          </p:nvPr>
        </p:nvSpPr>
        <p:spPr/>
        <p:txBody>
          <a:bodyPr/>
          <a:lstStyle/>
          <a:p>
            <a:fld id="{1F312554-1ED3-47A2-A3AD-575C5B7BF6F4}" type="slidenum">
              <a:rPr lang="nl-NL" smtClean="0"/>
              <a:pPr/>
              <a:t>19</a:t>
            </a:fld>
            <a:endParaRPr lang="nl-NL"/>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smtClean="0"/>
              <a:t>Video 1: tot aan</a:t>
            </a:r>
            <a:r>
              <a:rPr lang="nl-NL" baseline="0" dirty="0" smtClean="0"/>
              <a:t> het moment waarop teacher zegt “</a:t>
            </a:r>
            <a:r>
              <a:rPr lang="nl-NL" baseline="0" dirty="0" err="1" smtClean="0"/>
              <a:t>if</a:t>
            </a:r>
            <a:r>
              <a:rPr lang="nl-NL" baseline="0" dirty="0" smtClean="0"/>
              <a:t> the </a:t>
            </a:r>
            <a:r>
              <a:rPr lang="nl-NL" baseline="0" dirty="0" err="1" smtClean="0"/>
              <a:t>whole</a:t>
            </a:r>
            <a:r>
              <a:rPr lang="nl-NL" baseline="0" dirty="0" smtClean="0"/>
              <a:t> </a:t>
            </a:r>
            <a:r>
              <a:rPr lang="nl-NL" baseline="0" dirty="0" err="1" smtClean="0"/>
              <a:t>group</a:t>
            </a:r>
            <a:r>
              <a:rPr lang="nl-NL" baseline="0" dirty="0" smtClean="0"/>
              <a:t> has </a:t>
            </a:r>
            <a:r>
              <a:rPr lang="nl-NL" baseline="0" dirty="0" err="1" smtClean="0"/>
              <a:t>understood</a:t>
            </a:r>
            <a:r>
              <a:rPr lang="nl-NL" baseline="0" dirty="0" smtClean="0"/>
              <a:t>”.</a:t>
            </a:r>
          </a:p>
          <a:p>
            <a:r>
              <a:rPr lang="nl-NL" baseline="0" dirty="0" smtClean="0"/>
              <a:t>Video 2: tot aan “</a:t>
            </a:r>
            <a:r>
              <a:rPr lang="nl-NL" baseline="0" dirty="0" err="1" smtClean="0"/>
              <a:t>if</a:t>
            </a:r>
            <a:r>
              <a:rPr lang="nl-NL" baseline="0" dirty="0" smtClean="0"/>
              <a:t> </a:t>
            </a:r>
            <a:r>
              <a:rPr lang="nl-NL" baseline="0" dirty="0" err="1" smtClean="0"/>
              <a:t>you</a:t>
            </a:r>
            <a:r>
              <a:rPr lang="nl-NL" baseline="0" dirty="0" smtClean="0"/>
              <a:t> have </a:t>
            </a:r>
            <a:r>
              <a:rPr lang="nl-NL" baseline="0" dirty="0" err="1" smtClean="0"/>
              <a:t>forgotten</a:t>
            </a:r>
            <a:r>
              <a:rPr lang="nl-NL" baseline="0" dirty="0" smtClean="0"/>
              <a:t> </a:t>
            </a:r>
            <a:r>
              <a:rPr lang="nl-NL" baseline="0" dirty="0" err="1" smtClean="0"/>
              <a:t>it</a:t>
            </a:r>
            <a:r>
              <a:rPr lang="nl-NL" baseline="0" dirty="0" smtClean="0"/>
              <a:t>, </a:t>
            </a:r>
            <a:r>
              <a:rPr lang="nl-NL" baseline="0" dirty="0" err="1" smtClean="0"/>
              <a:t>there</a:t>
            </a:r>
            <a:r>
              <a:rPr lang="nl-NL" baseline="0" dirty="0" smtClean="0"/>
              <a:t> </a:t>
            </a:r>
            <a:r>
              <a:rPr lang="nl-NL" baseline="0" dirty="0" err="1" smtClean="0"/>
              <a:t>it</a:t>
            </a:r>
            <a:r>
              <a:rPr lang="nl-NL" baseline="0" dirty="0" smtClean="0"/>
              <a:t> is on the </a:t>
            </a:r>
            <a:r>
              <a:rPr lang="nl-NL" baseline="0" dirty="0" err="1" smtClean="0"/>
              <a:t>wall</a:t>
            </a:r>
            <a:r>
              <a:rPr lang="nl-NL" baseline="0" dirty="0" smtClean="0"/>
              <a:t>.”</a:t>
            </a:r>
            <a:endParaRPr lang="nl-NL" dirty="0"/>
          </a:p>
        </p:txBody>
      </p:sp>
      <p:sp>
        <p:nvSpPr>
          <p:cNvPr id="4" name="Slide Number Placeholder 3"/>
          <p:cNvSpPr>
            <a:spLocks noGrp="1"/>
          </p:cNvSpPr>
          <p:nvPr>
            <p:ph type="sldNum" sz="quarter" idx="10"/>
          </p:nvPr>
        </p:nvSpPr>
        <p:spPr/>
        <p:txBody>
          <a:bodyPr/>
          <a:lstStyle/>
          <a:p>
            <a:fld id="{1F312554-1ED3-47A2-A3AD-575C5B7BF6F4}" type="slidenum">
              <a:rPr lang="nl-NL" smtClean="0"/>
              <a:pPr/>
              <a:t>21</a:t>
            </a:fld>
            <a:endParaRPr lang="nl-NL"/>
          </a:p>
        </p:txBody>
      </p:sp>
    </p:spTree>
    <p:extLst>
      <p:ext uri="{BB962C8B-B14F-4D97-AF65-F5344CB8AC3E}">
        <p14:creationId xmlns:p14="http://schemas.microsoft.com/office/powerpoint/2010/main" val="9137461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smtClean="0"/>
              <a:t>Afwijking door een of andere invloed.</a:t>
            </a:r>
            <a:r>
              <a:rPr lang="nl-NL" baseline="0" dirty="0" smtClean="0"/>
              <a:t> Dus na eerste tijdstap niet in A, maar aan eind van rode pijlpunt. </a:t>
            </a:r>
            <a:endParaRPr lang="nl-NL" dirty="0" smtClean="0"/>
          </a:p>
          <a:p>
            <a:r>
              <a:rPr lang="nl-NL" dirty="0" smtClean="0"/>
              <a:t>Doel:</a:t>
            </a:r>
            <a:r>
              <a:rPr lang="nl-NL" baseline="0" dirty="0" smtClean="0"/>
              <a:t> leerlingen in niet al te lange tijd dit principe, deze constructietechniek te leren. Gebaseerd op Ed van den Berg.</a:t>
            </a:r>
            <a:endParaRPr lang="nl-NL" dirty="0"/>
          </a:p>
        </p:txBody>
      </p:sp>
      <p:sp>
        <p:nvSpPr>
          <p:cNvPr id="4" name="Slide Number Placeholder 3"/>
          <p:cNvSpPr>
            <a:spLocks noGrp="1"/>
          </p:cNvSpPr>
          <p:nvPr>
            <p:ph type="sldNum" sz="quarter" idx="10"/>
          </p:nvPr>
        </p:nvSpPr>
        <p:spPr/>
        <p:txBody>
          <a:bodyPr/>
          <a:lstStyle/>
          <a:p>
            <a:fld id="{1F312554-1ED3-47A2-A3AD-575C5B7BF6F4}" type="slidenum">
              <a:rPr lang="nl-NL" smtClean="0"/>
              <a:pPr/>
              <a:t>23</a:t>
            </a:fld>
            <a:endParaRPr lang="nl-NL"/>
          </a:p>
        </p:txBody>
      </p:sp>
    </p:spTree>
    <p:extLst>
      <p:ext uri="{BB962C8B-B14F-4D97-AF65-F5344CB8AC3E}">
        <p14:creationId xmlns:p14="http://schemas.microsoft.com/office/powerpoint/2010/main" val="7177059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smtClean="0"/>
              <a:t>A1: volgens </a:t>
            </a:r>
            <a:r>
              <a:rPr lang="nl-NL" dirty="0" err="1" smtClean="0"/>
              <a:t>fast</a:t>
            </a:r>
            <a:r>
              <a:rPr lang="nl-NL" dirty="0" smtClean="0"/>
              <a:t> feedback</a:t>
            </a:r>
          </a:p>
          <a:p>
            <a:r>
              <a:rPr lang="nl-NL" dirty="0" smtClean="0"/>
              <a:t>A2: een paar leerlingen waren snel, toen maar alles uitgelegd</a:t>
            </a:r>
            <a:endParaRPr lang="nl-NL" dirty="0"/>
          </a:p>
        </p:txBody>
      </p:sp>
      <p:sp>
        <p:nvSpPr>
          <p:cNvPr id="4" name="Slide Number Placeholder 3"/>
          <p:cNvSpPr>
            <a:spLocks noGrp="1"/>
          </p:cNvSpPr>
          <p:nvPr>
            <p:ph type="sldNum" sz="quarter" idx="10"/>
          </p:nvPr>
        </p:nvSpPr>
        <p:spPr/>
        <p:txBody>
          <a:bodyPr/>
          <a:lstStyle/>
          <a:p>
            <a:fld id="{1F312554-1ED3-47A2-A3AD-575C5B7BF6F4}" type="slidenum">
              <a:rPr lang="nl-NL" smtClean="0"/>
              <a:pPr/>
              <a:t>24</a:t>
            </a:fld>
            <a:endParaRPr lang="nl-NL"/>
          </a:p>
        </p:txBody>
      </p:sp>
    </p:spTree>
    <p:extLst>
      <p:ext uri="{BB962C8B-B14F-4D97-AF65-F5344CB8AC3E}">
        <p14:creationId xmlns:p14="http://schemas.microsoft.com/office/powerpoint/2010/main" val="37331003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smtClean="0"/>
              <a:t>B1: ‘per ongeluk’ aan het begin alles uitgelegd</a:t>
            </a:r>
          </a:p>
          <a:p>
            <a:r>
              <a:rPr lang="nl-NL" dirty="0" smtClean="0"/>
              <a:t>B2: volgens plan,</a:t>
            </a:r>
            <a:r>
              <a:rPr lang="nl-NL" baseline="0" dirty="0" smtClean="0"/>
              <a:t> alleen ging de bel net voor tijd (het waren de laatste 15 minuten van de les)</a:t>
            </a:r>
            <a:endParaRPr lang="nl-NL" dirty="0"/>
          </a:p>
        </p:txBody>
      </p:sp>
      <p:sp>
        <p:nvSpPr>
          <p:cNvPr id="4" name="Slide Number Placeholder 3"/>
          <p:cNvSpPr>
            <a:spLocks noGrp="1"/>
          </p:cNvSpPr>
          <p:nvPr>
            <p:ph type="sldNum" sz="quarter" idx="10"/>
          </p:nvPr>
        </p:nvSpPr>
        <p:spPr/>
        <p:txBody>
          <a:bodyPr/>
          <a:lstStyle/>
          <a:p>
            <a:fld id="{1F312554-1ED3-47A2-A3AD-575C5B7BF6F4}" type="slidenum">
              <a:rPr lang="nl-NL" smtClean="0"/>
              <a:pPr/>
              <a:t>25</a:t>
            </a:fld>
            <a:endParaRPr lang="nl-NL"/>
          </a:p>
        </p:txBody>
      </p:sp>
    </p:spTree>
    <p:extLst>
      <p:ext uri="{BB962C8B-B14F-4D97-AF65-F5344CB8AC3E}">
        <p14:creationId xmlns:p14="http://schemas.microsoft.com/office/powerpoint/2010/main" val="12297323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EBEE3871-AAB2-4C87-B4A5-4495E6D0621D}" type="datetime1">
              <a:rPr lang="nl-NL" smtClean="0"/>
              <a:pPr/>
              <a:t>14-12-2012</a:t>
            </a:fld>
            <a:endParaRPr lang="nl-NL"/>
          </a:p>
        </p:txBody>
      </p:sp>
      <p:sp>
        <p:nvSpPr>
          <p:cNvPr id="19" name="Footer Placeholder 18"/>
          <p:cNvSpPr>
            <a:spLocks noGrp="1"/>
          </p:cNvSpPr>
          <p:nvPr>
            <p:ph type="ftr" sz="quarter" idx="11"/>
          </p:nvPr>
        </p:nvSpPr>
        <p:spPr/>
        <p:txBody>
          <a:bodyPr/>
          <a:lstStyle/>
          <a:p>
            <a:r>
              <a:rPr lang="nl-NL" smtClean="0"/>
              <a:t>WND</a:t>
            </a:r>
            <a:endParaRPr lang="nl-NL" dirty="0"/>
          </a:p>
        </p:txBody>
      </p:sp>
      <p:sp>
        <p:nvSpPr>
          <p:cNvPr id="27" name="Slide Number Placeholder 26"/>
          <p:cNvSpPr>
            <a:spLocks noGrp="1"/>
          </p:cNvSpPr>
          <p:nvPr>
            <p:ph type="sldNum" sz="quarter" idx="12"/>
          </p:nvPr>
        </p:nvSpPr>
        <p:spPr/>
        <p:txBody>
          <a:bodyPr/>
          <a:lstStyle/>
          <a:p>
            <a:fld id="{BD9A9CE6-7F7F-4B9A-8C2B-44E77E4DD41E}" type="slidenum">
              <a:rPr lang="nl-NL" smtClean="0"/>
              <a:pPr/>
              <a:t>‹#›</a:t>
            </a:fld>
            <a:endParaRPr lang="nl-NL"/>
          </a:p>
        </p:txBody>
      </p:sp>
    </p:spTree>
  </p:cSld>
  <p:clrMapOvr>
    <a:overrideClrMapping bg1="dk1" tx1="lt1" bg2="dk2" tx2="lt2" accent1="accent1" accent2="accent2" accent3="accent3" accent4="accent4" accent5="accent5" accent6="accent6" hlink="hlink" folHlink="folHlink"/>
  </p:clrMapOvr>
  <p:hf hdr="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BEE3871-AAB2-4C87-B4A5-4495E6D0621D}" type="datetime1">
              <a:rPr lang="nl-NL" smtClean="0"/>
              <a:pPr/>
              <a:t>14-12-2012</a:t>
            </a:fld>
            <a:endParaRPr lang="nl-NL"/>
          </a:p>
        </p:txBody>
      </p:sp>
      <p:sp>
        <p:nvSpPr>
          <p:cNvPr id="5" name="Footer Placeholder 4"/>
          <p:cNvSpPr>
            <a:spLocks noGrp="1"/>
          </p:cNvSpPr>
          <p:nvPr>
            <p:ph type="ftr" sz="quarter" idx="11"/>
          </p:nvPr>
        </p:nvSpPr>
        <p:spPr/>
        <p:txBody>
          <a:bodyPr/>
          <a:lstStyle/>
          <a:p>
            <a:r>
              <a:rPr lang="nl-NL" smtClean="0"/>
              <a:t>Cursus Lek en Linge</a:t>
            </a:r>
            <a:endParaRPr lang="nl-NL"/>
          </a:p>
        </p:txBody>
      </p:sp>
      <p:sp>
        <p:nvSpPr>
          <p:cNvPr id="6" name="Slide Number Placeholder 5"/>
          <p:cNvSpPr>
            <a:spLocks noGrp="1"/>
          </p:cNvSpPr>
          <p:nvPr>
            <p:ph type="sldNum" sz="quarter" idx="12"/>
          </p:nvPr>
        </p:nvSpPr>
        <p:spPr/>
        <p:txBody>
          <a:bodyPr/>
          <a:lstStyle/>
          <a:p>
            <a:fld id="{BD9A9CE6-7F7F-4B9A-8C2B-44E77E4DD41E}" type="slidenum">
              <a:rPr lang="nl-NL" smtClean="0"/>
              <a:pPr/>
              <a:t>‹#›</a:t>
            </a:fld>
            <a:endParaRPr lang="nl-NL"/>
          </a:p>
        </p:txBody>
      </p:sp>
    </p:spTree>
  </p:cSld>
  <p:clrMapOvr>
    <a:masterClrMapping/>
  </p:clrMapOvr>
  <p:hf hdr="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BEE3871-AAB2-4C87-B4A5-4495E6D0621D}" type="datetime1">
              <a:rPr lang="nl-NL" smtClean="0"/>
              <a:pPr/>
              <a:t>14-12-2012</a:t>
            </a:fld>
            <a:endParaRPr lang="nl-NL"/>
          </a:p>
        </p:txBody>
      </p:sp>
      <p:sp>
        <p:nvSpPr>
          <p:cNvPr id="5" name="Footer Placeholder 4"/>
          <p:cNvSpPr>
            <a:spLocks noGrp="1"/>
          </p:cNvSpPr>
          <p:nvPr>
            <p:ph type="ftr" sz="quarter" idx="11"/>
          </p:nvPr>
        </p:nvSpPr>
        <p:spPr/>
        <p:txBody>
          <a:bodyPr/>
          <a:lstStyle/>
          <a:p>
            <a:r>
              <a:rPr lang="nl-NL" smtClean="0"/>
              <a:t>Cursus Lek en Linge</a:t>
            </a:r>
            <a:endParaRPr lang="nl-NL"/>
          </a:p>
        </p:txBody>
      </p:sp>
      <p:sp>
        <p:nvSpPr>
          <p:cNvPr id="6" name="Slide Number Placeholder 5"/>
          <p:cNvSpPr>
            <a:spLocks noGrp="1"/>
          </p:cNvSpPr>
          <p:nvPr>
            <p:ph type="sldNum" sz="quarter" idx="12"/>
          </p:nvPr>
        </p:nvSpPr>
        <p:spPr/>
        <p:txBody>
          <a:bodyPr/>
          <a:lstStyle/>
          <a:p>
            <a:fld id="{BD9A9CE6-7F7F-4B9A-8C2B-44E77E4DD41E}" type="slidenum">
              <a:rPr lang="nl-NL" smtClean="0"/>
              <a:pPr/>
              <a:t>‹#›</a:t>
            </a:fld>
            <a:endParaRPr lang="nl-NL"/>
          </a:p>
        </p:txBody>
      </p:sp>
    </p:spTree>
  </p:cSld>
  <p:clrMapOvr>
    <a:masterClrMapping/>
  </p:clrMapOvr>
  <p:hf hdr="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BEE3871-AAB2-4C87-B4A5-4495E6D0621D}" type="datetime1">
              <a:rPr lang="nl-NL" smtClean="0"/>
              <a:pPr/>
              <a:t>14-12-2012</a:t>
            </a:fld>
            <a:endParaRPr lang="nl-NL"/>
          </a:p>
        </p:txBody>
      </p:sp>
      <p:sp>
        <p:nvSpPr>
          <p:cNvPr id="5" name="Footer Placeholder 4"/>
          <p:cNvSpPr>
            <a:spLocks noGrp="1"/>
          </p:cNvSpPr>
          <p:nvPr>
            <p:ph type="ftr" sz="quarter" idx="11"/>
          </p:nvPr>
        </p:nvSpPr>
        <p:spPr/>
        <p:txBody>
          <a:bodyPr/>
          <a:lstStyle/>
          <a:p>
            <a:r>
              <a:rPr lang="nl-NL" smtClean="0"/>
              <a:t>WND</a:t>
            </a:r>
            <a:endParaRPr lang="nl-NL" dirty="0"/>
          </a:p>
        </p:txBody>
      </p:sp>
      <p:sp>
        <p:nvSpPr>
          <p:cNvPr id="6" name="Slide Number Placeholder 5"/>
          <p:cNvSpPr>
            <a:spLocks noGrp="1"/>
          </p:cNvSpPr>
          <p:nvPr>
            <p:ph type="sldNum" sz="quarter" idx="12"/>
          </p:nvPr>
        </p:nvSpPr>
        <p:spPr/>
        <p:txBody>
          <a:bodyPr/>
          <a:lstStyle/>
          <a:p>
            <a:fld id="{BD9A9CE6-7F7F-4B9A-8C2B-44E77E4DD41E}" type="slidenum">
              <a:rPr lang="nl-NL" smtClean="0"/>
              <a:pPr/>
              <a:t>‹#›</a:t>
            </a:fld>
            <a:endParaRPr lang="nl-NL"/>
          </a:p>
        </p:txBody>
      </p:sp>
    </p:spTree>
  </p:cSld>
  <p:clrMapOvr>
    <a:masterClrMapping/>
  </p:clrMapOvr>
  <p:hf hdr="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EBEE3871-AAB2-4C87-B4A5-4495E6D0621D}" type="datetime1">
              <a:rPr lang="nl-NL" smtClean="0"/>
              <a:pPr/>
              <a:t>14-12-2012</a:t>
            </a:fld>
            <a:endParaRPr lang="nl-NL"/>
          </a:p>
        </p:txBody>
      </p:sp>
      <p:sp>
        <p:nvSpPr>
          <p:cNvPr id="5" name="Footer Placeholder 4"/>
          <p:cNvSpPr>
            <a:spLocks noGrp="1"/>
          </p:cNvSpPr>
          <p:nvPr>
            <p:ph type="ftr" sz="quarter" idx="11"/>
          </p:nvPr>
        </p:nvSpPr>
        <p:spPr/>
        <p:txBody>
          <a:bodyPr/>
          <a:lstStyle/>
          <a:p>
            <a:r>
              <a:rPr lang="nl-NL" smtClean="0"/>
              <a:t>WND</a:t>
            </a:r>
            <a:endParaRPr lang="nl-NL" dirty="0"/>
          </a:p>
        </p:txBody>
      </p:sp>
      <p:sp>
        <p:nvSpPr>
          <p:cNvPr id="6" name="Slide Number Placeholder 5"/>
          <p:cNvSpPr>
            <a:spLocks noGrp="1"/>
          </p:cNvSpPr>
          <p:nvPr>
            <p:ph type="sldNum" sz="quarter" idx="12"/>
          </p:nvPr>
        </p:nvSpPr>
        <p:spPr/>
        <p:txBody>
          <a:bodyPr/>
          <a:lstStyle/>
          <a:p>
            <a:fld id="{BD9A9CE6-7F7F-4B9A-8C2B-44E77E4DD41E}" type="slidenum">
              <a:rPr lang="nl-NL" smtClean="0"/>
              <a:pPr/>
              <a:t>‹#›</a:t>
            </a:fld>
            <a:endParaRPr lang="nl-NL"/>
          </a:p>
        </p:txBody>
      </p:sp>
    </p:spTree>
  </p:cSld>
  <p:clrMapOvr>
    <a:overrideClrMapping bg1="dk1" tx1="lt1" bg2="dk2" tx2="lt2" accent1="accent1" accent2="accent2" accent3="accent3" accent4="accent4" accent5="accent5" accent6="accent6" hlink="hlink" folHlink="folHlink"/>
  </p:clrMapOvr>
  <p:hf hdr="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BEE3871-AAB2-4C87-B4A5-4495E6D0621D}" type="datetime1">
              <a:rPr lang="nl-NL" smtClean="0"/>
              <a:pPr/>
              <a:t>14-12-2012</a:t>
            </a:fld>
            <a:endParaRPr lang="nl-NL"/>
          </a:p>
        </p:txBody>
      </p:sp>
      <p:sp>
        <p:nvSpPr>
          <p:cNvPr id="6" name="Footer Placeholder 5"/>
          <p:cNvSpPr>
            <a:spLocks noGrp="1"/>
          </p:cNvSpPr>
          <p:nvPr>
            <p:ph type="ftr" sz="quarter" idx="11"/>
          </p:nvPr>
        </p:nvSpPr>
        <p:spPr/>
        <p:txBody>
          <a:bodyPr/>
          <a:lstStyle/>
          <a:p>
            <a:r>
              <a:rPr lang="nl-NL" smtClean="0"/>
              <a:t>WND</a:t>
            </a:r>
            <a:endParaRPr lang="nl-NL" dirty="0"/>
          </a:p>
        </p:txBody>
      </p:sp>
      <p:sp>
        <p:nvSpPr>
          <p:cNvPr id="7" name="Slide Number Placeholder 6"/>
          <p:cNvSpPr>
            <a:spLocks noGrp="1"/>
          </p:cNvSpPr>
          <p:nvPr>
            <p:ph type="sldNum" sz="quarter" idx="12"/>
          </p:nvPr>
        </p:nvSpPr>
        <p:spPr/>
        <p:txBody>
          <a:bodyPr/>
          <a:lstStyle/>
          <a:p>
            <a:fld id="{BD9A9CE6-7F7F-4B9A-8C2B-44E77E4DD41E}" type="slidenum">
              <a:rPr lang="nl-NL" smtClean="0"/>
              <a:pPr/>
              <a:t>‹#›</a:t>
            </a:fld>
            <a:endParaRPr lang="nl-NL"/>
          </a:p>
        </p:txBody>
      </p:sp>
    </p:spTree>
  </p:cSld>
  <p:clrMapOvr>
    <a:masterClrMapping/>
  </p:clrMapOvr>
  <p:hf hdr="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EBEE3871-AAB2-4C87-B4A5-4495E6D0621D}" type="datetime1">
              <a:rPr lang="nl-NL" smtClean="0"/>
              <a:pPr/>
              <a:t>14-12-2012</a:t>
            </a:fld>
            <a:endParaRPr lang="nl-NL"/>
          </a:p>
        </p:txBody>
      </p:sp>
      <p:sp>
        <p:nvSpPr>
          <p:cNvPr id="8" name="Footer Placeholder 7"/>
          <p:cNvSpPr>
            <a:spLocks noGrp="1"/>
          </p:cNvSpPr>
          <p:nvPr>
            <p:ph type="ftr" sz="quarter" idx="11"/>
          </p:nvPr>
        </p:nvSpPr>
        <p:spPr/>
        <p:txBody>
          <a:bodyPr/>
          <a:lstStyle/>
          <a:p>
            <a:r>
              <a:rPr lang="nl-NL" smtClean="0"/>
              <a:t>WND</a:t>
            </a:r>
            <a:endParaRPr lang="nl-NL" dirty="0"/>
          </a:p>
        </p:txBody>
      </p:sp>
      <p:sp>
        <p:nvSpPr>
          <p:cNvPr id="9" name="Slide Number Placeholder 8"/>
          <p:cNvSpPr>
            <a:spLocks noGrp="1"/>
          </p:cNvSpPr>
          <p:nvPr>
            <p:ph type="sldNum" sz="quarter" idx="12"/>
          </p:nvPr>
        </p:nvSpPr>
        <p:spPr/>
        <p:txBody>
          <a:bodyPr/>
          <a:lstStyle/>
          <a:p>
            <a:fld id="{BD9A9CE6-7F7F-4B9A-8C2B-44E77E4DD41E}" type="slidenum">
              <a:rPr lang="nl-NL" smtClean="0"/>
              <a:pPr/>
              <a:t>‹#›</a:t>
            </a:fld>
            <a:endParaRPr lang="nl-NL"/>
          </a:p>
        </p:txBody>
      </p:sp>
    </p:spTree>
  </p:cSld>
  <p:clrMapOvr>
    <a:masterClrMapping/>
  </p:clrMapOvr>
  <p:hf hdr="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EBEE3871-AAB2-4C87-B4A5-4495E6D0621D}" type="datetime1">
              <a:rPr lang="nl-NL" smtClean="0"/>
              <a:pPr/>
              <a:t>14-12-2012</a:t>
            </a:fld>
            <a:endParaRPr lang="nl-NL"/>
          </a:p>
        </p:txBody>
      </p:sp>
      <p:sp>
        <p:nvSpPr>
          <p:cNvPr id="8" name="Slide Number Placeholder 7"/>
          <p:cNvSpPr>
            <a:spLocks noGrp="1"/>
          </p:cNvSpPr>
          <p:nvPr>
            <p:ph type="sldNum" sz="quarter" idx="11"/>
          </p:nvPr>
        </p:nvSpPr>
        <p:spPr/>
        <p:txBody>
          <a:bodyPr/>
          <a:lstStyle/>
          <a:p>
            <a:fld id="{BD9A9CE6-7F7F-4B9A-8C2B-44E77E4DD41E}" type="slidenum">
              <a:rPr lang="nl-NL" smtClean="0"/>
              <a:pPr/>
              <a:t>‹#›</a:t>
            </a:fld>
            <a:endParaRPr lang="nl-NL"/>
          </a:p>
        </p:txBody>
      </p:sp>
      <p:sp>
        <p:nvSpPr>
          <p:cNvPr id="9" name="Footer Placeholder 8"/>
          <p:cNvSpPr>
            <a:spLocks noGrp="1"/>
          </p:cNvSpPr>
          <p:nvPr>
            <p:ph type="ftr" sz="quarter" idx="12"/>
          </p:nvPr>
        </p:nvSpPr>
        <p:spPr/>
        <p:txBody>
          <a:bodyPr/>
          <a:lstStyle/>
          <a:p>
            <a:r>
              <a:rPr lang="nl-NL" smtClean="0"/>
              <a:t>WND</a:t>
            </a:r>
            <a:endParaRPr lang="nl-NL" dirty="0"/>
          </a:p>
        </p:txBody>
      </p:sp>
    </p:spTree>
  </p:cSld>
  <p:clrMapOvr>
    <a:masterClrMapping/>
  </p:clrMapOvr>
  <p:hf hdr="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EE3871-AAB2-4C87-B4A5-4495E6D0621D}" type="datetime1">
              <a:rPr lang="nl-NL" smtClean="0"/>
              <a:pPr/>
              <a:t>14-12-2012</a:t>
            </a:fld>
            <a:endParaRPr lang="nl-NL"/>
          </a:p>
        </p:txBody>
      </p:sp>
      <p:sp>
        <p:nvSpPr>
          <p:cNvPr id="3" name="Footer Placeholder 2"/>
          <p:cNvSpPr>
            <a:spLocks noGrp="1"/>
          </p:cNvSpPr>
          <p:nvPr>
            <p:ph type="ftr" sz="quarter" idx="11"/>
          </p:nvPr>
        </p:nvSpPr>
        <p:spPr/>
        <p:txBody>
          <a:bodyPr/>
          <a:lstStyle/>
          <a:p>
            <a:r>
              <a:rPr lang="nl-NL" smtClean="0"/>
              <a:t>WND</a:t>
            </a:r>
            <a:endParaRPr lang="nl-NL" dirty="0"/>
          </a:p>
        </p:txBody>
      </p:sp>
      <p:sp>
        <p:nvSpPr>
          <p:cNvPr id="4" name="Slide Number Placeholder 3"/>
          <p:cNvSpPr>
            <a:spLocks noGrp="1"/>
          </p:cNvSpPr>
          <p:nvPr>
            <p:ph type="sldNum" sz="quarter" idx="12"/>
          </p:nvPr>
        </p:nvSpPr>
        <p:spPr/>
        <p:txBody>
          <a:bodyPr/>
          <a:lstStyle/>
          <a:p>
            <a:fld id="{BD9A9CE6-7F7F-4B9A-8C2B-44E77E4DD41E}" type="slidenum">
              <a:rPr lang="nl-NL" smtClean="0"/>
              <a:pPr/>
              <a:t>‹#›</a:t>
            </a:fld>
            <a:endParaRPr lang="nl-NL"/>
          </a:p>
        </p:txBody>
      </p:sp>
    </p:spTree>
  </p:cSld>
  <p:clrMapOvr>
    <a:masterClrMapping/>
  </p:clrMapOvr>
  <p:hf hdr="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BEE3871-AAB2-4C87-B4A5-4495E6D0621D}" type="datetime1">
              <a:rPr lang="nl-NL" smtClean="0"/>
              <a:pPr/>
              <a:t>14-12-2012</a:t>
            </a:fld>
            <a:endParaRPr lang="nl-NL"/>
          </a:p>
        </p:txBody>
      </p:sp>
      <p:sp>
        <p:nvSpPr>
          <p:cNvPr id="6" name="Footer Placeholder 5"/>
          <p:cNvSpPr>
            <a:spLocks noGrp="1"/>
          </p:cNvSpPr>
          <p:nvPr>
            <p:ph type="ftr" sz="quarter" idx="11"/>
          </p:nvPr>
        </p:nvSpPr>
        <p:spPr/>
        <p:txBody>
          <a:bodyPr/>
          <a:lstStyle/>
          <a:p>
            <a:r>
              <a:rPr lang="nl-NL" smtClean="0"/>
              <a:t>WND</a:t>
            </a:r>
            <a:endParaRPr lang="nl-NL" dirty="0"/>
          </a:p>
        </p:txBody>
      </p:sp>
      <p:sp>
        <p:nvSpPr>
          <p:cNvPr id="7" name="Slide Number Placeholder 6"/>
          <p:cNvSpPr>
            <a:spLocks noGrp="1"/>
          </p:cNvSpPr>
          <p:nvPr>
            <p:ph type="sldNum" sz="quarter" idx="12"/>
          </p:nvPr>
        </p:nvSpPr>
        <p:spPr>
          <a:xfrm>
            <a:off x="8156448" y="6422064"/>
            <a:ext cx="762000" cy="365125"/>
          </a:xfrm>
        </p:spPr>
        <p:txBody>
          <a:bodyPr/>
          <a:lstStyle/>
          <a:p>
            <a:fld id="{BD9A9CE6-7F7F-4B9A-8C2B-44E77E4DD41E}" type="slidenum">
              <a:rPr lang="nl-NL" smtClean="0"/>
              <a:pPr/>
              <a:t>‹#›</a:t>
            </a:fld>
            <a:endParaRPr lang="nl-NL"/>
          </a:p>
        </p:txBody>
      </p:sp>
    </p:spTree>
  </p:cSld>
  <p:clrMapOvr>
    <a:masterClrMapping/>
  </p:clrMapOvr>
  <p:hf hdr="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fld id="{EBEE3871-AAB2-4C87-B4A5-4495E6D0621D}" type="datetime1">
              <a:rPr lang="nl-NL" smtClean="0"/>
              <a:pPr/>
              <a:t>14-12-2012</a:t>
            </a:fld>
            <a:endParaRPr lang="nl-NL"/>
          </a:p>
        </p:txBody>
      </p:sp>
      <p:sp>
        <p:nvSpPr>
          <p:cNvPr id="6" name="Footer Placeholder 5"/>
          <p:cNvSpPr>
            <a:spLocks noGrp="1"/>
          </p:cNvSpPr>
          <p:nvPr>
            <p:ph type="ftr" sz="quarter" idx="11"/>
          </p:nvPr>
        </p:nvSpPr>
        <p:spPr/>
        <p:txBody>
          <a:bodyPr/>
          <a:lstStyle/>
          <a:p>
            <a:r>
              <a:rPr lang="nl-NL" smtClean="0"/>
              <a:t>WND</a:t>
            </a:r>
            <a:endParaRPr lang="nl-NL" dirty="0"/>
          </a:p>
        </p:txBody>
      </p:sp>
      <p:sp>
        <p:nvSpPr>
          <p:cNvPr id="7" name="Slide Number Placeholder 6"/>
          <p:cNvSpPr>
            <a:spLocks noGrp="1"/>
          </p:cNvSpPr>
          <p:nvPr>
            <p:ph type="sldNum" sz="quarter" idx="12"/>
          </p:nvPr>
        </p:nvSpPr>
        <p:spPr/>
        <p:txBody>
          <a:bodyPr/>
          <a:lstStyle/>
          <a:p>
            <a:fld id="{BD9A9CE6-7F7F-4B9A-8C2B-44E77E4DD41E}" type="slidenum">
              <a:rPr lang="nl-NL" smtClean="0"/>
              <a:pPr/>
              <a:t>‹#›</a:t>
            </a:fld>
            <a:endParaRPr lang="nl-NL"/>
          </a:p>
        </p:txBody>
      </p:sp>
    </p:spTree>
  </p:cSld>
  <p:clrMapOvr>
    <a:masterClrMapping/>
  </p:clrMapOvr>
  <p:hf hd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EBEE3871-AAB2-4C87-B4A5-4495E6D0621D}" type="datetime1">
              <a:rPr lang="nl-NL" smtClean="0"/>
              <a:pPr/>
              <a:t>14-12-2012</a:t>
            </a:fld>
            <a:endParaRPr lang="nl-NL"/>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r>
              <a:rPr lang="nl-NL" smtClean="0"/>
              <a:t>Cursus Lek en Linge</a:t>
            </a:r>
            <a:endParaRPr lang="nl-NL"/>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BD9A9CE6-7F7F-4B9A-8C2B-44E77E4DD41E}" type="slidenum">
              <a:rPr lang="nl-NL" smtClean="0"/>
              <a:pPr/>
              <a:t>‹#›</a:t>
            </a:fld>
            <a:endParaRPr lang="nl-NL"/>
          </a:p>
        </p:txBody>
      </p:sp>
    </p:spTree>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hdr="0"/>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primas-project.eu/"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primas-project.eu/artikel/en/1440/PD+Module+6:+Building+on+what+students+already+know/view.do?lang=en" TargetMode="External"/><Relationship Id="rId7"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hyperlink" Target="http://www.youtube.com/watch?v=gxJ4M7tyLRE&amp;feature=youtube_gdata"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20.png"/><Relationship Id="rId4" Type="http://schemas.openxmlformats.org/officeDocument/2006/relationships/image" Target="../media/image19.png"/></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www.primas-project.eu/artikel/en/1446/PD+Module+7:+Self+and+peer+assessment/view.do?lang=en" TargetMode="Externa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youtu.be/JRvceVkjk9o"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smtClean="0"/>
              <a:t>Onderzoekend leren </a:t>
            </a:r>
            <a:r>
              <a:rPr lang="en-US" dirty="0" smtClean="0"/>
              <a:t> en Feedback</a:t>
            </a:r>
            <a:endParaRPr lang="nl-NL" dirty="0"/>
          </a:p>
        </p:txBody>
      </p:sp>
      <p:sp>
        <p:nvSpPr>
          <p:cNvPr id="3" name="Ondertitel 2"/>
          <p:cNvSpPr>
            <a:spLocks noGrp="1"/>
          </p:cNvSpPr>
          <p:nvPr>
            <p:ph type="subTitle" idx="1"/>
          </p:nvPr>
        </p:nvSpPr>
        <p:spPr/>
        <p:txBody>
          <a:bodyPr>
            <a:normAutofit/>
          </a:bodyPr>
          <a:lstStyle/>
          <a:p>
            <a:r>
              <a:rPr lang="nl-NL" dirty="0" smtClean="0"/>
              <a:t>WND 2012</a:t>
            </a:r>
          </a:p>
          <a:p>
            <a:r>
              <a:rPr lang="nl-NL" dirty="0" smtClean="0"/>
              <a:t>Michiel Doorman, Universiteit Utrecht</a:t>
            </a:r>
            <a:endParaRPr lang="nl-NL" dirty="0"/>
          </a:p>
        </p:txBody>
      </p:sp>
      <p:pic>
        <p:nvPicPr>
          <p:cNvPr id="4" name="Picture 2" descr="http://1.bp.blogspot.com/-xYjQU4Jv8Qg/ThPhx3n_bXI/AAAAAAAAAo4/rFK1IFdFTPo/s1600/feedback.jpg"/>
          <p:cNvPicPr>
            <a:picLocks noChangeAspect="1" noChangeArrowheads="1"/>
          </p:cNvPicPr>
          <p:nvPr/>
        </p:nvPicPr>
        <p:blipFill>
          <a:blip r:embed="rId3" cstate="print"/>
          <a:srcRect/>
          <a:stretch>
            <a:fillRect/>
          </a:stretch>
        </p:blipFill>
        <p:spPr bwMode="auto">
          <a:xfrm>
            <a:off x="179512" y="189075"/>
            <a:ext cx="2176952" cy="2060848"/>
          </a:xfrm>
          <a:prstGeom prst="rect">
            <a:avLst/>
          </a:prstGeom>
          <a:noFill/>
        </p:spPr>
      </p:pic>
    </p:spTree>
    <p:extLst>
      <p:ext uri="{BB962C8B-B14F-4D97-AF65-F5344CB8AC3E}">
        <p14:creationId xmlns:p14="http://schemas.microsoft.com/office/powerpoint/2010/main" val="19058887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p:cNvSpPr>
          <p:nvPr>
            <p:ph type="title"/>
          </p:nvPr>
        </p:nvSpPr>
        <p:spPr/>
        <p:txBody>
          <a:bodyPr>
            <a:normAutofit/>
          </a:bodyPr>
          <a:lstStyle/>
          <a:p>
            <a:r>
              <a:rPr lang="nl-NL" sz="4400" dirty="0" smtClean="0"/>
              <a:t>Primas &amp; onderzoekend leren</a:t>
            </a:r>
          </a:p>
        </p:txBody>
      </p:sp>
      <p:sp>
        <p:nvSpPr>
          <p:cNvPr id="19459" name="Rectangle 3"/>
          <p:cNvSpPr>
            <a:spLocks noGrp="1"/>
          </p:cNvSpPr>
          <p:nvPr>
            <p:ph idx="1"/>
          </p:nvPr>
        </p:nvSpPr>
        <p:spPr/>
        <p:txBody>
          <a:bodyPr/>
          <a:lstStyle/>
          <a:p>
            <a:pPr marL="36576" indent="0">
              <a:buNone/>
              <a:defRPr/>
            </a:pPr>
            <a:r>
              <a:rPr lang="en-US" sz="2800" dirty="0" smtClean="0">
                <a:solidFill>
                  <a:schemeClr val="accent2">
                    <a:lumMod val="75000"/>
                  </a:schemeClr>
                </a:solidFill>
                <a:hlinkClick r:id="rId2"/>
              </a:rPr>
              <a:t>www.primas-project.eu</a:t>
            </a:r>
            <a:endParaRPr lang="en-US" sz="2800" dirty="0" smtClean="0">
              <a:solidFill>
                <a:schemeClr val="accent2">
                  <a:lumMod val="75000"/>
                </a:schemeClr>
              </a:solidFill>
            </a:endParaRPr>
          </a:p>
          <a:p>
            <a:pPr>
              <a:defRPr/>
            </a:pPr>
            <a:endParaRPr lang="en-US" sz="1800" dirty="0" smtClean="0"/>
          </a:p>
          <a:p>
            <a:pPr>
              <a:defRPr/>
            </a:pPr>
            <a:r>
              <a:rPr lang="en-US" sz="2800" dirty="0" smtClean="0"/>
              <a:t>7 </a:t>
            </a:r>
            <a:r>
              <a:rPr lang="nl-NL" sz="2800" dirty="0" smtClean="0"/>
              <a:t>onderwerpen</a:t>
            </a:r>
            <a:r>
              <a:rPr lang="en-US" sz="2800" dirty="0" smtClean="0"/>
              <a:t>:</a:t>
            </a:r>
          </a:p>
          <a:p>
            <a:pPr>
              <a:defRPr/>
            </a:pPr>
            <a:endParaRPr lang="en-US" sz="1800" dirty="0" smtClean="0"/>
          </a:p>
          <a:p>
            <a:pPr>
              <a:buFont typeface="+mj-lt"/>
              <a:buAutoNum type="arabicPeriod"/>
              <a:defRPr/>
            </a:pPr>
            <a:r>
              <a:rPr lang="nl-NL" sz="1800" dirty="0" smtClean="0"/>
              <a:t>Organiseren en begeleiden van onderzoek door leerlingen</a:t>
            </a:r>
          </a:p>
          <a:p>
            <a:pPr>
              <a:buFont typeface="+mj-lt"/>
              <a:buAutoNum type="arabicPeriod"/>
              <a:defRPr/>
            </a:pPr>
            <a:r>
              <a:rPr lang="nl-NL" sz="1800" dirty="0" smtClean="0"/>
              <a:t>Ongestructureerde problemen aanpakken </a:t>
            </a:r>
          </a:p>
          <a:p>
            <a:pPr>
              <a:buFont typeface="+mj-lt"/>
              <a:buAutoNum type="arabicPeriod"/>
              <a:defRPr/>
            </a:pPr>
            <a:r>
              <a:rPr lang="nl-NL" sz="1800" dirty="0" smtClean="0"/>
              <a:t>Leerlingen betrekken bij vorming van definities, begrippen &amp; representaties</a:t>
            </a:r>
          </a:p>
          <a:p>
            <a:pPr>
              <a:buFont typeface="+mj-lt"/>
              <a:buAutoNum type="arabicPeriod"/>
              <a:defRPr/>
            </a:pPr>
            <a:r>
              <a:rPr lang="nl-NL" sz="1800" dirty="0" smtClean="0"/>
              <a:t>Vragen stellen die nadenken bevorderen </a:t>
            </a:r>
          </a:p>
          <a:p>
            <a:pPr>
              <a:buFont typeface="+mj-lt"/>
              <a:buAutoNum type="arabicPeriod"/>
              <a:defRPr/>
            </a:pPr>
            <a:r>
              <a:rPr lang="nl-NL" sz="1800" dirty="0" smtClean="0"/>
              <a:t>Samenwerking</a:t>
            </a:r>
          </a:p>
          <a:p>
            <a:pPr>
              <a:buFont typeface="+mj-lt"/>
              <a:buAutoNum type="arabicPeriod"/>
              <a:defRPr/>
            </a:pPr>
            <a:r>
              <a:rPr lang="nl-NL" sz="1800" dirty="0" smtClean="0"/>
              <a:t>Voortbouwen op wat leerlingen weten </a:t>
            </a:r>
          </a:p>
          <a:p>
            <a:pPr>
              <a:buFont typeface="+mj-lt"/>
              <a:buAutoNum type="arabicPeriod"/>
              <a:defRPr/>
            </a:pPr>
            <a:r>
              <a:rPr lang="nl-NL" sz="1800" dirty="0" smtClean="0"/>
              <a:t>(peer) Feedback </a:t>
            </a:r>
          </a:p>
        </p:txBody>
      </p:sp>
      <p:pic>
        <p:nvPicPr>
          <p:cNvPr id="5" name="Picture 10" descr="primas_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71093" y="44624"/>
            <a:ext cx="1737411" cy="7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666020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normAutofit fontScale="90000"/>
          </a:bodyPr>
          <a:lstStyle/>
          <a:p>
            <a:r>
              <a:rPr lang="nl-NL" dirty="0" smtClean="0"/>
              <a:t>1. </a:t>
            </a:r>
            <a:r>
              <a:rPr lang="nl-NL" sz="4800" dirty="0"/>
              <a:t>Organiseren </a:t>
            </a:r>
            <a:r>
              <a:rPr lang="nl-NL" dirty="0" smtClean="0"/>
              <a:t>en begeleiden</a:t>
            </a:r>
          </a:p>
        </p:txBody>
      </p:sp>
      <p:sp>
        <p:nvSpPr>
          <p:cNvPr id="13315" name="Content Placeholder 2"/>
          <p:cNvSpPr>
            <a:spLocks noGrp="1"/>
          </p:cNvSpPr>
          <p:nvPr>
            <p:ph idx="1"/>
          </p:nvPr>
        </p:nvSpPr>
        <p:spPr/>
        <p:txBody>
          <a:bodyPr/>
          <a:lstStyle/>
          <a:p>
            <a:pPr>
              <a:buNone/>
            </a:pPr>
            <a:r>
              <a:rPr lang="nl-NL" sz="1600" dirty="0" smtClean="0"/>
              <a:t>Voorbeeld lesplan:</a:t>
            </a:r>
          </a:p>
          <a:p>
            <a:endParaRPr lang="nl-NL" sz="1600" dirty="0" smtClean="0"/>
          </a:p>
          <a:p>
            <a:r>
              <a:rPr lang="nl-NL" sz="1600" dirty="0" smtClean="0"/>
              <a:t>Introductie (2 minuten)</a:t>
            </a:r>
          </a:p>
          <a:p>
            <a:r>
              <a:rPr lang="nl-NL" sz="1600" dirty="0" smtClean="0"/>
              <a:t>Leerlingen verkennen (5 minuten)</a:t>
            </a:r>
          </a:p>
          <a:p>
            <a:r>
              <a:rPr lang="nl-NL" sz="1600" dirty="0" smtClean="0"/>
              <a:t>Bespreking en selectie van</a:t>
            </a:r>
            <a:br>
              <a:rPr lang="nl-NL" sz="1600" dirty="0" smtClean="0"/>
            </a:br>
            <a:r>
              <a:rPr lang="nl-NL" sz="1600" dirty="0" smtClean="0"/>
              <a:t>vragen (10 minuten)</a:t>
            </a:r>
          </a:p>
          <a:p>
            <a:r>
              <a:rPr lang="nl-NL" sz="1600" dirty="0" smtClean="0"/>
              <a:t>Leerlingen kiezen een vraag</a:t>
            </a:r>
            <a:br>
              <a:rPr lang="nl-NL" sz="1600" dirty="0" smtClean="0"/>
            </a:br>
            <a:r>
              <a:rPr lang="nl-NL" sz="1600" dirty="0" smtClean="0"/>
              <a:t>en gaan aan de slag (10 min.)</a:t>
            </a:r>
          </a:p>
          <a:p>
            <a:r>
              <a:rPr lang="nl-NL" sz="1600" dirty="0" smtClean="0"/>
              <a:t>Bespreking aanpak (10 min.)</a:t>
            </a:r>
          </a:p>
          <a:p>
            <a:r>
              <a:rPr lang="nl-NL" sz="1600" dirty="0" smtClean="0"/>
              <a:t>Leerlingen gaan verder</a:t>
            </a:r>
          </a:p>
          <a:p>
            <a:r>
              <a:rPr lang="nl-NL" sz="1600" dirty="0" smtClean="0"/>
              <a:t>Tot slot: bespreking resultaten,</a:t>
            </a:r>
            <a:br>
              <a:rPr lang="nl-NL" sz="1600" dirty="0" smtClean="0"/>
            </a:br>
            <a:r>
              <a:rPr lang="nl-NL" sz="1600" dirty="0" smtClean="0"/>
              <a:t>reflectie op doel,</a:t>
            </a:r>
            <a:br>
              <a:rPr lang="nl-NL" sz="1600" dirty="0" smtClean="0"/>
            </a:br>
            <a:r>
              <a:rPr lang="nl-NL" sz="1600" dirty="0" smtClean="0"/>
              <a:t>verband met vervolg.</a:t>
            </a:r>
          </a:p>
          <a:p>
            <a:endParaRPr lang="nl-NL" dirty="0" smtClean="0"/>
          </a:p>
        </p:txBody>
      </p:sp>
      <p:pic>
        <p:nvPicPr>
          <p:cNvPr id="27650" name="Picture 2" descr="P:\fisme\_Public\Projecten\primas\WP5_dissemination\2010_elwier\pd_04_spirolaterals_big.jpg"/>
          <p:cNvPicPr>
            <a:picLocks noChangeAspect="1" noChangeArrowheads="1"/>
          </p:cNvPicPr>
          <p:nvPr/>
        </p:nvPicPr>
        <p:blipFill>
          <a:blip r:embed="rId2" cstate="print"/>
          <a:srcRect/>
          <a:stretch>
            <a:fillRect/>
          </a:stretch>
        </p:blipFill>
        <p:spPr bwMode="auto">
          <a:xfrm>
            <a:off x="4152900" y="2133600"/>
            <a:ext cx="4991100" cy="3527425"/>
          </a:xfrm>
          <a:prstGeom prst="rect">
            <a:avLst/>
          </a:prstGeom>
          <a:ln>
            <a:noFill/>
          </a:ln>
          <a:effectLst>
            <a:outerShdw blurRad="292100" dist="139700" dir="2700000" algn="tl" rotWithShape="0">
              <a:srgbClr val="333333">
                <a:alpha val="65000"/>
              </a:srgbClr>
            </a:outerShdw>
          </a:effectLst>
        </p:spPr>
      </p:pic>
      <p:pic>
        <p:nvPicPr>
          <p:cNvPr id="5" name="Picture 10" descr="primas_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71093" y="44624"/>
            <a:ext cx="1737411" cy="7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64846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Effect transition="in" filter="fade">
                                      <p:cBhvr>
                                        <p:cTn id="7" dur="250"/>
                                        <p:tgtEl>
                                          <p:spTgt spid="1331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3315">
                                            <p:txEl>
                                              <p:pRg st="2" end="2"/>
                                            </p:txEl>
                                          </p:spTgt>
                                        </p:tgtEl>
                                        <p:attrNameLst>
                                          <p:attrName>style.visibility</p:attrName>
                                        </p:attrNameLst>
                                      </p:cBhvr>
                                      <p:to>
                                        <p:strVal val="visible"/>
                                      </p:to>
                                    </p:set>
                                    <p:animEffect transition="in" filter="fade">
                                      <p:cBhvr>
                                        <p:cTn id="10" dur="250"/>
                                        <p:tgtEl>
                                          <p:spTgt spid="13315">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3315">
                                            <p:txEl>
                                              <p:pRg st="3" end="3"/>
                                            </p:txEl>
                                          </p:spTgt>
                                        </p:tgtEl>
                                        <p:attrNameLst>
                                          <p:attrName>style.visibility</p:attrName>
                                        </p:attrNameLst>
                                      </p:cBhvr>
                                      <p:to>
                                        <p:strVal val="visible"/>
                                      </p:to>
                                    </p:set>
                                    <p:animEffect transition="in" filter="fade">
                                      <p:cBhvr>
                                        <p:cTn id="13" dur="250"/>
                                        <p:tgtEl>
                                          <p:spTgt spid="13315">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3315">
                                            <p:txEl>
                                              <p:pRg st="4" end="4"/>
                                            </p:txEl>
                                          </p:spTgt>
                                        </p:tgtEl>
                                        <p:attrNameLst>
                                          <p:attrName>style.visibility</p:attrName>
                                        </p:attrNameLst>
                                      </p:cBhvr>
                                      <p:to>
                                        <p:strVal val="visible"/>
                                      </p:to>
                                    </p:set>
                                    <p:animEffect transition="in" filter="fade">
                                      <p:cBhvr>
                                        <p:cTn id="16" dur="250"/>
                                        <p:tgtEl>
                                          <p:spTgt spid="13315">
                                            <p:txEl>
                                              <p:pRg st="4" end="4"/>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13315">
                                            <p:txEl>
                                              <p:pRg st="5" end="5"/>
                                            </p:txEl>
                                          </p:spTgt>
                                        </p:tgtEl>
                                        <p:attrNameLst>
                                          <p:attrName>style.visibility</p:attrName>
                                        </p:attrNameLst>
                                      </p:cBhvr>
                                      <p:to>
                                        <p:strVal val="visible"/>
                                      </p:to>
                                    </p:set>
                                    <p:animEffect transition="in" filter="fade">
                                      <p:cBhvr>
                                        <p:cTn id="19" dur="250"/>
                                        <p:tgtEl>
                                          <p:spTgt spid="13315">
                                            <p:txEl>
                                              <p:pRg st="5" end="5"/>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13315">
                                            <p:txEl>
                                              <p:pRg st="6" end="6"/>
                                            </p:txEl>
                                          </p:spTgt>
                                        </p:tgtEl>
                                        <p:attrNameLst>
                                          <p:attrName>style.visibility</p:attrName>
                                        </p:attrNameLst>
                                      </p:cBhvr>
                                      <p:to>
                                        <p:strVal val="visible"/>
                                      </p:to>
                                    </p:set>
                                    <p:animEffect transition="in" filter="fade">
                                      <p:cBhvr>
                                        <p:cTn id="22" dur="250"/>
                                        <p:tgtEl>
                                          <p:spTgt spid="13315">
                                            <p:txEl>
                                              <p:pRg st="6" end="6"/>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13315">
                                            <p:txEl>
                                              <p:pRg st="7" end="7"/>
                                            </p:txEl>
                                          </p:spTgt>
                                        </p:tgtEl>
                                        <p:attrNameLst>
                                          <p:attrName>style.visibility</p:attrName>
                                        </p:attrNameLst>
                                      </p:cBhvr>
                                      <p:to>
                                        <p:strVal val="visible"/>
                                      </p:to>
                                    </p:set>
                                    <p:animEffect transition="in" filter="fade">
                                      <p:cBhvr>
                                        <p:cTn id="25" dur="250"/>
                                        <p:tgtEl>
                                          <p:spTgt spid="13315">
                                            <p:txEl>
                                              <p:pRg st="7" end="7"/>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13315">
                                            <p:txEl>
                                              <p:pRg st="8" end="8"/>
                                            </p:txEl>
                                          </p:spTgt>
                                        </p:tgtEl>
                                        <p:attrNameLst>
                                          <p:attrName>style.visibility</p:attrName>
                                        </p:attrNameLst>
                                      </p:cBhvr>
                                      <p:to>
                                        <p:strVal val="visible"/>
                                      </p:to>
                                    </p:set>
                                    <p:animEffect transition="in" filter="fade">
                                      <p:cBhvr>
                                        <p:cTn id="28" dur="250"/>
                                        <p:tgtEl>
                                          <p:spTgt spid="1331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NL" dirty="0" smtClean="0"/>
              <a:t>3. Stel vragen zodat iedereen betrokken raakt</a:t>
            </a:r>
            <a:endParaRPr lang="nl-NL" dirty="0"/>
          </a:p>
        </p:txBody>
      </p:sp>
      <p:sp>
        <p:nvSpPr>
          <p:cNvPr id="3" name="Content Placeholder 2"/>
          <p:cNvSpPr>
            <a:spLocks noGrp="1"/>
          </p:cNvSpPr>
          <p:nvPr>
            <p:ph idx="1"/>
          </p:nvPr>
        </p:nvSpPr>
        <p:spPr/>
        <p:txBody>
          <a:bodyPr/>
          <a:lstStyle/>
          <a:p>
            <a:endParaRPr lang="nl-NL" dirty="0" smtClean="0"/>
          </a:p>
          <a:p>
            <a:r>
              <a:rPr lang="nl-NL" sz="2800" dirty="0" smtClean="0"/>
              <a:t>No hands-up</a:t>
            </a:r>
          </a:p>
          <a:p>
            <a:r>
              <a:rPr lang="nl-NL" sz="2800" dirty="0" smtClean="0"/>
              <a:t>Geef niet te snel een waarde oordeel</a:t>
            </a:r>
          </a:p>
          <a:p>
            <a:r>
              <a:rPr lang="nl-NL" sz="2800" dirty="0" smtClean="0"/>
              <a:t>Geef leerlingen de tijd (bijv. DDU)</a:t>
            </a:r>
          </a:p>
          <a:p>
            <a:r>
              <a:rPr lang="nl-NL" sz="2800" dirty="0" smtClean="0"/>
              <a:t>…</a:t>
            </a:r>
            <a:endParaRPr lang="nl-NL" sz="2800" dirty="0"/>
          </a:p>
        </p:txBody>
      </p:sp>
      <p:pic>
        <p:nvPicPr>
          <p:cNvPr id="9" name="Picture 10" descr="primas_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71093" y="44624"/>
            <a:ext cx="1737411" cy="7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509859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nl-NL" dirty="0" smtClean="0"/>
              <a:t>Ervaringen</a:t>
            </a:r>
          </a:p>
        </p:txBody>
      </p:sp>
      <p:sp>
        <p:nvSpPr>
          <p:cNvPr id="15363" name="Content Placeholder 2"/>
          <p:cNvSpPr>
            <a:spLocks noGrp="1"/>
          </p:cNvSpPr>
          <p:nvPr>
            <p:ph idx="1"/>
          </p:nvPr>
        </p:nvSpPr>
        <p:spPr/>
        <p:txBody>
          <a:bodyPr>
            <a:normAutofit/>
          </a:bodyPr>
          <a:lstStyle/>
          <a:p>
            <a:r>
              <a:rPr lang="nl-NL" sz="2400" dirty="0" smtClean="0"/>
              <a:t>“Geeft leerlingen vertrouwen in hun kunnen en maakt ze eigenaar van de stof”</a:t>
            </a:r>
          </a:p>
        </p:txBody>
      </p:sp>
      <p:pic>
        <p:nvPicPr>
          <p:cNvPr id="14340" name="Picture 4"/>
          <p:cNvPicPr>
            <a:picLocks noChangeAspect="1" noChangeArrowheads="1"/>
          </p:cNvPicPr>
          <p:nvPr/>
        </p:nvPicPr>
        <p:blipFill>
          <a:blip r:embed="rId2" cstate="print"/>
          <a:srcRect/>
          <a:stretch>
            <a:fillRect/>
          </a:stretch>
        </p:blipFill>
        <p:spPr bwMode="auto">
          <a:xfrm>
            <a:off x="1042988" y="2675607"/>
            <a:ext cx="3105150" cy="3009900"/>
          </a:xfrm>
          <a:prstGeom prst="rect">
            <a:avLst/>
          </a:prstGeom>
          <a:noFill/>
          <a:ln w="9525">
            <a:noFill/>
            <a:miter lim="800000"/>
            <a:headEnd/>
            <a:tailEnd/>
          </a:ln>
        </p:spPr>
      </p:pic>
      <p:pic>
        <p:nvPicPr>
          <p:cNvPr id="14341" name="Picture 5"/>
          <p:cNvPicPr>
            <a:picLocks noChangeAspect="1" noChangeArrowheads="1"/>
          </p:cNvPicPr>
          <p:nvPr/>
        </p:nvPicPr>
        <p:blipFill>
          <a:blip r:embed="rId3" cstate="print"/>
          <a:srcRect/>
          <a:stretch>
            <a:fillRect/>
          </a:stretch>
        </p:blipFill>
        <p:spPr bwMode="auto">
          <a:xfrm>
            <a:off x="4572000" y="2675607"/>
            <a:ext cx="2787650" cy="2841625"/>
          </a:xfrm>
          <a:prstGeom prst="rect">
            <a:avLst/>
          </a:prstGeom>
          <a:noFill/>
          <a:ln w="9525">
            <a:noFill/>
            <a:miter lim="800000"/>
            <a:headEnd/>
            <a:tailEnd/>
          </a:ln>
        </p:spPr>
      </p:pic>
    </p:spTree>
    <p:extLst>
      <p:ext uri="{BB962C8B-B14F-4D97-AF65-F5344CB8AC3E}">
        <p14:creationId xmlns:p14="http://schemas.microsoft.com/office/powerpoint/2010/main" val="39640492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Effect transition="in" filter="fade">
                                      <p:cBhvr>
                                        <p:cTn id="7" dur="250"/>
                                        <p:tgtEl>
                                          <p:spTgt spid="1536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nl-NL" dirty="0" smtClean="0"/>
              <a:t>Ervaringen</a:t>
            </a:r>
          </a:p>
        </p:txBody>
      </p:sp>
      <p:sp>
        <p:nvSpPr>
          <p:cNvPr id="16387" name="Content Placeholder 2"/>
          <p:cNvSpPr>
            <a:spLocks noGrp="1"/>
          </p:cNvSpPr>
          <p:nvPr>
            <p:ph idx="1"/>
          </p:nvPr>
        </p:nvSpPr>
        <p:spPr/>
        <p:txBody>
          <a:bodyPr>
            <a:normAutofit/>
          </a:bodyPr>
          <a:lstStyle/>
          <a:p>
            <a:r>
              <a:rPr lang="nl-NL" sz="2400" dirty="0"/>
              <a:t>“De opdracht maakt voor mij de </a:t>
            </a:r>
            <a:r>
              <a:rPr lang="nl-NL" sz="2400" dirty="0" smtClean="0"/>
              <a:t>denkwijzen van </a:t>
            </a:r>
            <a:r>
              <a:rPr lang="nl-NL" sz="2400" dirty="0"/>
              <a:t>(en </a:t>
            </a:r>
            <a:r>
              <a:rPr lang="nl-NL" sz="2400" dirty="0" smtClean="0"/>
              <a:t>valkuilen voor) leerlingen zichtbaar”</a:t>
            </a:r>
          </a:p>
        </p:txBody>
      </p:sp>
      <p:graphicFrame>
        <p:nvGraphicFramePr>
          <p:cNvPr id="2" name="Table 1"/>
          <p:cNvGraphicFramePr>
            <a:graphicFrameLocks noGrp="1"/>
          </p:cNvGraphicFramePr>
          <p:nvPr>
            <p:extLst>
              <p:ext uri="{D42A27DB-BD31-4B8C-83A1-F6EECF244321}">
                <p14:modId xmlns:p14="http://schemas.microsoft.com/office/powerpoint/2010/main" val="3716886855"/>
              </p:ext>
            </p:extLst>
          </p:nvPr>
        </p:nvGraphicFramePr>
        <p:xfrm>
          <a:off x="683568" y="2888660"/>
          <a:ext cx="7524452" cy="3657004"/>
        </p:xfrm>
        <a:graphic>
          <a:graphicData uri="http://schemas.openxmlformats.org/drawingml/2006/table">
            <a:tbl>
              <a:tblPr firstRow="1" firstCol="1" bandRow="1">
                <a:tableStyleId>{5C22544A-7EE6-4342-B048-85BDC9FD1C3A}</a:tableStyleId>
              </a:tblPr>
              <a:tblGrid>
                <a:gridCol w="3761807"/>
                <a:gridCol w="3762645"/>
              </a:tblGrid>
              <a:tr h="1764196">
                <a:tc>
                  <a:txBody>
                    <a:bodyPr/>
                    <a:lstStyle/>
                    <a:p>
                      <a:pPr>
                        <a:lnSpc>
                          <a:spcPct val="115000"/>
                        </a:lnSpc>
                        <a:spcAft>
                          <a:spcPts val="0"/>
                        </a:spcAft>
                      </a:pPr>
                      <a:r>
                        <a:rPr lang="nl-NL" sz="1800" dirty="0">
                          <a:solidFill>
                            <a:srgbClr val="FFC000"/>
                          </a:solidFill>
                          <a:effectLst/>
                        </a:rPr>
                        <a:t>Water en ijs</a:t>
                      </a:r>
                    </a:p>
                    <a:p>
                      <a:pPr>
                        <a:lnSpc>
                          <a:spcPct val="115000"/>
                        </a:lnSpc>
                        <a:spcAft>
                          <a:spcPts val="0"/>
                        </a:spcAft>
                      </a:pPr>
                      <a:r>
                        <a:rPr lang="nl-NL" sz="1800" dirty="0">
                          <a:effectLst/>
                        </a:rPr>
                        <a:t> </a:t>
                      </a:r>
                    </a:p>
                    <a:p>
                      <a:pPr>
                        <a:lnSpc>
                          <a:spcPct val="115000"/>
                        </a:lnSpc>
                        <a:spcAft>
                          <a:spcPts val="0"/>
                        </a:spcAft>
                      </a:pPr>
                      <a:r>
                        <a:rPr lang="nl-NL" sz="1800" dirty="0">
                          <a:effectLst/>
                        </a:rPr>
                        <a:t>Als een blokje ijs in een beker water smelt, stijgt het waterniveau in de </a:t>
                      </a:r>
                      <a:r>
                        <a:rPr lang="nl-NL" sz="1800" dirty="0" smtClean="0">
                          <a:effectLst/>
                        </a:rPr>
                        <a:t>beker</a:t>
                      </a:r>
                      <a:endParaRPr lang="nl-NL" sz="1800" dirty="0">
                        <a:effectLst/>
                      </a:endParaRPr>
                    </a:p>
                  </a:txBody>
                  <a:tcPr marL="90484" marR="90484" marT="0" marB="0"/>
                </a:tc>
                <a:tc>
                  <a:txBody>
                    <a:bodyPr/>
                    <a:lstStyle/>
                    <a:p>
                      <a:pPr>
                        <a:lnSpc>
                          <a:spcPct val="115000"/>
                        </a:lnSpc>
                        <a:spcAft>
                          <a:spcPts val="0"/>
                        </a:spcAft>
                      </a:pPr>
                      <a:r>
                        <a:rPr lang="nl-NL" sz="1800" dirty="0">
                          <a:solidFill>
                            <a:srgbClr val="FFC000"/>
                          </a:solidFill>
                          <a:effectLst/>
                        </a:rPr>
                        <a:t>Water en temperatuur</a:t>
                      </a:r>
                    </a:p>
                    <a:p>
                      <a:pPr>
                        <a:lnSpc>
                          <a:spcPct val="115000"/>
                        </a:lnSpc>
                        <a:spcAft>
                          <a:spcPts val="0"/>
                        </a:spcAft>
                      </a:pPr>
                      <a:r>
                        <a:rPr lang="nl-NL" sz="1800" dirty="0">
                          <a:effectLst/>
                        </a:rPr>
                        <a:t> </a:t>
                      </a:r>
                    </a:p>
                    <a:p>
                      <a:pPr>
                        <a:lnSpc>
                          <a:spcPct val="115000"/>
                        </a:lnSpc>
                        <a:spcAft>
                          <a:spcPts val="0"/>
                        </a:spcAft>
                      </a:pPr>
                      <a:r>
                        <a:rPr lang="nl-NL" sz="1800" dirty="0">
                          <a:effectLst/>
                        </a:rPr>
                        <a:t>Als je water van 10 °C en water van 90 °C bij elkaar gooit wordt de temperatuur van het mengsel 50 °C.</a:t>
                      </a:r>
                      <a:endParaRPr lang="nl-NL" sz="1800" dirty="0">
                        <a:effectLst/>
                        <a:latin typeface="Calibri"/>
                        <a:ea typeface="Calibri"/>
                        <a:cs typeface="Times New Roman"/>
                      </a:endParaRPr>
                    </a:p>
                  </a:txBody>
                  <a:tcPr marL="90484" marR="90484" marT="0" marB="0"/>
                </a:tc>
              </a:tr>
              <a:tr h="1764196">
                <a:tc>
                  <a:txBody>
                    <a:bodyPr/>
                    <a:lstStyle/>
                    <a:p>
                      <a:pPr>
                        <a:lnSpc>
                          <a:spcPct val="115000"/>
                        </a:lnSpc>
                        <a:spcAft>
                          <a:spcPts val="0"/>
                        </a:spcAft>
                      </a:pPr>
                      <a:r>
                        <a:rPr lang="nl-NL" sz="1800" dirty="0">
                          <a:solidFill>
                            <a:srgbClr val="FFC000"/>
                          </a:solidFill>
                          <a:effectLst/>
                        </a:rPr>
                        <a:t>Kaars</a:t>
                      </a:r>
                    </a:p>
                    <a:p>
                      <a:pPr>
                        <a:lnSpc>
                          <a:spcPct val="115000"/>
                        </a:lnSpc>
                        <a:spcAft>
                          <a:spcPts val="0"/>
                        </a:spcAft>
                      </a:pPr>
                      <a:r>
                        <a:rPr lang="nl-NL" sz="1800" dirty="0">
                          <a:effectLst/>
                        </a:rPr>
                        <a:t> </a:t>
                      </a:r>
                    </a:p>
                    <a:p>
                      <a:pPr>
                        <a:lnSpc>
                          <a:spcPct val="115000"/>
                        </a:lnSpc>
                        <a:spcAft>
                          <a:spcPts val="0"/>
                        </a:spcAft>
                      </a:pPr>
                      <a:r>
                        <a:rPr lang="nl-NL" sz="1800" dirty="0">
                          <a:effectLst/>
                        </a:rPr>
                        <a:t>Als je een kaars uitblaast, gaat deze uit omdat je de lucht wegblaast</a:t>
                      </a:r>
                      <a:r>
                        <a:rPr lang="nl-NL" sz="1800" dirty="0" smtClean="0">
                          <a:effectLst/>
                        </a:rPr>
                        <a:t>.</a:t>
                      </a:r>
                      <a:endParaRPr lang="nl-NL" sz="1800" dirty="0">
                        <a:effectLst/>
                      </a:endParaRPr>
                    </a:p>
                  </a:txBody>
                  <a:tcPr marL="90484" marR="90484" marT="0" marB="0"/>
                </a:tc>
                <a:tc>
                  <a:txBody>
                    <a:bodyPr/>
                    <a:lstStyle/>
                    <a:p>
                      <a:pPr>
                        <a:lnSpc>
                          <a:spcPct val="115000"/>
                        </a:lnSpc>
                        <a:spcAft>
                          <a:spcPts val="0"/>
                        </a:spcAft>
                      </a:pPr>
                      <a:r>
                        <a:rPr lang="nl-NL" sz="1800" b="1" dirty="0" smtClean="0">
                          <a:solidFill>
                            <a:srgbClr val="FFC000"/>
                          </a:solidFill>
                          <a:effectLst/>
                        </a:rPr>
                        <a:t>Spiegel</a:t>
                      </a:r>
                      <a:endParaRPr lang="nl-NL" sz="1800" b="1" dirty="0">
                        <a:solidFill>
                          <a:srgbClr val="FFC000"/>
                        </a:solidFill>
                        <a:effectLst/>
                      </a:endParaRPr>
                    </a:p>
                    <a:p>
                      <a:pPr>
                        <a:lnSpc>
                          <a:spcPct val="115000"/>
                        </a:lnSpc>
                        <a:spcAft>
                          <a:spcPts val="0"/>
                        </a:spcAft>
                      </a:pPr>
                      <a:r>
                        <a:rPr lang="nl-NL" sz="1800" b="1" dirty="0">
                          <a:solidFill>
                            <a:schemeClr val="tx1"/>
                          </a:solidFill>
                          <a:effectLst/>
                        </a:rPr>
                        <a:t> </a:t>
                      </a:r>
                    </a:p>
                    <a:p>
                      <a:pPr>
                        <a:lnSpc>
                          <a:spcPct val="115000"/>
                        </a:lnSpc>
                        <a:spcAft>
                          <a:spcPts val="0"/>
                        </a:spcAft>
                      </a:pPr>
                      <a:r>
                        <a:rPr lang="nl-NL" sz="1800" b="1" dirty="0" smtClean="0">
                          <a:solidFill>
                            <a:schemeClr val="tx1"/>
                          </a:solidFill>
                          <a:effectLst/>
                        </a:rPr>
                        <a:t>Als je jezelf in een spiegel niet helemaal ziet, lukt dat wel als je verder van de spiegel af staat</a:t>
                      </a:r>
                      <a:endParaRPr lang="nl-NL" sz="1800" b="1" dirty="0">
                        <a:solidFill>
                          <a:schemeClr val="tx1"/>
                        </a:solidFill>
                        <a:effectLst/>
                        <a:latin typeface="Calibri"/>
                        <a:ea typeface="Calibri"/>
                        <a:cs typeface="Times New Roman"/>
                      </a:endParaRPr>
                    </a:p>
                  </a:txBody>
                  <a:tcPr marL="90484" marR="90484" marT="0" marB="0">
                    <a:solidFill>
                      <a:schemeClr val="accent1"/>
                    </a:solidFill>
                  </a:tcPr>
                </a:tc>
              </a:tr>
            </a:tbl>
          </a:graphicData>
        </a:graphic>
      </p:graphicFrame>
    </p:spTree>
    <p:extLst>
      <p:ext uri="{BB962C8B-B14F-4D97-AF65-F5344CB8AC3E}">
        <p14:creationId xmlns:p14="http://schemas.microsoft.com/office/powerpoint/2010/main" val="2538744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Effect transition="in" filter="fade">
                                      <p:cBhvr>
                                        <p:cTn id="7" dur="250"/>
                                        <p:tgtEl>
                                          <p:spTgt spid="1638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nl-NL" dirty="0" smtClean="0"/>
              <a:t>Ervaringen</a:t>
            </a:r>
          </a:p>
        </p:txBody>
      </p:sp>
      <p:sp>
        <p:nvSpPr>
          <p:cNvPr id="17411" name="Content Placeholder 2"/>
          <p:cNvSpPr>
            <a:spLocks noGrp="1"/>
          </p:cNvSpPr>
          <p:nvPr>
            <p:ph idx="1"/>
          </p:nvPr>
        </p:nvSpPr>
        <p:spPr>
          <a:xfrm>
            <a:off x="457200" y="1600200"/>
            <a:ext cx="8147248" cy="4525963"/>
          </a:xfrm>
        </p:spPr>
        <p:txBody>
          <a:bodyPr>
            <a:normAutofit/>
          </a:bodyPr>
          <a:lstStyle/>
          <a:p>
            <a:r>
              <a:rPr lang="nl-NL" sz="2400" dirty="0" smtClean="0"/>
              <a:t>“Toe nu toe is het practicum helemaal voorgekauwd, waarbij de leerlingen alleen maar doen wat er staat, zonder na te denken wat ze doen en waarom. Nu zien ze meer wat ze doen en waarom.”</a:t>
            </a:r>
          </a:p>
        </p:txBody>
      </p:sp>
      <p:pic>
        <p:nvPicPr>
          <p:cNvPr id="4" name="Picture 2"/>
          <p:cNvPicPr>
            <a:picLocks noChangeAspect="1" noChangeArrowheads="1"/>
          </p:cNvPicPr>
          <p:nvPr/>
        </p:nvPicPr>
        <p:blipFill>
          <a:blip r:embed="rId2" cstate="print"/>
          <a:srcRect/>
          <a:stretch>
            <a:fillRect/>
          </a:stretch>
        </p:blipFill>
        <p:spPr bwMode="auto">
          <a:xfrm>
            <a:off x="1043608" y="3212976"/>
            <a:ext cx="6638925" cy="25336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187067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Effect transition="in" filter="fade">
                                      <p:cBhvr>
                                        <p:cTn id="7" dur="250"/>
                                        <p:tgtEl>
                                          <p:spTgt spid="174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nl-NL" dirty="0" smtClean="0"/>
              <a:t>Ervaringen</a:t>
            </a:r>
          </a:p>
        </p:txBody>
      </p:sp>
      <p:sp>
        <p:nvSpPr>
          <p:cNvPr id="18435" name="Content Placeholder 2"/>
          <p:cNvSpPr>
            <a:spLocks noGrp="1"/>
          </p:cNvSpPr>
          <p:nvPr>
            <p:ph idx="1"/>
          </p:nvPr>
        </p:nvSpPr>
        <p:spPr/>
        <p:txBody>
          <a:bodyPr/>
          <a:lstStyle/>
          <a:p>
            <a:pPr eaLnBrk="1" hangingPunct="1"/>
            <a:r>
              <a:rPr lang="nl-NL" sz="2000" dirty="0" smtClean="0"/>
              <a:t>Anders dan ‘normale’ lessen</a:t>
            </a:r>
          </a:p>
          <a:p>
            <a:pPr eaLnBrk="1" hangingPunct="1">
              <a:buFontTx/>
              <a:buNone/>
            </a:pPr>
            <a:r>
              <a:rPr lang="nl-NL" sz="2000" dirty="0" smtClean="0"/>
              <a:t>	</a:t>
            </a:r>
            <a:r>
              <a:rPr lang="nl-NL" sz="2000" dirty="0" smtClean="0">
                <a:solidFill>
                  <a:schemeClr val="accent1">
                    <a:lumMod val="60000"/>
                    <a:lumOff val="40000"/>
                  </a:schemeClr>
                </a:solidFill>
              </a:rPr>
              <a:t>Leerlingen verantwoordelijk voor</a:t>
            </a:r>
            <a:br>
              <a:rPr lang="nl-NL" sz="2000" dirty="0" smtClean="0">
                <a:solidFill>
                  <a:schemeClr val="accent1">
                    <a:lumMod val="60000"/>
                    <a:lumOff val="40000"/>
                  </a:schemeClr>
                </a:solidFill>
              </a:rPr>
            </a:br>
            <a:r>
              <a:rPr lang="nl-NL" sz="2000" dirty="0" smtClean="0">
                <a:solidFill>
                  <a:schemeClr val="accent1">
                    <a:lumMod val="60000"/>
                    <a:lumOff val="40000"/>
                  </a:schemeClr>
                </a:solidFill>
              </a:rPr>
              <a:t>en eigenaar van vraag, aanpak en product</a:t>
            </a:r>
          </a:p>
          <a:p>
            <a:pPr eaLnBrk="1" hangingPunct="1">
              <a:buFontTx/>
              <a:buNone/>
            </a:pPr>
            <a:endParaRPr lang="nl-NL" sz="2000" dirty="0" smtClean="0">
              <a:solidFill>
                <a:srgbClr val="4597A0"/>
              </a:solidFill>
            </a:endParaRPr>
          </a:p>
          <a:p>
            <a:pPr eaLnBrk="1" hangingPunct="1"/>
            <a:r>
              <a:rPr lang="nl-NL" sz="2000" dirty="0" smtClean="0"/>
              <a:t>Expliciete aandacht voor onderzoeken</a:t>
            </a:r>
            <a:br>
              <a:rPr lang="nl-NL" sz="2000" dirty="0" smtClean="0"/>
            </a:br>
            <a:r>
              <a:rPr lang="nl-NL" sz="2000" dirty="0" smtClean="0"/>
              <a:t>(en onderzoekende houding)</a:t>
            </a:r>
          </a:p>
          <a:p>
            <a:pPr eaLnBrk="1" hangingPunct="1"/>
            <a:endParaRPr lang="nl-NL" sz="2400" dirty="0" smtClean="0"/>
          </a:p>
          <a:p>
            <a:pPr eaLnBrk="1" hangingPunct="1"/>
            <a:r>
              <a:rPr lang="nl-NL" sz="2000" dirty="0" smtClean="0"/>
              <a:t>Leraar is verantwoordelijk voor</a:t>
            </a:r>
            <a:br>
              <a:rPr lang="nl-NL" sz="2000" dirty="0" smtClean="0"/>
            </a:br>
            <a:r>
              <a:rPr lang="nl-NL" sz="2000" dirty="0" smtClean="0"/>
              <a:t>vormgeving van de les, de</a:t>
            </a:r>
            <a:br>
              <a:rPr lang="nl-NL" sz="2000" dirty="0" smtClean="0"/>
            </a:br>
            <a:r>
              <a:rPr lang="nl-NL" sz="2000" dirty="0" smtClean="0"/>
              <a:t>klassengesprekken (‘vragen stellen’)</a:t>
            </a:r>
            <a:br>
              <a:rPr lang="nl-NL" sz="2000" dirty="0" smtClean="0"/>
            </a:br>
            <a:r>
              <a:rPr lang="nl-NL" sz="2000" dirty="0" smtClean="0"/>
              <a:t>en de feedback</a:t>
            </a:r>
          </a:p>
        </p:txBody>
      </p:sp>
      <p:pic>
        <p:nvPicPr>
          <p:cNvPr id="4" name="Picture 5"/>
          <p:cNvPicPr>
            <a:picLocks noChangeAspect="1" noChangeArrowheads="1"/>
          </p:cNvPicPr>
          <p:nvPr/>
        </p:nvPicPr>
        <p:blipFill>
          <a:blip r:embed="rId2" cstate="print"/>
          <a:srcRect/>
          <a:stretch>
            <a:fillRect/>
          </a:stretch>
        </p:blipFill>
        <p:spPr bwMode="auto">
          <a:xfrm>
            <a:off x="7332663" y="1628800"/>
            <a:ext cx="950912" cy="968375"/>
          </a:xfrm>
          <a:prstGeom prst="rect">
            <a:avLst/>
          </a:prstGeom>
          <a:ln>
            <a:noFill/>
          </a:ln>
          <a:effectLst>
            <a:outerShdw blurRad="292100" dist="139700" dir="2700000" algn="tl" rotWithShape="0">
              <a:srgbClr val="333333">
                <a:alpha val="65000"/>
              </a:srgbClr>
            </a:outerShdw>
          </a:effectLst>
        </p:spPr>
      </p:pic>
      <p:pic>
        <p:nvPicPr>
          <p:cNvPr id="6" name="Picture 2"/>
          <p:cNvPicPr>
            <a:picLocks noChangeAspect="1" noChangeArrowheads="1"/>
          </p:cNvPicPr>
          <p:nvPr/>
        </p:nvPicPr>
        <p:blipFill>
          <a:blip r:embed="rId3" cstate="print"/>
          <a:srcRect/>
          <a:stretch>
            <a:fillRect/>
          </a:stretch>
        </p:blipFill>
        <p:spPr bwMode="auto">
          <a:xfrm>
            <a:off x="6084168" y="4149080"/>
            <a:ext cx="2887662" cy="128111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066241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p:cNvSpPr>
          <p:nvPr>
            <p:ph type="title"/>
          </p:nvPr>
        </p:nvSpPr>
        <p:spPr/>
        <p:txBody>
          <a:bodyPr>
            <a:normAutofit/>
          </a:bodyPr>
          <a:lstStyle/>
          <a:p>
            <a:r>
              <a:rPr lang="nl-NL" dirty="0" smtClean="0"/>
              <a:t>Werkt onderzoekend leren?</a:t>
            </a:r>
            <a:br>
              <a:rPr lang="nl-NL" dirty="0" smtClean="0"/>
            </a:br>
            <a:r>
              <a:rPr lang="nl-NL" sz="1200" dirty="0" smtClean="0"/>
              <a:t>(Twee </a:t>
            </a:r>
            <a:r>
              <a:rPr lang="nl-NL" sz="1200" dirty="0" err="1" smtClean="0"/>
              <a:t>review</a:t>
            </a:r>
            <a:r>
              <a:rPr lang="nl-NL" sz="1200" dirty="0" smtClean="0"/>
              <a:t> studies rond onderzoekend leren in </a:t>
            </a:r>
            <a:r>
              <a:rPr lang="nl-NL" sz="1200" dirty="0" err="1" smtClean="0"/>
              <a:t>Educational</a:t>
            </a:r>
            <a:r>
              <a:rPr lang="nl-NL" sz="1200" dirty="0" smtClean="0"/>
              <a:t> </a:t>
            </a:r>
            <a:r>
              <a:rPr lang="nl-NL" sz="1200" dirty="0" err="1" smtClean="0"/>
              <a:t>Psychologist</a:t>
            </a:r>
            <a:r>
              <a:rPr lang="nl-NL" sz="1200" dirty="0" smtClean="0"/>
              <a:t>)</a:t>
            </a:r>
          </a:p>
        </p:txBody>
      </p:sp>
      <p:sp>
        <p:nvSpPr>
          <p:cNvPr id="10243" name="Rectangle 3"/>
          <p:cNvSpPr>
            <a:spLocks noGrp="1"/>
          </p:cNvSpPr>
          <p:nvPr>
            <p:ph idx="1"/>
          </p:nvPr>
        </p:nvSpPr>
        <p:spPr/>
        <p:txBody>
          <a:bodyPr>
            <a:normAutofit lnSpcReduction="10000"/>
          </a:bodyPr>
          <a:lstStyle/>
          <a:p>
            <a:r>
              <a:rPr lang="nl-NL" sz="2000" dirty="0" err="1" smtClean="0">
                <a:solidFill>
                  <a:srgbClr val="FFC000"/>
                </a:solidFill>
              </a:rPr>
              <a:t>Why</a:t>
            </a:r>
            <a:r>
              <a:rPr lang="nl-NL" sz="2000" dirty="0" smtClean="0">
                <a:solidFill>
                  <a:srgbClr val="FFC000"/>
                </a:solidFill>
              </a:rPr>
              <a:t> </a:t>
            </a:r>
            <a:r>
              <a:rPr lang="nl-NL" sz="2000" dirty="0" err="1" smtClean="0">
                <a:solidFill>
                  <a:srgbClr val="FFC000"/>
                </a:solidFill>
              </a:rPr>
              <a:t>inquiry-based</a:t>
            </a:r>
            <a:r>
              <a:rPr lang="nl-NL" sz="2000" dirty="0" smtClean="0">
                <a:solidFill>
                  <a:srgbClr val="FFC000"/>
                </a:solidFill>
              </a:rPr>
              <a:t> teaching </a:t>
            </a:r>
            <a:r>
              <a:rPr lang="nl-NL" sz="2000" dirty="0" err="1" smtClean="0">
                <a:solidFill>
                  <a:srgbClr val="FFC000"/>
                </a:solidFill>
              </a:rPr>
              <a:t>failed</a:t>
            </a:r>
            <a:endParaRPr lang="nl-NL" sz="2000" dirty="0" smtClean="0">
              <a:solidFill>
                <a:srgbClr val="FFC000"/>
              </a:solidFill>
            </a:endParaRPr>
          </a:p>
          <a:p>
            <a:pPr marL="857250" lvl="1" indent="-342900">
              <a:buFont typeface="+mj-lt"/>
              <a:buAutoNum type="arabicPeriod"/>
            </a:pPr>
            <a:r>
              <a:rPr lang="nl-NL" sz="1600" dirty="0" smtClean="0"/>
              <a:t>Alleen gerichte instructie en herhaald oefenen hebben effect op het lange termijn geheugen</a:t>
            </a:r>
          </a:p>
          <a:p>
            <a:pPr marL="857250" lvl="1" indent="-342900">
              <a:buFont typeface="+mj-lt"/>
              <a:buAutoNum type="arabicPeriod"/>
            </a:pPr>
            <a:r>
              <a:rPr lang="nl-NL" sz="1600" dirty="0" smtClean="0"/>
              <a:t>In “pure-</a:t>
            </a:r>
            <a:r>
              <a:rPr lang="nl-NL" sz="1600" dirty="0" err="1" smtClean="0"/>
              <a:t>discovery</a:t>
            </a:r>
            <a:r>
              <a:rPr lang="nl-NL" sz="1600" dirty="0" smtClean="0"/>
              <a:t> </a:t>
            </a:r>
            <a:r>
              <a:rPr lang="nl-NL" sz="1600" dirty="0" err="1" smtClean="0"/>
              <a:t>methods</a:t>
            </a:r>
            <a:r>
              <a:rPr lang="nl-NL" sz="1600" dirty="0" smtClean="0"/>
              <a:t>” raken leerlingen gefrustreerd; verwarring kan tot misconcepties leiden</a:t>
            </a:r>
          </a:p>
          <a:p>
            <a:pPr marL="857250" lvl="1" indent="-342900">
              <a:buFont typeface="+mj-lt"/>
              <a:buAutoNum type="arabicPeriod"/>
            </a:pPr>
            <a:r>
              <a:rPr lang="nl-NL" sz="1600" dirty="0" smtClean="0"/>
              <a:t>IBL werkt pas als leerlingen voldoende kennis en motivatie hebben om zichzelf te sturen</a:t>
            </a:r>
          </a:p>
          <a:p>
            <a:pPr marL="514350" lvl="1" indent="0">
              <a:buNone/>
            </a:pPr>
            <a:r>
              <a:rPr lang="nl-NL" sz="1600" dirty="0" smtClean="0"/>
              <a:t> </a:t>
            </a:r>
          </a:p>
          <a:p>
            <a:r>
              <a:rPr lang="nl-NL" sz="2000" dirty="0" smtClean="0">
                <a:solidFill>
                  <a:srgbClr val="FFC000"/>
                </a:solidFill>
              </a:rPr>
              <a:t>IBL werkt wel, mits voldoende steun aanwezig is</a:t>
            </a:r>
            <a:endParaRPr lang="nl-NL" sz="1800" dirty="0" smtClean="0">
              <a:solidFill>
                <a:srgbClr val="FFC000"/>
              </a:solidFill>
            </a:endParaRPr>
          </a:p>
          <a:p>
            <a:pPr marL="800100" lvl="1" indent="-342900">
              <a:buFont typeface="+mj-lt"/>
              <a:buAutoNum type="arabicPeriod"/>
            </a:pPr>
            <a:r>
              <a:rPr lang="nl-NL" sz="1600" dirty="0" smtClean="0"/>
              <a:t>IBL ≠ ‘minimal </a:t>
            </a:r>
            <a:r>
              <a:rPr lang="nl-NL" sz="1600" dirty="0" err="1" smtClean="0"/>
              <a:t>guided</a:t>
            </a:r>
            <a:r>
              <a:rPr lang="nl-NL" sz="1600" dirty="0" smtClean="0"/>
              <a:t> </a:t>
            </a:r>
            <a:r>
              <a:rPr lang="nl-NL" sz="1600" dirty="0" err="1" smtClean="0"/>
              <a:t>instruction</a:t>
            </a:r>
            <a:r>
              <a:rPr lang="nl-NL" sz="1600" dirty="0" smtClean="0"/>
              <a:t>’</a:t>
            </a:r>
          </a:p>
          <a:p>
            <a:pPr marL="800100" lvl="1" indent="-342900">
              <a:buFont typeface="+mj-lt"/>
              <a:buAutoNum type="arabicPeriod"/>
            </a:pPr>
            <a:r>
              <a:rPr lang="nl-NL" sz="1600" dirty="0" smtClean="0"/>
              <a:t>Steun is nodig om</a:t>
            </a:r>
          </a:p>
          <a:p>
            <a:pPr marL="1200150" lvl="2" indent="-342900"/>
            <a:r>
              <a:rPr lang="nl-NL" sz="1600" dirty="0" smtClean="0"/>
              <a:t>Vakkennis en strategieën expliciet te maken</a:t>
            </a:r>
          </a:p>
          <a:p>
            <a:pPr marL="1200150" lvl="2" indent="-342900"/>
            <a:r>
              <a:rPr lang="nl-NL" sz="1600" dirty="0" smtClean="0"/>
              <a:t>Expert kennis over te dragen</a:t>
            </a:r>
          </a:p>
          <a:p>
            <a:pPr marL="1200150" lvl="2" indent="-342900"/>
            <a:r>
              <a:rPr lang="nl-NL" sz="1600" dirty="0" smtClean="0"/>
              <a:t>Complexe en open opdrachten te structureren</a:t>
            </a:r>
          </a:p>
          <a:p>
            <a:pPr marL="800100" lvl="1" indent="-342900">
              <a:buFont typeface="+mj-lt"/>
              <a:buAutoNum type="arabicPeriod"/>
            </a:pPr>
            <a:r>
              <a:rPr lang="nl-NL" sz="1600" dirty="0" smtClean="0"/>
              <a:t>Bied steun met structuur in de les (inhoudelijke- &amp; processteun), werkbladen,  …</a:t>
            </a:r>
          </a:p>
        </p:txBody>
      </p:sp>
    </p:spTree>
    <p:extLst>
      <p:ext uri="{BB962C8B-B14F-4D97-AF65-F5344CB8AC3E}">
        <p14:creationId xmlns:p14="http://schemas.microsoft.com/office/powerpoint/2010/main" val="1445660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Effect transition="in" filter="fade">
                                      <p:cBhvr>
                                        <p:cTn id="7" dur="250"/>
                                        <p:tgtEl>
                                          <p:spTgt spid="1024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243">
                                            <p:txEl>
                                              <p:pRg st="1" end="1"/>
                                            </p:txEl>
                                          </p:spTgt>
                                        </p:tgtEl>
                                        <p:attrNameLst>
                                          <p:attrName>style.visibility</p:attrName>
                                        </p:attrNameLst>
                                      </p:cBhvr>
                                      <p:to>
                                        <p:strVal val="visible"/>
                                      </p:to>
                                    </p:set>
                                    <p:animEffect transition="in" filter="fade">
                                      <p:cBhvr>
                                        <p:cTn id="10" dur="250"/>
                                        <p:tgtEl>
                                          <p:spTgt spid="1024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0243">
                                            <p:txEl>
                                              <p:pRg st="2" end="2"/>
                                            </p:txEl>
                                          </p:spTgt>
                                        </p:tgtEl>
                                        <p:attrNameLst>
                                          <p:attrName>style.visibility</p:attrName>
                                        </p:attrNameLst>
                                      </p:cBhvr>
                                      <p:to>
                                        <p:strVal val="visible"/>
                                      </p:to>
                                    </p:set>
                                    <p:animEffect transition="in" filter="fade">
                                      <p:cBhvr>
                                        <p:cTn id="13" dur="250"/>
                                        <p:tgtEl>
                                          <p:spTgt spid="1024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0243">
                                            <p:txEl>
                                              <p:pRg st="3" end="3"/>
                                            </p:txEl>
                                          </p:spTgt>
                                        </p:tgtEl>
                                        <p:attrNameLst>
                                          <p:attrName>style.visibility</p:attrName>
                                        </p:attrNameLst>
                                      </p:cBhvr>
                                      <p:to>
                                        <p:strVal val="visible"/>
                                      </p:to>
                                    </p:set>
                                    <p:animEffect transition="in" filter="fade">
                                      <p:cBhvr>
                                        <p:cTn id="16" dur="250"/>
                                        <p:tgtEl>
                                          <p:spTgt spid="1024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10243">
                                            <p:txEl>
                                              <p:pRg st="4" end="4"/>
                                            </p:txEl>
                                          </p:spTgt>
                                        </p:tgtEl>
                                        <p:attrNameLst>
                                          <p:attrName>style.visibility</p:attrName>
                                        </p:attrNameLst>
                                      </p:cBhvr>
                                      <p:to>
                                        <p:strVal val="visible"/>
                                      </p:to>
                                    </p:set>
                                    <p:animEffect transition="in" filter="fade">
                                      <p:cBhvr>
                                        <p:cTn id="19" dur="250"/>
                                        <p:tgtEl>
                                          <p:spTgt spid="1024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0243">
                                            <p:txEl>
                                              <p:pRg st="5" end="5"/>
                                            </p:txEl>
                                          </p:spTgt>
                                        </p:tgtEl>
                                        <p:attrNameLst>
                                          <p:attrName>style.visibility</p:attrName>
                                        </p:attrNameLst>
                                      </p:cBhvr>
                                      <p:to>
                                        <p:strVal val="visible"/>
                                      </p:to>
                                    </p:set>
                                    <p:animEffect transition="in" filter="fade">
                                      <p:cBhvr>
                                        <p:cTn id="24" dur="250"/>
                                        <p:tgtEl>
                                          <p:spTgt spid="10243">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10243">
                                            <p:txEl>
                                              <p:pRg st="6" end="6"/>
                                            </p:txEl>
                                          </p:spTgt>
                                        </p:tgtEl>
                                        <p:attrNameLst>
                                          <p:attrName>style.visibility</p:attrName>
                                        </p:attrNameLst>
                                      </p:cBhvr>
                                      <p:to>
                                        <p:strVal val="visible"/>
                                      </p:to>
                                    </p:set>
                                    <p:animEffect transition="in" filter="fade">
                                      <p:cBhvr>
                                        <p:cTn id="27" dur="250"/>
                                        <p:tgtEl>
                                          <p:spTgt spid="10243">
                                            <p:txEl>
                                              <p:pRg st="6" end="6"/>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10243">
                                            <p:txEl>
                                              <p:pRg st="7" end="7"/>
                                            </p:txEl>
                                          </p:spTgt>
                                        </p:tgtEl>
                                        <p:attrNameLst>
                                          <p:attrName>style.visibility</p:attrName>
                                        </p:attrNameLst>
                                      </p:cBhvr>
                                      <p:to>
                                        <p:strVal val="visible"/>
                                      </p:to>
                                    </p:set>
                                    <p:animEffect transition="in" filter="fade">
                                      <p:cBhvr>
                                        <p:cTn id="30" dur="250"/>
                                        <p:tgtEl>
                                          <p:spTgt spid="10243">
                                            <p:txEl>
                                              <p:pRg st="7" end="7"/>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10243">
                                            <p:txEl>
                                              <p:pRg st="8" end="8"/>
                                            </p:txEl>
                                          </p:spTgt>
                                        </p:tgtEl>
                                        <p:attrNameLst>
                                          <p:attrName>style.visibility</p:attrName>
                                        </p:attrNameLst>
                                      </p:cBhvr>
                                      <p:to>
                                        <p:strVal val="visible"/>
                                      </p:to>
                                    </p:set>
                                    <p:animEffect transition="in" filter="fade">
                                      <p:cBhvr>
                                        <p:cTn id="33" dur="250"/>
                                        <p:tgtEl>
                                          <p:spTgt spid="10243">
                                            <p:txEl>
                                              <p:pRg st="8" end="8"/>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10243">
                                            <p:txEl>
                                              <p:pRg st="9" end="9"/>
                                            </p:txEl>
                                          </p:spTgt>
                                        </p:tgtEl>
                                        <p:attrNameLst>
                                          <p:attrName>style.visibility</p:attrName>
                                        </p:attrNameLst>
                                      </p:cBhvr>
                                      <p:to>
                                        <p:strVal val="visible"/>
                                      </p:to>
                                    </p:set>
                                    <p:animEffect transition="in" filter="fade">
                                      <p:cBhvr>
                                        <p:cTn id="36" dur="250"/>
                                        <p:tgtEl>
                                          <p:spTgt spid="10243">
                                            <p:txEl>
                                              <p:pRg st="9" end="9"/>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10243">
                                            <p:txEl>
                                              <p:pRg st="10" end="10"/>
                                            </p:txEl>
                                          </p:spTgt>
                                        </p:tgtEl>
                                        <p:attrNameLst>
                                          <p:attrName>style.visibility</p:attrName>
                                        </p:attrNameLst>
                                      </p:cBhvr>
                                      <p:to>
                                        <p:strVal val="visible"/>
                                      </p:to>
                                    </p:set>
                                    <p:animEffect transition="in" filter="fade">
                                      <p:cBhvr>
                                        <p:cTn id="39" dur="250"/>
                                        <p:tgtEl>
                                          <p:spTgt spid="10243">
                                            <p:txEl>
                                              <p:pRg st="10" end="10"/>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10243">
                                            <p:txEl>
                                              <p:pRg st="11" end="11"/>
                                            </p:txEl>
                                          </p:spTgt>
                                        </p:tgtEl>
                                        <p:attrNameLst>
                                          <p:attrName>style.visibility</p:attrName>
                                        </p:attrNameLst>
                                      </p:cBhvr>
                                      <p:to>
                                        <p:strVal val="visible"/>
                                      </p:to>
                                    </p:set>
                                    <p:animEffect transition="in" filter="fade">
                                      <p:cBhvr>
                                        <p:cTn id="42" dur="250"/>
                                        <p:tgtEl>
                                          <p:spTgt spid="1024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NL" dirty="0" smtClean="0"/>
              <a:t>Toetsen en onderzoekend leren</a:t>
            </a:r>
            <a:endParaRPr lang="nl-NL" dirty="0"/>
          </a:p>
        </p:txBody>
      </p:sp>
      <p:sp>
        <p:nvSpPr>
          <p:cNvPr id="3" name="Content Placeholder 2"/>
          <p:cNvSpPr>
            <a:spLocks noGrp="1"/>
          </p:cNvSpPr>
          <p:nvPr>
            <p:ph idx="1"/>
          </p:nvPr>
        </p:nvSpPr>
        <p:spPr/>
        <p:txBody>
          <a:bodyPr>
            <a:normAutofit/>
          </a:bodyPr>
          <a:lstStyle/>
          <a:p>
            <a:r>
              <a:rPr lang="nl-NL" sz="2400" dirty="0" smtClean="0"/>
              <a:t>Hoe kunnen toetsen </a:t>
            </a:r>
            <a:r>
              <a:rPr lang="nl-NL" sz="2400" dirty="0" smtClean="0">
                <a:solidFill>
                  <a:srgbClr val="FFC000"/>
                </a:solidFill>
              </a:rPr>
              <a:t>exploratief gedrag, onderzoek vaardigheden en actieve rol</a:t>
            </a:r>
            <a:r>
              <a:rPr lang="nl-NL" sz="2400" dirty="0" smtClean="0"/>
              <a:t> ondersteunen en ontwikkelen?</a:t>
            </a:r>
          </a:p>
          <a:p>
            <a:r>
              <a:rPr lang="nl-NL" sz="2400" dirty="0" smtClean="0"/>
              <a:t>Hoe kun je leerlingen hierop feedback geven?</a:t>
            </a:r>
          </a:p>
          <a:p>
            <a:endParaRPr lang="nl-NL" sz="2400" dirty="0"/>
          </a:p>
          <a:p>
            <a:endParaRPr lang="nl-NL" sz="2400" dirty="0" smtClean="0"/>
          </a:p>
          <a:p>
            <a:r>
              <a:rPr lang="nl-NL" sz="2400" dirty="0" smtClean="0"/>
              <a:t>o.a. met mini-</a:t>
            </a:r>
            <a:r>
              <a:rPr lang="nl-NL" sz="2400" dirty="0" err="1" smtClean="0"/>
              <a:t>whiteboards</a:t>
            </a:r>
            <a:r>
              <a:rPr lang="nl-NL" sz="2400" dirty="0" smtClean="0"/>
              <a:t>: vorm van toetsen van voorkennis &amp; aanpak</a:t>
            </a:r>
            <a:endParaRPr lang="nl-NL" sz="2400" dirty="0"/>
          </a:p>
        </p:txBody>
      </p:sp>
      <p:sp>
        <p:nvSpPr>
          <p:cNvPr id="4" name="Date Placeholder 3"/>
          <p:cNvSpPr>
            <a:spLocks noGrp="1"/>
          </p:cNvSpPr>
          <p:nvPr>
            <p:ph type="dt" sz="half" idx="10"/>
          </p:nvPr>
        </p:nvSpPr>
        <p:spPr/>
        <p:txBody>
          <a:bodyPr/>
          <a:lstStyle/>
          <a:p>
            <a:fld id="{EBEE3871-AAB2-4C87-B4A5-4495E6D0621D}" type="datetime1">
              <a:rPr lang="nl-NL" smtClean="0"/>
              <a:pPr/>
              <a:t>14-12-2012</a:t>
            </a:fld>
            <a:endParaRPr lang="nl-NL"/>
          </a:p>
        </p:txBody>
      </p:sp>
      <p:sp>
        <p:nvSpPr>
          <p:cNvPr id="5" name="Footer Placeholder 4"/>
          <p:cNvSpPr>
            <a:spLocks noGrp="1"/>
          </p:cNvSpPr>
          <p:nvPr>
            <p:ph type="ftr" sz="quarter" idx="11"/>
          </p:nvPr>
        </p:nvSpPr>
        <p:spPr/>
        <p:txBody>
          <a:bodyPr/>
          <a:lstStyle/>
          <a:p>
            <a:r>
              <a:rPr lang="nl-NL" smtClean="0"/>
              <a:t>WND</a:t>
            </a:r>
            <a:endParaRPr lang="nl-NL" dirty="0"/>
          </a:p>
        </p:txBody>
      </p:sp>
      <p:sp>
        <p:nvSpPr>
          <p:cNvPr id="6" name="Slide Number Placeholder 5"/>
          <p:cNvSpPr>
            <a:spLocks noGrp="1"/>
          </p:cNvSpPr>
          <p:nvPr>
            <p:ph type="sldNum" sz="quarter" idx="12"/>
          </p:nvPr>
        </p:nvSpPr>
        <p:spPr/>
        <p:txBody>
          <a:bodyPr/>
          <a:lstStyle/>
          <a:p>
            <a:fld id="{BD9A9CE6-7F7F-4B9A-8C2B-44E77E4DD41E}" type="slidenum">
              <a:rPr lang="nl-NL" smtClean="0"/>
              <a:pPr/>
              <a:t>18</a:t>
            </a:fld>
            <a:endParaRPr lang="nl-NL"/>
          </a:p>
        </p:txBody>
      </p:sp>
    </p:spTree>
    <p:extLst>
      <p:ext uri="{BB962C8B-B14F-4D97-AF65-F5344CB8AC3E}">
        <p14:creationId xmlns:p14="http://schemas.microsoft.com/office/powerpoint/2010/main" val="3275771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5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5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25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Stellingen over toetsen</a:t>
            </a:r>
            <a:endParaRPr lang="nl-NL" dirty="0"/>
          </a:p>
        </p:txBody>
      </p:sp>
      <p:sp>
        <p:nvSpPr>
          <p:cNvPr id="3" name="Tijdelijke aanduiding voor inhoud 2"/>
          <p:cNvSpPr>
            <a:spLocks noGrp="1"/>
          </p:cNvSpPr>
          <p:nvPr>
            <p:ph idx="1"/>
          </p:nvPr>
        </p:nvSpPr>
        <p:spPr>
          <a:xfrm>
            <a:off x="179512" y="1752600"/>
            <a:ext cx="8856984" cy="4700736"/>
          </a:xfrm>
        </p:spPr>
        <p:txBody>
          <a:bodyPr>
            <a:normAutofit fontScale="40000" lnSpcReduction="20000"/>
          </a:bodyPr>
          <a:lstStyle/>
          <a:p>
            <a:pPr marL="550926" indent="-514350">
              <a:lnSpc>
                <a:spcPct val="120000"/>
              </a:lnSpc>
              <a:spcAft>
                <a:spcPts val="600"/>
              </a:spcAft>
              <a:buFont typeface="+mj-lt"/>
              <a:buAutoNum type="arabicPeriod"/>
            </a:pPr>
            <a:r>
              <a:rPr lang="nl-NL" sz="5000" dirty="0" smtClean="0"/>
              <a:t>Toetsen </a:t>
            </a:r>
            <a:r>
              <a:rPr lang="nl-NL" sz="5000" dirty="0"/>
              <a:t>moedigen leerlingen </a:t>
            </a:r>
            <a:r>
              <a:rPr lang="nl-NL" sz="5000" dirty="0" smtClean="0"/>
              <a:t>aan </a:t>
            </a:r>
            <a:r>
              <a:rPr lang="nl-NL" sz="5000" dirty="0"/>
              <a:t>om oppervlakkig uit het hoofd leren</a:t>
            </a:r>
            <a:r>
              <a:rPr lang="nl-NL" sz="5000" dirty="0" smtClean="0"/>
              <a:t>.</a:t>
            </a:r>
            <a:endParaRPr lang="nl-NL" sz="5000" dirty="0"/>
          </a:p>
          <a:p>
            <a:pPr marL="550926" indent="-514350">
              <a:lnSpc>
                <a:spcPct val="120000"/>
              </a:lnSpc>
              <a:spcAft>
                <a:spcPts val="600"/>
              </a:spcAft>
              <a:buFont typeface="+mj-lt"/>
              <a:buAutoNum type="arabicPeriod"/>
            </a:pPr>
            <a:r>
              <a:rPr lang="nl-NL" sz="5000" dirty="0" smtClean="0"/>
              <a:t>Toetsen stigmatiseren. Leerlingen </a:t>
            </a:r>
            <a:r>
              <a:rPr lang="nl-NL" sz="5000" dirty="0"/>
              <a:t>die minder presteren gaan geloven dat zij het nooit zullen leren en </a:t>
            </a:r>
            <a:r>
              <a:rPr lang="nl-NL" sz="5000" dirty="0" smtClean="0"/>
              <a:t>excellente </a:t>
            </a:r>
            <a:r>
              <a:rPr lang="nl-NL" sz="5000" dirty="0"/>
              <a:t>leerlingen </a:t>
            </a:r>
            <a:r>
              <a:rPr lang="nl-NL" sz="5000" dirty="0" smtClean="0"/>
              <a:t>laten zich </a:t>
            </a:r>
            <a:r>
              <a:rPr lang="nl-NL" sz="5000" dirty="0"/>
              <a:t>niet meer </a:t>
            </a:r>
            <a:r>
              <a:rPr lang="nl-NL" sz="5000" dirty="0" smtClean="0"/>
              <a:t>uitdagen.</a:t>
            </a:r>
            <a:endParaRPr lang="nl-NL" sz="5000" dirty="0"/>
          </a:p>
          <a:p>
            <a:pPr marL="550926" indent="-514350">
              <a:lnSpc>
                <a:spcPct val="120000"/>
              </a:lnSpc>
              <a:spcAft>
                <a:spcPts val="600"/>
              </a:spcAft>
              <a:buFont typeface="+mj-lt"/>
              <a:buAutoNum type="arabicPeriod"/>
            </a:pPr>
            <a:r>
              <a:rPr lang="nl-NL" sz="5000" dirty="0" smtClean="0"/>
              <a:t>Leerlingen </a:t>
            </a:r>
            <a:r>
              <a:rPr lang="nl-NL" sz="5000" dirty="0"/>
              <a:t>leren weinig van de feedback op hun toets (cijfer, fouten, commentaar, …). Zodra ze hun cijfer hebben, zijn ze niet meer geïnteresseerd in schriftelijk commentaar of nabesprekingen</a:t>
            </a:r>
            <a:r>
              <a:rPr lang="nl-NL" sz="5000" dirty="0" smtClean="0"/>
              <a:t>.</a:t>
            </a:r>
            <a:endParaRPr lang="nl-NL" sz="5000" dirty="0"/>
          </a:p>
          <a:p>
            <a:pPr marL="550926" indent="-514350">
              <a:lnSpc>
                <a:spcPct val="120000"/>
              </a:lnSpc>
              <a:spcAft>
                <a:spcPts val="600"/>
              </a:spcAft>
              <a:buFont typeface="+mj-lt"/>
              <a:buAutoNum type="arabicPeriod"/>
            </a:pPr>
            <a:r>
              <a:rPr lang="nl-NL" sz="5000" dirty="0" smtClean="0"/>
              <a:t>Toetsen worden vooral gebruikt voor </a:t>
            </a:r>
            <a:r>
              <a:rPr lang="nl-NL" sz="5000" dirty="0"/>
              <a:t>het verzamelen van </a:t>
            </a:r>
            <a:r>
              <a:rPr lang="nl-NL" sz="5000" dirty="0" smtClean="0"/>
              <a:t>cijfers. </a:t>
            </a:r>
            <a:br>
              <a:rPr lang="nl-NL" sz="5000" dirty="0" smtClean="0"/>
            </a:br>
            <a:r>
              <a:rPr lang="nl-NL" sz="5000" dirty="0" smtClean="0"/>
              <a:t>Weinig </a:t>
            </a:r>
            <a:r>
              <a:rPr lang="nl-NL" sz="5000" dirty="0"/>
              <a:t>tijd/aandacht is er voor analyse van het werk van </a:t>
            </a:r>
            <a:r>
              <a:rPr lang="nl-NL" sz="5000" dirty="0" smtClean="0"/>
              <a:t>leerlingen, om:</a:t>
            </a:r>
          </a:p>
          <a:p>
            <a:pPr marL="852488" lvl="1" indent="-311150"/>
            <a:r>
              <a:rPr lang="nl-NL" sz="4000" dirty="0" smtClean="0"/>
              <a:t>achterstanden </a:t>
            </a:r>
            <a:r>
              <a:rPr lang="nl-NL" sz="4000" dirty="0"/>
              <a:t>te </a:t>
            </a:r>
            <a:r>
              <a:rPr lang="nl-NL" sz="4000" dirty="0" smtClean="0"/>
              <a:t>identificeren, </a:t>
            </a:r>
          </a:p>
          <a:p>
            <a:pPr marL="852488" lvl="1" indent="-311150"/>
            <a:r>
              <a:rPr lang="nl-NL" sz="4000" dirty="0" smtClean="0"/>
              <a:t>leerpotentieel </a:t>
            </a:r>
            <a:r>
              <a:rPr lang="nl-NL" sz="4000" dirty="0"/>
              <a:t>zichtbaar te maken, </a:t>
            </a:r>
            <a:endParaRPr lang="nl-NL" sz="4000" dirty="0" smtClean="0"/>
          </a:p>
          <a:p>
            <a:pPr marL="852488" lvl="1" indent="-311150"/>
            <a:r>
              <a:rPr lang="nl-NL" sz="4000" dirty="0" smtClean="0"/>
              <a:t>feedback </a:t>
            </a:r>
            <a:r>
              <a:rPr lang="nl-NL" sz="4000" dirty="0"/>
              <a:t>te </a:t>
            </a:r>
            <a:r>
              <a:rPr lang="nl-NL" sz="4000" dirty="0" smtClean="0"/>
              <a:t>geven, </a:t>
            </a:r>
            <a:r>
              <a:rPr lang="nl-NL" sz="4000" dirty="0"/>
              <a:t>en </a:t>
            </a:r>
            <a:endParaRPr lang="nl-NL" sz="4000" dirty="0" smtClean="0"/>
          </a:p>
          <a:p>
            <a:pPr marL="852488" lvl="1" indent="-311150"/>
            <a:r>
              <a:rPr lang="nl-NL" sz="4000" dirty="0" smtClean="0"/>
              <a:t>onderwijs er op </a:t>
            </a:r>
            <a:r>
              <a:rPr lang="nl-NL" sz="4000" dirty="0"/>
              <a:t>af te stemmen</a:t>
            </a:r>
            <a:r>
              <a:rPr lang="nl-NL" sz="4000" dirty="0" smtClean="0"/>
              <a:t>.</a:t>
            </a:r>
            <a:endParaRPr lang="nl-NL" sz="4000" dirty="0"/>
          </a:p>
        </p:txBody>
      </p:sp>
      <p:sp>
        <p:nvSpPr>
          <p:cNvPr id="4" name="Tijdelijke aanduiding voor datum 3"/>
          <p:cNvSpPr>
            <a:spLocks noGrp="1"/>
          </p:cNvSpPr>
          <p:nvPr>
            <p:ph type="dt" sz="half" idx="10"/>
          </p:nvPr>
        </p:nvSpPr>
        <p:spPr/>
        <p:txBody>
          <a:bodyPr/>
          <a:lstStyle/>
          <a:p>
            <a:fld id="{F38ED4BA-7C74-4AA0-98D9-EEFDF83D8E70}" type="datetime1">
              <a:rPr lang="nl-NL" smtClean="0"/>
              <a:pPr/>
              <a:t>14-12-2012</a:t>
            </a:fld>
            <a:endParaRPr lang="nl-NL"/>
          </a:p>
        </p:txBody>
      </p:sp>
      <p:sp>
        <p:nvSpPr>
          <p:cNvPr id="6" name="Tijdelijke aanduiding voor dianummer 5"/>
          <p:cNvSpPr>
            <a:spLocks noGrp="1"/>
          </p:cNvSpPr>
          <p:nvPr>
            <p:ph type="sldNum" sz="quarter" idx="12"/>
          </p:nvPr>
        </p:nvSpPr>
        <p:spPr/>
        <p:txBody>
          <a:bodyPr>
            <a:normAutofit/>
          </a:bodyPr>
          <a:lstStyle/>
          <a:p>
            <a:fld id="{BD9A9CE6-7F7F-4B9A-8C2B-44E77E4DD41E}" type="slidenum">
              <a:rPr lang="nl-NL" smtClean="0"/>
              <a:pPr/>
              <a:t>19</a:t>
            </a:fld>
            <a:endParaRPr lang="nl-NL"/>
          </a:p>
        </p:txBody>
      </p:sp>
      <p:pic>
        <p:nvPicPr>
          <p:cNvPr id="7" name="Picture 10" descr="primas_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71093" y="44624"/>
            <a:ext cx="1737411" cy="7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1105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5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5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5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50"/>
                                        <p:tgtEl>
                                          <p:spTgt spid="3">
                                            <p:txEl>
                                              <p:pRg st="3" end="3"/>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250"/>
                                        <p:tgtEl>
                                          <p:spTgt spid="3">
                                            <p:txEl>
                                              <p:pRg st="4" end="4"/>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250"/>
                                        <p:tgtEl>
                                          <p:spTgt spid="3">
                                            <p:txEl>
                                              <p:pRg st="5" end="5"/>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250"/>
                                        <p:tgtEl>
                                          <p:spTgt spid="3">
                                            <p:txEl>
                                              <p:pRg st="6" end="6"/>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fade">
                                      <p:cBhvr>
                                        <p:cTn id="34" dur="25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Het Isis probleem</a:t>
            </a:r>
            <a:endParaRPr lang="nl-NL" dirty="0"/>
          </a:p>
        </p:txBody>
      </p:sp>
      <p:sp>
        <p:nvSpPr>
          <p:cNvPr id="3" name="Content Placeholder 2"/>
          <p:cNvSpPr>
            <a:spLocks noGrp="1"/>
          </p:cNvSpPr>
          <p:nvPr>
            <p:ph idx="1"/>
          </p:nvPr>
        </p:nvSpPr>
        <p:spPr>
          <a:xfrm>
            <a:off x="457200" y="1600200"/>
            <a:ext cx="8579296" cy="4525963"/>
          </a:xfrm>
        </p:spPr>
        <p:txBody>
          <a:bodyPr/>
          <a:lstStyle/>
          <a:p>
            <a:r>
              <a:rPr lang="nl-NL" sz="2000" dirty="0" smtClean="0"/>
              <a:t>Zijn er rechthoeken</a:t>
            </a:r>
            <a:r>
              <a:rPr lang="nl-NL" sz="2000" dirty="0"/>
              <a:t>, met gehele getallen als </a:t>
            </a:r>
            <a:r>
              <a:rPr lang="nl-NL" sz="2000" dirty="0" smtClean="0"/>
              <a:t>zijden, met </a:t>
            </a:r>
            <a:r>
              <a:rPr lang="nl-NL" sz="2000" dirty="0"/>
              <a:t>de eigenschap dat </a:t>
            </a:r>
            <a:r>
              <a:rPr lang="nl-NL" sz="2000" dirty="0" smtClean="0"/>
              <a:t>oppervlakte </a:t>
            </a:r>
            <a:r>
              <a:rPr lang="nl-NL" sz="2000" dirty="0"/>
              <a:t>en omtrek (als getal) gelijk zijn?</a:t>
            </a:r>
          </a:p>
          <a:p>
            <a:endParaRPr lang="nl-NL" dirty="0"/>
          </a:p>
        </p:txBody>
      </p:sp>
      <p:sp>
        <p:nvSpPr>
          <p:cNvPr id="4" name="Date Placeholder 3"/>
          <p:cNvSpPr>
            <a:spLocks noGrp="1"/>
          </p:cNvSpPr>
          <p:nvPr>
            <p:ph type="dt" sz="half" idx="10"/>
          </p:nvPr>
        </p:nvSpPr>
        <p:spPr/>
        <p:txBody>
          <a:bodyPr/>
          <a:lstStyle/>
          <a:p>
            <a:fld id="{EBEE3871-AAB2-4C87-B4A5-4495E6D0621D}" type="datetime1">
              <a:rPr lang="nl-NL" smtClean="0"/>
              <a:pPr/>
              <a:t>14-12-2012</a:t>
            </a:fld>
            <a:endParaRPr lang="nl-NL"/>
          </a:p>
        </p:txBody>
      </p:sp>
      <p:sp>
        <p:nvSpPr>
          <p:cNvPr id="5" name="Footer Placeholder 4"/>
          <p:cNvSpPr>
            <a:spLocks noGrp="1"/>
          </p:cNvSpPr>
          <p:nvPr>
            <p:ph type="ftr" sz="quarter" idx="11"/>
          </p:nvPr>
        </p:nvSpPr>
        <p:spPr/>
        <p:txBody>
          <a:bodyPr/>
          <a:lstStyle/>
          <a:p>
            <a:r>
              <a:rPr lang="nl-NL" smtClean="0"/>
              <a:t>WND</a:t>
            </a:r>
            <a:endParaRPr lang="nl-NL" dirty="0"/>
          </a:p>
        </p:txBody>
      </p:sp>
      <p:sp>
        <p:nvSpPr>
          <p:cNvPr id="6" name="Slide Number Placeholder 5"/>
          <p:cNvSpPr>
            <a:spLocks noGrp="1"/>
          </p:cNvSpPr>
          <p:nvPr>
            <p:ph type="sldNum" sz="quarter" idx="12"/>
          </p:nvPr>
        </p:nvSpPr>
        <p:spPr/>
        <p:txBody>
          <a:bodyPr/>
          <a:lstStyle/>
          <a:p>
            <a:fld id="{BD9A9CE6-7F7F-4B9A-8C2B-44E77E4DD41E}" type="slidenum">
              <a:rPr lang="nl-NL" smtClean="0"/>
              <a:pPr/>
              <a:t>2</a:t>
            </a:fld>
            <a:endParaRPr lang="nl-NL"/>
          </a:p>
        </p:txBody>
      </p:sp>
      <p:pic>
        <p:nvPicPr>
          <p:cNvPr id="7" name="Picture 3" descr="isis-maa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0223" y="2600325"/>
            <a:ext cx="5465762" cy="4257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29027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err="1" smtClean="0"/>
              <a:t>Formatief</a:t>
            </a:r>
            <a:r>
              <a:rPr lang="nl-NL" dirty="0" smtClean="0"/>
              <a:t> toetsen</a:t>
            </a:r>
            <a:endParaRPr lang="nl-NL" dirty="0"/>
          </a:p>
        </p:txBody>
      </p:sp>
      <p:sp>
        <p:nvSpPr>
          <p:cNvPr id="3" name="Content Placeholder 2"/>
          <p:cNvSpPr>
            <a:spLocks noGrp="1"/>
          </p:cNvSpPr>
          <p:nvPr>
            <p:ph idx="1"/>
          </p:nvPr>
        </p:nvSpPr>
        <p:spPr>
          <a:xfrm>
            <a:off x="457200" y="1600200"/>
            <a:ext cx="8075240" cy="4525963"/>
          </a:xfrm>
        </p:spPr>
        <p:txBody>
          <a:bodyPr>
            <a:normAutofit/>
          </a:bodyPr>
          <a:lstStyle/>
          <a:p>
            <a:r>
              <a:rPr lang="nl-NL" dirty="0" smtClean="0"/>
              <a:t>Activiteiten om informatie te verzamelen waarmee je leerprocessen kunt aanpassen en verbeteren</a:t>
            </a:r>
          </a:p>
          <a:p>
            <a:endParaRPr lang="nl-NL" dirty="0"/>
          </a:p>
          <a:p>
            <a:r>
              <a:rPr lang="nl-NL" sz="2400" dirty="0" smtClean="0"/>
              <a:t>Leerlingen kunnen opbouwende feedback krijgen</a:t>
            </a:r>
          </a:p>
          <a:p>
            <a:r>
              <a:rPr lang="nl-NL" sz="2400" dirty="0" smtClean="0"/>
              <a:t>Leerlingen worden bewuster van leerdoelen</a:t>
            </a:r>
          </a:p>
          <a:p>
            <a:r>
              <a:rPr lang="nl-NL" sz="2400" dirty="0" smtClean="0"/>
              <a:t>Leerlingen raken betrokken bij hun leerproces</a:t>
            </a:r>
          </a:p>
        </p:txBody>
      </p:sp>
      <p:sp>
        <p:nvSpPr>
          <p:cNvPr id="4" name="Date Placeholder 3"/>
          <p:cNvSpPr>
            <a:spLocks noGrp="1"/>
          </p:cNvSpPr>
          <p:nvPr>
            <p:ph type="dt" sz="half" idx="10"/>
          </p:nvPr>
        </p:nvSpPr>
        <p:spPr/>
        <p:txBody>
          <a:bodyPr/>
          <a:lstStyle/>
          <a:p>
            <a:fld id="{F38ED4BA-7C74-4AA0-98D9-EEFDF83D8E70}" type="datetime1">
              <a:rPr lang="nl-NL" smtClean="0"/>
              <a:pPr/>
              <a:t>14-12-2012</a:t>
            </a:fld>
            <a:endParaRPr lang="nl-NL"/>
          </a:p>
        </p:txBody>
      </p:sp>
      <p:sp>
        <p:nvSpPr>
          <p:cNvPr id="6" name="Slide Number Placeholder 5"/>
          <p:cNvSpPr>
            <a:spLocks noGrp="1"/>
          </p:cNvSpPr>
          <p:nvPr>
            <p:ph type="sldNum" sz="quarter" idx="12"/>
          </p:nvPr>
        </p:nvSpPr>
        <p:spPr/>
        <p:txBody>
          <a:bodyPr>
            <a:normAutofit/>
          </a:bodyPr>
          <a:lstStyle/>
          <a:p>
            <a:fld id="{BD9A9CE6-7F7F-4B9A-8C2B-44E77E4DD41E}" type="slidenum">
              <a:rPr lang="nl-NL" smtClean="0"/>
              <a:pPr/>
              <a:t>20</a:t>
            </a:fld>
            <a:endParaRPr lang="nl-NL"/>
          </a:p>
        </p:txBody>
      </p:sp>
      <p:pic>
        <p:nvPicPr>
          <p:cNvPr id="7" name="Picture 10" descr="primas_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71093" y="44624"/>
            <a:ext cx="1737411" cy="7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25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25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25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nl-NL" dirty="0" smtClean="0"/>
              <a:t>Bekijk video's op:</a:t>
            </a:r>
          </a:p>
          <a:p>
            <a:pPr>
              <a:buNone/>
            </a:pPr>
            <a:r>
              <a:rPr lang="nl-NL" sz="900" dirty="0" smtClean="0">
                <a:hlinkClick r:id="rId3"/>
              </a:rPr>
              <a:t>http://www.primas-project.eu/artikel/en/1440/PD+Module+6%3A+Building+on+what+students+already+know/view.do?lang=en</a:t>
            </a:r>
            <a:r>
              <a:rPr lang="nl-NL" sz="900" dirty="0" smtClean="0"/>
              <a:t> </a:t>
            </a:r>
          </a:p>
          <a:p>
            <a:endParaRPr lang="nl-NL" dirty="0" smtClean="0"/>
          </a:p>
          <a:p>
            <a:r>
              <a:rPr lang="nl-NL" dirty="0" smtClean="0"/>
              <a:t>Mini-</a:t>
            </a:r>
            <a:r>
              <a:rPr lang="nl-NL" dirty="0" err="1" smtClean="0"/>
              <a:t>whiteboards</a:t>
            </a:r>
            <a:r>
              <a:rPr lang="nl-NL" dirty="0"/>
              <a:t/>
            </a:r>
            <a:br>
              <a:rPr lang="nl-NL" dirty="0"/>
            </a:br>
            <a:r>
              <a:rPr lang="nl-NL" sz="900" dirty="0" smtClean="0"/>
              <a:t>Filmpje: </a:t>
            </a:r>
            <a:r>
              <a:rPr lang="nl-NL" sz="900" dirty="0" err="1" smtClean="0"/>
              <a:t>Why</a:t>
            </a:r>
            <a:r>
              <a:rPr lang="nl-NL" sz="900" dirty="0" smtClean="0"/>
              <a:t> </a:t>
            </a:r>
            <a:r>
              <a:rPr lang="nl-NL" sz="900" dirty="0" err="1" smtClean="0"/>
              <a:t>it</a:t>
            </a:r>
            <a:r>
              <a:rPr lang="nl-NL" sz="900" dirty="0" smtClean="0"/>
              <a:t> is </a:t>
            </a:r>
            <a:r>
              <a:rPr lang="nl-NL" sz="900" dirty="0" err="1" smtClean="0"/>
              <a:t>dark</a:t>
            </a:r>
            <a:r>
              <a:rPr lang="nl-NL" sz="900" dirty="0" smtClean="0"/>
              <a:t> at </a:t>
            </a:r>
            <a:r>
              <a:rPr lang="nl-NL" sz="900" dirty="0" err="1" smtClean="0"/>
              <a:t>night</a:t>
            </a:r>
            <a:r>
              <a:rPr lang="nl-NL" sz="900" dirty="0"/>
              <a:t>:</a:t>
            </a:r>
            <a:br>
              <a:rPr lang="nl-NL" sz="900" dirty="0"/>
            </a:br>
            <a:r>
              <a:rPr lang="nl-NL" sz="900" dirty="0">
                <a:hlinkClick r:id="rId4"/>
              </a:rPr>
              <a:t>http://</a:t>
            </a:r>
            <a:r>
              <a:rPr lang="nl-NL" sz="900" dirty="0" smtClean="0">
                <a:hlinkClick r:id="rId4"/>
              </a:rPr>
              <a:t>www.youtube.com/watch?v=gxJ4M7tyLRE&amp;feature=youtube_gdata</a:t>
            </a:r>
            <a:r>
              <a:rPr lang="nl-NL" sz="900" dirty="0" smtClean="0"/>
              <a:t> </a:t>
            </a:r>
            <a:endParaRPr lang="nl-NL" sz="2000" dirty="0" smtClean="0"/>
          </a:p>
          <a:p>
            <a:endParaRPr lang="nl-NL" sz="2000" dirty="0" smtClean="0"/>
          </a:p>
          <a:p>
            <a:r>
              <a:rPr lang="nl-NL" dirty="0" smtClean="0"/>
              <a:t>Posters</a:t>
            </a:r>
          </a:p>
          <a:p>
            <a:endParaRPr lang="nl-NL" dirty="0"/>
          </a:p>
        </p:txBody>
      </p:sp>
      <p:sp>
        <p:nvSpPr>
          <p:cNvPr id="4" name="Date Placeholder 3"/>
          <p:cNvSpPr>
            <a:spLocks noGrp="1"/>
          </p:cNvSpPr>
          <p:nvPr>
            <p:ph type="dt" sz="half" idx="10"/>
          </p:nvPr>
        </p:nvSpPr>
        <p:spPr/>
        <p:txBody>
          <a:bodyPr/>
          <a:lstStyle/>
          <a:p>
            <a:fld id="{F38ED4BA-7C74-4AA0-98D9-EEFDF83D8E70}" type="datetime1">
              <a:rPr lang="nl-NL" smtClean="0"/>
              <a:pPr/>
              <a:t>14-12-2012</a:t>
            </a:fld>
            <a:endParaRPr lang="nl-NL"/>
          </a:p>
        </p:txBody>
      </p:sp>
      <p:sp>
        <p:nvSpPr>
          <p:cNvPr id="6" name="Slide Number Placeholder 5"/>
          <p:cNvSpPr>
            <a:spLocks noGrp="1"/>
          </p:cNvSpPr>
          <p:nvPr>
            <p:ph type="sldNum" sz="quarter" idx="12"/>
          </p:nvPr>
        </p:nvSpPr>
        <p:spPr/>
        <p:txBody>
          <a:bodyPr>
            <a:normAutofit/>
          </a:bodyPr>
          <a:lstStyle/>
          <a:p>
            <a:fld id="{BD9A9CE6-7F7F-4B9A-8C2B-44E77E4DD41E}" type="slidenum">
              <a:rPr lang="nl-NL" smtClean="0"/>
              <a:pPr/>
              <a:t>21</a:t>
            </a:fld>
            <a:endParaRPr lang="nl-NL"/>
          </a:p>
        </p:txBody>
      </p:sp>
      <p:pic>
        <p:nvPicPr>
          <p:cNvPr id="1027" name="Picture 3"/>
          <p:cNvPicPr>
            <a:picLocks noChangeAspect="1" noChangeArrowheads="1"/>
          </p:cNvPicPr>
          <p:nvPr/>
        </p:nvPicPr>
        <p:blipFill>
          <a:blip r:embed="rId5" cstate="print"/>
          <a:srcRect/>
          <a:stretch>
            <a:fillRect/>
          </a:stretch>
        </p:blipFill>
        <p:spPr bwMode="auto">
          <a:xfrm>
            <a:off x="5796136" y="2420888"/>
            <a:ext cx="2808312" cy="2069283"/>
          </a:xfrm>
          <a:prstGeom prst="rect">
            <a:avLst/>
          </a:prstGeom>
          <a:ln>
            <a:noFill/>
          </a:ln>
          <a:effectLst>
            <a:outerShdw blurRad="292100" dist="139700" dir="2700000" algn="tl" rotWithShape="0">
              <a:srgbClr val="333333">
                <a:alpha val="65000"/>
              </a:srgbClr>
            </a:outerShdw>
          </a:effectLst>
        </p:spPr>
      </p:pic>
      <p:pic>
        <p:nvPicPr>
          <p:cNvPr id="1028" name="Picture 4"/>
          <p:cNvPicPr>
            <a:picLocks noChangeAspect="1" noChangeArrowheads="1"/>
          </p:cNvPicPr>
          <p:nvPr/>
        </p:nvPicPr>
        <p:blipFill>
          <a:blip r:embed="rId6" cstate="print"/>
          <a:srcRect/>
          <a:stretch>
            <a:fillRect/>
          </a:stretch>
        </p:blipFill>
        <p:spPr bwMode="auto">
          <a:xfrm>
            <a:off x="5796136" y="4558797"/>
            <a:ext cx="2808312" cy="2299203"/>
          </a:xfrm>
          <a:prstGeom prst="rect">
            <a:avLst/>
          </a:prstGeom>
          <a:ln>
            <a:noFill/>
          </a:ln>
          <a:effectLst>
            <a:outerShdw blurRad="292100" dist="139700" dir="2700000" algn="tl" rotWithShape="0">
              <a:srgbClr val="333333">
                <a:alpha val="65000"/>
              </a:srgbClr>
            </a:outerShdw>
          </a:effectLst>
        </p:spPr>
      </p:pic>
      <p:sp>
        <p:nvSpPr>
          <p:cNvPr id="7" name="Title 6"/>
          <p:cNvSpPr>
            <a:spLocks noGrp="1"/>
          </p:cNvSpPr>
          <p:nvPr>
            <p:ph type="title"/>
          </p:nvPr>
        </p:nvSpPr>
        <p:spPr>
          <a:xfrm>
            <a:off x="457200" y="274638"/>
            <a:ext cx="8291264" cy="1143000"/>
          </a:xfrm>
        </p:spPr>
        <p:txBody>
          <a:bodyPr>
            <a:normAutofit/>
          </a:bodyPr>
          <a:lstStyle/>
          <a:p>
            <a:r>
              <a:rPr lang="nl-NL" dirty="0" err="1"/>
              <a:t>Formatief</a:t>
            </a:r>
            <a:r>
              <a:rPr lang="nl-NL" dirty="0"/>
              <a:t> </a:t>
            </a:r>
            <a:r>
              <a:rPr lang="nl-NL" dirty="0" smtClean="0"/>
              <a:t>toetsen: voorbeelden</a:t>
            </a:r>
            <a:endParaRPr lang="nl-NL" dirty="0"/>
          </a:p>
        </p:txBody>
      </p:sp>
      <p:pic>
        <p:nvPicPr>
          <p:cNvPr id="8" name="Picture 10" descr="primas_logo"/>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371093" y="44624"/>
            <a:ext cx="1737411" cy="7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Effect van ‘</a:t>
            </a:r>
            <a:r>
              <a:rPr lang="nl-NL" dirty="0" err="1"/>
              <a:t>fast</a:t>
            </a:r>
            <a:r>
              <a:rPr lang="nl-NL" dirty="0"/>
              <a:t> feedback’</a:t>
            </a:r>
          </a:p>
        </p:txBody>
      </p:sp>
      <p:sp>
        <p:nvSpPr>
          <p:cNvPr id="3" name="Content Placeholder 2"/>
          <p:cNvSpPr>
            <a:spLocks noGrp="1"/>
          </p:cNvSpPr>
          <p:nvPr>
            <p:ph idx="1"/>
          </p:nvPr>
        </p:nvSpPr>
        <p:spPr>
          <a:xfrm>
            <a:off x="457200" y="1600200"/>
            <a:ext cx="8507288" cy="4525963"/>
          </a:xfrm>
        </p:spPr>
        <p:txBody>
          <a:bodyPr>
            <a:normAutofit/>
          </a:bodyPr>
          <a:lstStyle/>
          <a:p>
            <a:r>
              <a:rPr lang="nl-NL" sz="2400" dirty="0" smtClean="0"/>
              <a:t>Een onderzoekje rond mechanica (</a:t>
            </a:r>
            <a:r>
              <a:rPr lang="nl-NL" sz="2400" dirty="0" err="1" smtClean="0"/>
              <a:t>Katrina</a:t>
            </a:r>
            <a:r>
              <a:rPr lang="nl-NL" sz="2400" dirty="0" smtClean="0"/>
              <a:t> </a:t>
            </a:r>
            <a:r>
              <a:rPr lang="nl-NL" sz="2400" dirty="0" err="1" smtClean="0"/>
              <a:t>Emmett</a:t>
            </a:r>
            <a:r>
              <a:rPr lang="nl-NL" sz="2400" dirty="0" smtClean="0"/>
              <a:t>, 2009)</a:t>
            </a:r>
            <a:endParaRPr lang="nl-NL" sz="2400" dirty="0"/>
          </a:p>
        </p:txBody>
      </p:sp>
      <p:sp>
        <p:nvSpPr>
          <p:cNvPr id="4" name="Date Placeholder 3"/>
          <p:cNvSpPr>
            <a:spLocks noGrp="1"/>
          </p:cNvSpPr>
          <p:nvPr>
            <p:ph type="dt" sz="half" idx="10"/>
          </p:nvPr>
        </p:nvSpPr>
        <p:spPr/>
        <p:txBody>
          <a:bodyPr/>
          <a:lstStyle/>
          <a:p>
            <a:fld id="{EBEE3871-AAB2-4C87-B4A5-4495E6D0621D}" type="datetime1">
              <a:rPr lang="nl-NL" smtClean="0"/>
              <a:pPr/>
              <a:t>14-12-2012</a:t>
            </a:fld>
            <a:endParaRPr lang="nl-NL"/>
          </a:p>
        </p:txBody>
      </p:sp>
      <p:sp>
        <p:nvSpPr>
          <p:cNvPr id="5" name="Footer Placeholder 4"/>
          <p:cNvSpPr>
            <a:spLocks noGrp="1"/>
          </p:cNvSpPr>
          <p:nvPr>
            <p:ph type="ftr" sz="quarter" idx="11"/>
          </p:nvPr>
        </p:nvSpPr>
        <p:spPr/>
        <p:txBody>
          <a:bodyPr/>
          <a:lstStyle/>
          <a:p>
            <a:r>
              <a:rPr lang="nl-NL" smtClean="0"/>
              <a:t>WND</a:t>
            </a:r>
            <a:endParaRPr lang="nl-NL" dirty="0"/>
          </a:p>
        </p:txBody>
      </p:sp>
      <p:sp>
        <p:nvSpPr>
          <p:cNvPr id="6" name="Slide Number Placeholder 5"/>
          <p:cNvSpPr>
            <a:spLocks noGrp="1"/>
          </p:cNvSpPr>
          <p:nvPr>
            <p:ph type="sldNum" sz="quarter" idx="12"/>
          </p:nvPr>
        </p:nvSpPr>
        <p:spPr/>
        <p:txBody>
          <a:bodyPr/>
          <a:lstStyle/>
          <a:p>
            <a:fld id="{BD9A9CE6-7F7F-4B9A-8C2B-44E77E4DD41E}" type="slidenum">
              <a:rPr lang="nl-NL" smtClean="0"/>
              <a:pPr/>
              <a:t>22</a:t>
            </a:fld>
            <a:endParaRPr lang="nl-NL"/>
          </a:p>
        </p:txBody>
      </p:sp>
      <p:pic>
        <p:nvPicPr>
          <p:cNvPr id="1028" name="Picture 4" descr="C:\Documents and Settings\G_Beta0003\Desktop\Picture 00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3608" y="2348880"/>
            <a:ext cx="6535246" cy="3528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499581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Effect van ‘</a:t>
            </a:r>
            <a:r>
              <a:rPr lang="nl-NL" dirty="0" err="1" smtClean="0"/>
              <a:t>fast</a:t>
            </a:r>
            <a:r>
              <a:rPr lang="nl-NL" dirty="0" smtClean="0"/>
              <a:t> feedback’</a:t>
            </a:r>
            <a:endParaRPr lang="nl-NL" dirty="0"/>
          </a:p>
        </p:txBody>
      </p:sp>
      <p:sp>
        <p:nvSpPr>
          <p:cNvPr id="3" name="Content Placeholder 2"/>
          <p:cNvSpPr>
            <a:spLocks noGrp="1"/>
          </p:cNvSpPr>
          <p:nvPr>
            <p:ph idx="1"/>
          </p:nvPr>
        </p:nvSpPr>
        <p:spPr>
          <a:xfrm>
            <a:off x="457200" y="1600200"/>
            <a:ext cx="8579296" cy="4525963"/>
          </a:xfrm>
        </p:spPr>
        <p:txBody>
          <a:bodyPr>
            <a:normAutofit/>
          </a:bodyPr>
          <a:lstStyle/>
          <a:p>
            <a:r>
              <a:rPr lang="nl-NL" sz="2400" dirty="0"/>
              <a:t>Een onderzoekje rond mechanica (</a:t>
            </a:r>
            <a:r>
              <a:rPr lang="nl-NL" sz="2400" dirty="0" err="1"/>
              <a:t>Katrina</a:t>
            </a:r>
            <a:r>
              <a:rPr lang="nl-NL" sz="2400" dirty="0"/>
              <a:t> </a:t>
            </a:r>
            <a:r>
              <a:rPr lang="nl-NL" sz="2400" dirty="0" err="1"/>
              <a:t>Emmett</a:t>
            </a:r>
            <a:r>
              <a:rPr lang="nl-NL" sz="2400" dirty="0"/>
              <a:t>, 2009)</a:t>
            </a:r>
          </a:p>
        </p:txBody>
      </p:sp>
      <p:sp>
        <p:nvSpPr>
          <p:cNvPr id="4" name="Date Placeholder 3"/>
          <p:cNvSpPr>
            <a:spLocks noGrp="1"/>
          </p:cNvSpPr>
          <p:nvPr>
            <p:ph type="dt" sz="half" idx="10"/>
          </p:nvPr>
        </p:nvSpPr>
        <p:spPr/>
        <p:txBody>
          <a:bodyPr/>
          <a:lstStyle/>
          <a:p>
            <a:fld id="{EBEE3871-AAB2-4C87-B4A5-4495E6D0621D}" type="datetime1">
              <a:rPr lang="nl-NL" smtClean="0"/>
              <a:pPr/>
              <a:t>14-12-2012</a:t>
            </a:fld>
            <a:endParaRPr lang="nl-NL"/>
          </a:p>
        </p:txBody>
      </p:sp>
      <p:sp>
        <p:nvSpPr>
          <p:cNvPr id="5" name="Footer Placeholder 4"/>
          <p:cNvSpPr>
            <a:spLocks noGrp="1"/>
          </p:cNvSpPr>
          <p:nvPr>
            <p:ph type="ftr" sz="quarter" idx="11"/>
          </p:nvPr>
        </p:nvSpPr>
        <p:spPr/>
        <p:txBody>
          <a:bodyPr/>
          <a:lstStyle/>
          <a:p>
            <a:r>
              <a:rPr lang="nl-NL" smtClean="0"/>
              <a:t>WND</a:t>
            </a:r>
            <a:endParaRPr lang="nl-NL" dirty="0"/>
          </a:p>
        </p:txBody>
      </p:sp>
      <p:sp>
        <p:nvSpPr>
          <p:cNvPr id="6" name="Slide Number Placeholder 5"/>
          <p:cNvSpPr>
            <a:spLocks noGrp="1"/>
          </p:cNvSpPr>
          <p:nvPr>
            <p:ph type="sldNum" sz="quarter" idx="12"/>
          </p:nvPr>
        </p:nvSpPr>
        <p:spPr/>
        <p:txBody>
          <a:bodyPr/>
          <a:lstStyle/>
          <a:p>
            <a:fld id="{BD9A9CE6-7F7F-4B9A-8C2B-44E77E4DD41E}" type="slidenum">
              <a:rPr lang="nl-NL" smtClean="0"/>
              <a:pPr/>
              <a:t>23</a:t>
            </a:fld>
            <a:endParaRPr lang="nl-NL"/>
          </a:p>
        </p:txBody>
      </p:sp>
      <p:pic>
        <p:nvPicPr>
          <p:cNvPr id="8" name="Picture 3" descr="C:\Documents and Settings\G_Beta0003\Desktop\Picture 00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3608" y="2348879"/>
            <a:ext cx="6552728" cy="35378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429556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Effect van </a:t>
            </a:r>
            <a:r>
              <a:rPr lang="nl-NL" dirty="0" err="1" smtClean="0"/>
              <a:t>miniwhiteboards</a:t>
            </a:r>
            <a:endParaRPr lang="nl-NL" dirty="0"/>
          </a:p>
        </p:txBody>
      </p:sp>
      <p:sp>
        <p:nvSpPr>
          <p:cNvPr id="3" name="Content Placeholder 2"/>
          <p:cNvSpPr>
            <a:spLocks noGrp="1"/>
          </p:cNvSpPr>
          <p:nvPr>
            <p:ph idx="1"/>
          </p:nvPr>
        </p:nvSpPr>
        <p:spPr/>
        <p:txBody>
          <a:bodyPr/>
          <a:lstStyle/>
          <a:p>
            <a:endParaRPr lang="nl-NL" dirty="0"/>
          </a:p>
        </p:txBody>
      </p:sp>
      <p:sp>
        <p:nvSpPr>
          <p:cNvPr id="4" name="Date Placeholder 3"/>
          <p:cNvSpPr>
            <a:spLocks noGrp="1"/>
          </p:cNvSpPr>
          <p:nvPr>
            <p:ph type="dt" sz="half" idx="10"/>
          </p:nvPr>
        </p:nvSpPr>
        <p:spPr/>
        <p:txBody>
          <a:bodyPr/>
          <a:lstStyle/>
          <a:p>
            <a:fld id="{EBEE3871-AAB2-4C87-B4A5-4495E6D0621D}" type="datetime1">
              <a:rPr lang="nl-NL" smtClean="0"/>
              <a:pPr/>
              <a:t>14-12-2012</a:t>
            </a:fld>
            <a:endParaRPr lang="nl-NL"/>
          </a:p>
        </p:txBody>
      </p:sp>
      <p:sp>
        <p:nvSpPr>
          <p:cNvPr id="5" name="Footer Placeholder 4"/>
          <p:cNvSpPr>
            <a:spLocks noGrp="1"/>
          </p:cNvSpPr>
          <p:nvPr>
            <p:ph type="ftr" sz="quarter" idx="11"/>
          </p:nvPr>
        </p:nvSpPr>
        <p:spPr/>
        <p:txBody>
          <a:bodyPr/>
          <a:lstStyle/>
          <a:p>
            <a:r>
              <a:rPr lang="nl-NL" smtClean="0"/>
              <a:t>WND</a:t>
            </a:r>
            <a:endParaRPr lang="nl-NL" dirty="0"/>
          </a:p>
        </p:txBody>
      </p:sp>
      <p:sp>
        <p:nvSpPr>
          <p:cNvPr id="6" name="Slide Number Placeholder 5"/>
          <p:cNvSpPr>
            <a:spLocks noGrp="1"/>
          </p:cNvSpPr>
          <p:nvPr>
            <p:ph type="sldNum" sz="quarter" idx="12"/>
          </p:nvPr>
        </p:nvSpPr>
        <p:spPr/>
        <p:txBody>
          <a:bodyPr/>
          <a:lstStyle/>
          <a:p>
            <a:fld id="{BD9A9CE6-7F7F-4B9A-8C2B-44E77E4DD41E}" type="slidenum">
              <a:rPr lang="nl-NL" smtClean="0"/>
              <a:pPr/>
              <a:t>24</a:t>
            </a:fld>
            <a:endParaRPr lang="nl-NL"/>
          </a:p>
        </p:txBody>
      </p:sp>
      <p:pic>
        <p:nvPicPr>
          <p:cNvPr id="2052" name="Picture 4" descr="C:\Documents and Settings\G_Beta0003\Desktop\Picture 00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1720" y="44624"/>
            <a:ext cx="5544616" cy="67425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284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Effect van </a:t>
            </a:r>
            <a:r>
              <a:rPr lang="nl-NL" dirty="0" err="1" smtClean="0"/>
              <a:t>miniwhiteboards</a:t>
            </a:r>
            <a:endParaRPr lang="nl-NL" dirty="0"/>
          </a:p>
        </p:txBody>
      </p:sp>
      <p:sp>
        <p:nvSpPr>
          <p:cNvPr id="3" name="Content Placeholder 2"/>
          <p:cNvSpPr>
            <a:spLocks noGrp="1"/>
          </p:cNvSpPr>
          <p:nvPr>
            <p:ph idx="1"/>
          </p:nvPr>
        </p:nvSpPr>
        <p:spPr/>
        <p:txBody>
          <a:bodyPr/>
          <a:lstStyle/>
          <a:p>
            <a:endParaRPr lang="nl-NL" dirty="0"/>
          </a:p>
        </p:txBody>
      </p:sp>
      <p:sp>
        <p:nvSpPr>
          <p:cNvPr id="4" name="Date Placeholder 3"/>
          <p:cNvSpPr>
            <a:spLocks noGrp="1"/>
          </p:cNvSpPr>
          <p:nvPr>
            <p:ph type="dt" sz="half" idx="10"/>
          </p:nvPr>
        </p:nvSpPr>
        <p:spPr/>
        <p:txBody>
          <a:bodyPr/>
          <a:lstStyle/>
          <a:p>
            <a:fld id="{EBEE3871-AAB2-4C87-B4A5-4495E6D0621D}" type="datetime1">
              <a:rPr lang="nl-NL" smtClean="0"/>
              <a:pPr/>
              <a:t>14-12-2012</a:t>
            </a:fld>
            <a:endParaRPr lang="nl-NL"/>
          </a:p>
        </p:txBody>
      </p:sp>
      <p:sp>
        <p:nvSpPr>
          <p:cNvPr id="5" name="Footer Placeholder 4"/>
          <p:cNvSpPr>
            <a:spLocks noGrp="1"/>
          </p:cNvSpPr>
          <p:nvPr>
            <p:ph type="ftr" sz="quarter" idx="11"/>
          </p:nvPr>
        </p:nvSpPr>
        <p:spPr/>
        <p:txBody>
          <a:bodyPr/>
          <a:lstStyle/>
          <a:p>
            <a:r>
              <a:rPr lang="nl-NL" smtClean="0"/>
              <a:t>WND</a:t>
            </a:r>
            <a:endParaRPr lang="nl-NL" dirty="0"/>
          </a:p>
        </p:txBody>
      </p:sp>
      <p:sp>
        <p:nvSpPr>
          <p:cNvPr id="6" name="Slide Number Placeholder 5"/>
          <p:cNvSpPr>
            <a:spLocks noGrp="1"/>
          </p:cNvSpPr>
          <p:nvPr>
            <p:ph type="sldNum" sz="quarter" idx="12"/>
          </p:nvPr>
        </p:nvSpPr>
        <p:spPr/>
        <p:txBody>
          <a:bodyPr/>
          <a:lstStyle/>
          <a:p>
            <a:fld id="{BD9A9CE6-7F7F-4B9A-8C2B-44E77E4DD41E}" type="slidenum">
              <a:rPr lang="nl-NL" smtClean="0"/>
              <a:pPr/>
              <a:t>25</a:t>
            </a:fld>
            <a:endParaRPr lang="nl-NL"/>
          </a:p>
        </p:txBody>
      </p:sp>
      <p:pic>
        <p:nvPicPr>
          <p:cNvPr id="3074" name="Picture 2" descr="C:\Documents and Settings\G_Beta0003\Desktop\Picture 01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1720" y="44624"/>
            <a:ext cx="5544616" cy="69603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88183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Effect van ‘</a:t>
            </a:r>
            <a:r>
              <a:rPr lang="nl-NL" dirty="0" err="1"/>
              <a:t>fast</a:t>
            </a:r>
            <a:r>
              <a:rPr lang="nl-NL" dirty="0"/>
              <a:t> feedback’</a:t>
            </a:r>
          </a:p>
        </p:txBody>
      </p:sp>
      <p:sp>
        <p:nvSpPr>
          <p:cNvPr id="3" name="Content Placeholder 2"/>
          <p:cNvSpPr>
            <a:spLocks noGrp="1"/>
          </p:cNvSpPr>
          <p:nvPr>
            <p:ph idx="1"/>
          </p:nvPr>
        </p:nvSpPr>
        <p:spPr>
          <a:xfrm>
            <a:off x="457200" y="1600200"/>
            <a:ext cx="8075240" cy="4525963"/>
          </a:xfrm>
        </p:spPr>
        <p:txBody>
          <a:bodyPr>
            <a:normAutofit/>
          </a:bodyPr>
          <a:lstStyle/>
          <a:p>
            <a:r>
              <a:rPr lang="nl-NL" sz="2200" dirty="0" smtClean="0"/>
              <a:t>Het lukt dankzij de teken-opdracht</a:t>
            </a:r>
            <a:br>
              <a:rPr lang="nl-NL" sz="2200" dirty="0" smtClean="0"/>
            </a:br>
            <a:r>
              <a:rPr lang="nl-NL" sz="2200" dirty="0" smtClean="0"/>
              <a:t>(kan met mini-</a:t>
            </a:r>
            <a:r>
              <a:rPr lang="nl-NL" sz="2200" dirty="0" err="1" smtClean="0"/>
              <a:t>whiteboards</a:t>
            </a:r>
            <a:r>
              <a:rPr lang="nl-NL" sz="2200" dirty="0" smtClean="0"/>
              <a:t>)</a:t>
            </a:r>
          </a:p>
          <a:p>
            <a:r>
              <a:rPr lang="nl-NL" sz="2200" dirty="0" smtClean="0"/>
              <a:t>Het lukt om snel en gericht een hele klas feedback te geven</a:t>
            </a:r>
          </a:p>
          <a:p>
            <a:r>
              <a:rPr lang="nl-NL" sz="2200" dirty="0" smtClean="0"/>
              <a:t>Spontaan geven leerlingen elkaar commentaar</a:t>
            </a:r>
          </a:p>
          <a:p>
            <a:endParaRPr lang="nl-NL" sz="2200" dirty="0" smtClean="0"/>
          </a:p>
          <a:p>
            <a:r>
              <a:rPr lang="nl-NL" sz="2200" dirty="0" smtClean="0"/>
              <a:t>Maar het vraagt wel een goede voorbereiding en alertheid tijdens de les (en flexibiliteit in de lesplanning)</a:t>
            </a:r>
          </a:p>
        </p:txBody>
      </p:sp>
      <p:sp>
        <p:nvSpPr>
          <p:cNvPr id="4" name="Date Placeholder 3"/>
          <p:cNvSpPr>
            <a:spLocks noGrp="1"/>
          </p:cNvSpPr>
          <p:nvPr>
            <p:ph type="dt" sz="half" idx="10"/>
          </p:nvPr>
        </p:nvSpPr>
        <p:spPr/>
        <p:txBody>
          <a:bodyPr/>
          <a:lstStyle/>
          <a:p>
            <a:fld id="{EBEE3871-AAB2-4C87-B4A5-4495E6D0621D}" type="datetime1">
              <a:rPr lang="nl-NL" smtClean="0"/>
              <a:pPr/>
              <a:t>14-12-2012</a:t>
            </a:fld>
            <a:endParaRPr lang="nl-NL"/>
          </a:p>
        </p:txBody>
      </p:sp>
      <p:sp>
        <p:nvSpPr>
          <p:cNvPr id="5" name="Footer Placeholder 4"/>
          <p:cNvSpPr>
            <a:spLocks noGrp="1"/>
          </p:cNvSpPr>
          <p:nvPr>
            <p:ph type="ftr" sz="quarter" idx="11"/>
          </p:nvPr>
        </p:nvSpPr>
        <p:spPr/>
        <p:txBody>
          <a:bodyPr/>
          <a:lstStyle/>
          <a:p>
            <a:r>
              <a:rPr lang="nl-NL" smtClean="0"/>
              <a:t>WND</a:t>
            </a:r>
            <a:endParaRPr lang="nl-NL" dirty="0"/>
          </a:p>
        </p:txBody>
      </p:sp>
      <p:sp>
        <p:nvSpPr>
          <p:cNvPr id="6" name="Slide Number Placeholder 5"/>
          <p:cNvSpPr>
            <a:spLocks noGrp="1"/>
          </p:cNvSpPr>
          <p:nvPr>
            <p:ph type="sldNum" sz="quarter" idx="12"/>
          </p:nvPr>
        </p:nvSpPr>
        <p:spPr/>
        <p:txBody>
          <a:bodyPr/>
          <a:lstStyle/>
          <a:p>
            <a:fld id="{BD9A9CE6-7F7F-4B9A-8C2B-44E77E4DD41E}" type="slidenum">
              <a:rPr lang="nl-NL" smtClean="0"/>
              <a:pPr/>
              <a:t>26</a:t>
            </a:fld>
            <a:endParaRPr lang="nl-NL"/>
          </a:p>
        </p:txBody>
      </p:sp>
    </p:spTree>
    <p:extLst>
      <p:ext uri="{BB962C8B-B14F-4D97-AF65-F5344CB8AC3E}">
        <p14:creationId xmlns:p14="http://schemas.microsoft.com/office/powerpoint/2010/main" val="4161096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25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Peer Feedback</a:t>
            </a:r>
            <a:endParaRPr lang="nl-NL" dirty="0"/>
          </a:p>
        </p:txBody>
      </p:sp>
      <p:sp>
        <p:nvSpPr>
          <p:cNvPr id="3" name="Content Placeholder 2"/>
          <p:cNvSpPr>
            <a:spLocks noGrp="1"/>
          </p:cNvSpPr>
          <p:nvPr>
            <p:ph idx="1"/>
          </p:nvPr>
        </p:nvSpPr>
        <p:spPr/>
        <p:txBody>
          <a:bodyPr/>
          <a:lstStyle/>
          <a:p>
            <a:r>
              <a:rPr lang="nl-NL" dirty="0" smtClean="0"/>
              <a:t>Is een middel om feedback geven hanteerbaar te maken</a:t>
            </a:r>
          </a:p>
          <a:p>
            <a:r>
              <a:rPr lang="nl-NL" dirty="0" smtClean="0"/>
              <a:t>Laat leerlingen ook reflecteren op hun eigen werk</a:t>
            </a:r>
          </a:p>
          <a:p>
            <a:r>
              <a:rPr lang="nl-NL" dirty="0"/>
              <a:t>De middelen geven leerlingen inzicht in leerdoelen</a:t>
            </a:r>
          </a:p>
          <a:p>
            <a:endParaRPr lang="nl-NL" dirty="0"/>
          </a:p>
        </p:txBody>
      </p:sp>
      <p:sp>
        <p:nvSpPr>
          <p:cNvPr id="4" name="Date Placeholder 3"/>
          <p:cNvSpPr>
            <a:spLocks noGrp="1"/>
          </p:cNvSpPr>
          <p:nvPr>
            <p:ph type="dt" sz="half" idx="10"/>
          </p:nvPr>
        </p:nvSpPr>
        <p:spPr/>
        <p:txBody>
          <a:bodyPr/>
          <a:lstStyle/>
          <a:p>
            <a:fld id="{F38ED4BA-7C74-4AA0-98D9-EEFDF83D8E70}" type="datetime1">
              <a:rPr lang="nl-NL" smtClean="0"/>
              <a:pPr/>
              <a:t>14-12-2012</a:t>
            </a:fld>
            <a:endParaRPr lang="nl-NL"/>
          </a:p>
        </p:txBody>
      </p:sp>
      <p:sp>
        <p:nvSpPr>
          <p:cNvPr id="6" name="Slide Number Placeholder 5"/>
          <p:cNvSpPr>
            <a:spLocks noGrp="1"/>
          </p:cNvSpPr>
          <p:nvPr>
            <p:ph type="sldNum" sz="quarter" idx="12"/>
          </p:nvPr>
        </p:nvSpPr>
        <p:spPr/>
        <p:txBody>
          <a:bodyPr>
            <a:normAutofit/>
          </a:bodyPr>
          <a:lstStyle/>
          <a:p>
            <a:fld id="{BD9A9CE6-7F7F-4B9A-8C2B-44E77E4DD41E}" type="slidenum">
              <a:rPr lang="nl-NL" smtClean="0"/>
              <a:pPr/>
              <a:t>27</a:t>
            </a:fld>
            <a:endParaRPr lang="nl-NL"/>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smtClean="0"/>
              <a:t>Peer feedback: voorbeelden</a:t>
            </a:r>
            <a:endParaRPr lang="nl-NL" dirty="0"/>
          </a:p>
        </p:txBody>
      </p:sp>
      <p:sp>
        <p:nvSpPr>
          <p:cNvPr id="3" name="Tijdelijke aanduiding voor inhoud 2"/>
          <p:cNvSpPr>
            <a:spLocks noGrp="1"/>
          </p:cNvSpPr>
          <p:nvPr>
            <p:ph idx="1"/>
          </p:nvPr>
        </p:nvSpPr>
        <p:spPr>
          <a:xfrm>
            <a:off x="683568" y="1412776"/>
            <a:ext cx="8001000" cy="4343400"/>
          </a:xfrm>
        </p:spPr>
        <p:txBody>
          <a:bodyPr/>
          <a:lstStyle/>
          <a:p>
            <a:r>
              <a:rPr lang="nl-NL" dirty="0" smtClean="0"/>
              <a:t>Voorbeeldantwoorden</a:t>
            </a:r>
            <a:br>
              <a:rPr lang="nl-NL" dirty="0" smtClean="0"/>
            </a:br>
            <a:r>
              <a:rPr lang="nl-NL" sz="1800" dirty="0" smtClean="0"/>
              <a:t>voor beoordelen andermans en daarna eigen werk (feedback richten met impliciete lesdoelen)</a:t>
            </a:r>
            <a:br>
              <a:rPr lang="nl-NL" sz="1800" dirty="0" smtClean="0"/>
            </a:br>
            <a:endParaRPr lang="nl-NL" sz="1800" dirty="0" smtClean="0"/>
          </a:p>
          <a:p>
            <a:r>
              <a:rPr lang="nl-NL" dirty="0" err="1" smtClean="0"/>
              <a:t>Rubrics</a:t>
            </a:r>
            <a:r>
              <a:rPr lang="nl-NL" dirty="0" smtClean="0"/>
              <a:t> voor peer feedback</a:t>
            </a:r>
            <a:br>
              <a:rPr lang="nl-NL" dirty="0" smtClean="0"/>
            </a:br>
            <a:r>
              <a:rPr lang="nl-NL" sz="1800" dirty="0" smtClean="0"/>
              <a:t>matrix met criteria voor aangeven van verschillende niveaus van doelen en beoordelen van elkaars werk (richten met expliciete lesdoelen)</a:t>
            </a:r>
            <a:br>
              <a:rPr lang="nl-NL" sz="1800" dirty="0" smtClean="0"/>
            </a:br>
            <a:endParaRPr lang="nl-NL" sz="1800" dirty="0" smtClean="0"/>
          </a:p>
          <a:p>
            <a:r>
              <a:rPr lang="nl-NL" dirty="0" smtClean="0"/>
              <a:t>Poster presentaties</a:t>
            </a:r>
            <a:br>
              <a:rPr lang="nl-NL" dirty="0" smtClean="0"/>
            </a:br>
            <a:r>
              <a:rPr lang="nl-NL" sz="1800" dirty="0" smtClean="0"/>
              <a:t>Leerlingen bevragen elkaar</a:t>
            </a:r>
          </a:p>
        </p:txBody>
      </p:sp>
      <p:sp>
        <p:nvSpPr>
          <p:cNvPr id="4" name="Tijdelijke aanduiding voor datum 3"/>
          <p:cNvSpPr>
            <a:spLocks noGrp="1"/>
          </p:cNvSpPr>
          <p:nvPr>
            <p:ph type="dt" sz="half" idx="10"/>
          </p:nvPr>
        </p:nvSpPr>
        <p:spPr/>
        <p:txBody>
          <a:bodyPr/>
          <a:lstStyle/>
          <a:p>
            <a:fld id="{F38ED4BA-7C74-4AA0-98D9-EEFDF83D8E70}" type="datetime1">
              <a:rPr lang="nl-NL" smtClean="0"/>
              <a:pPr/>
              <a:t>14-12-2012</a:t>
            </a:fld>
            <a:endParaRPr lang="nl-NL"/>
          </a:p>
        </p:txBody>
      </p:sp>
      <p:sp>
        <p:nvSpPr>
          <p:cNvPr id="6" name="Tijdelijke aanduiding voor dianummer 5"/>
          <p:cNvSpPr>
            <a:spLocks noGrp="1"/>
          </p:cNvSpPr>
          <p:nvPr>
            <p:ph type="sldNum" sz="quarter" idx="12"/>
          </p:nvPr>
        </p:nvSpPr>
        <p:spPr/>
        <p:txBody>
          <a:bodyPr>
            <a:normAutofit/>
          </a:bodyPr>
          <a:lstStyle/>
          <a:p>
            <a:fld id="{BD9A9CE6-7F7F-4B9A-8C2B-44E77E4DD41E}" type="slidenum">
              <a:rPr lang="nl-NL" smtClean="0"/>
              <a:pPr/>
              <a:t>28</a:t>
            </a:fld>
            <a:endParaRPr lang="nl-NL"/>
          </a:p>
        </p:txBody>
      </p:sp>
      <p:pic>
        <p:nvPicPr>
          <p:cNvPr id="7" name="Picture 10" descr="primas_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71093" y="44624"/>
            <a:ext cx="1737411" cy="7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3590297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Leren van antwoorden</a:t>
            </a:r>
            <a:endParaRPr lang="nl-NL" dirty="0"/>
          </a:p>
        </p:txBody>
      </p:sp>
      <p:sp>
        <p:nvSpPr>
          <p:cNvPr id="3" name="Content Placeholder 2"/>
          <p:cNvSpPr>
            <a:spLocks noGrp="1"/>
          </p:cNvSpPr>
          <p:nvPr>
            <p:ph idx="1"/>
          </p:nvPr>
        </p:nvSpPr>
        <p:spPr>
          <a:xfrm>
            <a:off x="457200" y="1600200"/>
            <a:ext cx="8507288" cy="4525963"/>
          </a:xfrm>
        </p:spPr>
        <p:txBody>
          <a:bodyPr>
            <a:normAutofit/>
          </a:bodyPr>
          <a:lstStyle/>
          <a:p>
            <a:r>
              <a:rPr lang="nl-NL" dirty="0" smtClean="0"/>
              <a:t>Eerst </a:t>
            </a:r>
            <a:r>
              <a:rPr lang="nl-NL" dirty="0"/>
              <a:t>de vraag</a:t>
            </a:r>
            <a:r>
              <a:rPr lang="nl-NL" dirty="0" smtClean="0"/>
              <a:t>:</a:t>
            </a:r>
            <a:br>
              <a:rPr lang="nl-NL" dirty="0" smtClean="0"/>
            </a:br>
            <a:r>
              <a:rPr lang="nl-NL" dirty="0"/>
              <a:t/>
            </a:r>
            <a:br>
              <a:rPr lang="nl-NL" dirty="0"/>
            </a:br>
            <a:r>
              <a:rPr lang="nl-NL" dirty="0" smtClean="0"/>
              <a:t>Hoeveel </a:t>
            </a:r>
            <a:r>
              <a:rPr lang="nl-NL" dirty="0"/>
              <a:t>sms’jes worden er verzonden als vier mensen allemaal een sms aan elkaar </a:t>
            </a:r>
            <a:r>
              <a:rPr lang="nl-NL" dirty="0" smtClean="0"/>
              <a:t>versturen?</a:t>
            </a:r>
            <a:r>
              <a:rPr lang="nl-NL" dirty="0"/>
              <a:t/>
            </a:r>
            <a:br>
              <a:rPr lang="nl-NL" dirty="0"/>
            </a:br>
            <a:r>
              <a:rPr lang="nl-NL" dirty="0" smtClean="0"/>
              <a:t/>
            </a:r>
            <a:br>
              <a:rPr lang="nl-NL" dirty="0" smtClean="0"/>
            </a:br>
            <a:r>
              <a:rPr lang="nl-NL" dirty="0" smtClean="0"/>
              <a:t>Hoe zit dat met </a:t>
            </a:r>
            <a:r>
              <a:rPr lang="nl-NL" dirty="0"/>
              <a:t>andere aantallen </a:t>
            </a:r>
            <a:r>
              <a:rPr lang="nl-NL" dirty="0" smtClean="0"/>
              <a:t>mensen?</a:t>
            </a:r>
            <a:endParaRPr lang="nl-NL" dirty="0"/>
          </a:p>
          <a:p>
            <a:endParaRPr lang="nl-NL" dirty="0"/>
          </a:p>
        </p:txBody>
      </p:sp>
      <p:sp>
        <p:nvSpPr>
          <p:cNvPr id="4" name="Date Placeholder 3"/>
          <p:cNvSpPr>
            <a:spLocks noGrp="1"/>
          </p:cNvSpPr>
          <p:nvPr>
            <p:ph type="dt" sz="half" idx="10"/>
          </p:nvPr>
        </p:nvSpPr>
        <p:spPr/>
        <p:txBody>
          <a:bodyPr/>
          <a:lstStyle/>
          <a:p>
            <a:fld id="{EBEE3871-AAB2-4C87-B4A5-4495E6D0621D}" type="datetime1">
              <a:rPr lang="nl-NL" smtClean="0"/>
              <a:pPr/>
              <a:t>14-12-2012</a:t>
            </a:fld>
            <a:endParaRPr lang="nl-NL"/>
          </a:p>
        </p:txBody>
      </p:sp>
      <p:sp>
        <p:nvSpPr>
          <p:cNvPr id="5" name="Footer Placeholder 4"/>
          <p:cNvSpPr>
            <a:spLocks noGrp="1"/>
          </p:cNvSpPr>
          <p:nvPr>
            <p:ph type="ftr" sz="quarter" idx="11"/>
          </p:nvPr>
        </p:nvSpPr>
        <p:spPr/>
        <p:txBody>
          <a:bodyPr/>
          <a:lstStyle/>
          <a:p>
            <a:r>
              <a:rPr lang="nl-NL" smtClean="0"/>
              <a:t>WND</a:t>
            </a:r>
            <a:endParaRPr lang="nl-NL" dirty="0"/>
          </a:p>
        </p:txBody>
      </p:sp>
      <p:sp>
        <p:nvSpPr>
          <p:cNvPr id="6" name="Slide Number Placeholder 5"/>
          <p:cNvSpPr>
            <a:spLocks noGrp="1"/>
          </p:cNvSpPr>
          <p:nvPr>
            <p:ph type="sldNum" sz="quarter" idx="12"/>
          </p:nvPr>
        </p:nvSpPr>
        <p:spPr/>
        <p:txBody>
          <a:bodyPr/>
          <a:lstStyle/>
          <a:p>
            <a:fld id="{BD9A9CE6-7F7F-4B9A-8C2B-44E77E4DD41E}" type="slidenum">
              <a:rPr lang="nl-NL" smtClean="0"/>
              <a:pPr/>
              <a:t>29</a:t>
            </a:fld>
            <a:endParaRPr lang="nl-NL"/>
          </a:p>
        </p:txBody>
      </p:sp>
      <p:pic>
        <p:nvPicPr>
          <p:cNvPr id="7" name="Picture 10" descr="primas_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71093" y="44624"/>
            <a:ext cx="1737411" cy="7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124927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subTitle" idx="1"/>
          </p:nvPr>
        </p:nvSpPr>
        <p:spPr>
          <a:xfrm>
            <a:off x="457200" y="304800"/>
            <a:ext cx="8382000" cy="5638800"/>
          </a:xfrm>
          <a:noFill/>
        </p:spPr>
        <p:txBody>
          <a:bodyPr/>
          <a:lstStyle/>
          <a:p>
            <a:pPr algn="l"/>
            <a:endParaRPr lang="en-US" dirty="0"/>
          </a:p>
        </p:txBody>
      </p:sp>
      <p:pic>
        <p:nvPicPr>
          <p:cNvPr id="1546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548680"/>
            <a:ext cx="4035425" cy="4267200"/>
          </a:xfrm>
          <a:prstGeom prst="rect">
            <a:avLst/>
          </a:prstGeom>
          <a:noFill/>
          <a:ln>
            <a:noFill/>
          </a:ln>
          <a:effectLst/>
        </p:spPr>
      </p:pic>
    </p:spTree>
    <p:extLst>
      <p:ext uri="{BB962C8B-B14F-4D97-AF65-F5344CB8AC3E}">
        <p14:creationId xmlns:p14="http://schemas.microsoft.com/office/powerpoint/2010/main" val="22284894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Leren van antwoorden</a:t>
            </a:r>
            <a:endParaRPr lang="nl-NL" dirty="0"/>
          </a:p>
        </p:txBody>
      </p:sp>
      <p:sp>
        <p:nvSpPr>
          <p:cNvPr id="3" name="Content Placeholder 2"/>
          <p:cNvSpPr>
            <a:spLocks noGrp="1"/>
          </p:cNvSpPr>
          <p:nvPr>
            <p:ph idx="1"/>
          </p:nvPr>
        </p:nvSpPr>
        <p:spPr>
          <a:xfrm>
            <a:off x="450862" y="1600200"/>
            <a:ext cx="8507288" cy="4525963"/>
          </a:xfrm>
        </p:spPr>
        <p:txBody>
          <a:bodyPr>
            <a:normAutofit/>
          </a:bodyPr>
          <a:lstStyle/>
          <a:p>
            <a:endParaRPr lang="nl-NL" dirty="0"/>
          </a:p>
        </p:txBody>
      </p:sp>
      <p:sp>
        <p:nvSpPr>
          <p:cNvPr id="4" name="Date Placeholder 3"/>
          <p:cNvSpPr>
            <a:spLocks noGrp="1"/>
          </p:cNvSpPr>
          <p:nvPr>
            <p:ph type="dt" sz="half" idx="10"/>
          </p:nvPr>
        </p:nvSpPr>
        <p:spPr>
          <a:xfrm>
            <a:off x="450862" y="6422064"/>
            <a:ext cx="2133600" cy="365125"/>
          </a:xfrm>
        </p:spPr>
        <p:txBody>
          <a:bodyPr/>
          <a:lstStyle/>
          <a:p>
            <a:fld id="{EBEE3871-AAB2-4C87-B4A5-4495E6D0621D}" type="datetime1">
              <a:rPr lang="nl-NL" smtClean="0"/>
              <a:pPr/>
              <a:t>14-12-2012</a:t>
            </a:fld>
            <a:endParaRPr lang="nl-NL"/>
          </a:p>
        </p:txBody>
      </p:sp>
      <p:sp>
        <p:nvSpPr>
          <p:cNvPr id="5" name="Footer Placeholder 4"/>
          <p:cNvSpPr>
            <a:spLocks noGrp="1"/>
          </p:cNvSpPr>
          <p:nvPr>
            <p:ph type="ftr" sz="quarter" idx="11"/>
          </p:nvPr>
        </p:nvSpPr>
        <p:spPr>
          <a:xfrm>
            <a:off x="3117862" y="6422064"/>
            <a:ext cx="2895600" cy="365125"/>
          </a:xfrm>
        </p:spPr>
        <p:txBody>
          <a:bodyPr/>
          <a:lstStyle/>
          <a:p>
            <a:r>
              <a:rPr lang="nl-NL" smtClean="0"/>
              <a:t>WND</a:t>
            </a:r>
            <a:endParaRPr lang="nl-NL" dirty="0"/>
          </a:p>
        </p:txBody>
      </p:sp>
      <p:sp>
        <p:nvSpPr>
          <p:cNvPr id="6" name="Slide Number Placeholder 5"/>
          <p:cNvSpPr>
            <a:spLocks noGrp="1"/>
          </p:cNvSpPr>
          <p:nvPr>
            <p:ph type="sldNum" sz="quarter" idx="12"/>
          </p:nvPr>
        </p:nvSpPr>
        <p:spPr>
          <a:xfrm>
            <a:off x="8147062" y="6422064"/>
            <a:ext cx="762000" cy="365125"/>
          </a:xfrm>
        </p:spPr>
        <p:txBody>
          <a:bodyPr/>
          <a:lstStyle/>
          <a:p>
            <a:fld id="{BD9A9CE6-7F7F-4B9A-8C2B-44E77E4DD41E}" type="slidenum">
              <a:rPr lang="nl-NL" smtClean="0"/>
              <a:pPr/>
              <a:t>30</a:t>
            </a:fld>
            <a:endParaRPr lang="nl-NL"/>
          </a:p>
        </p:txBody>
      </p:sp>
      <p:pic>
        <p:nvPicPr>
          <p:cNvPr id="7" name="Picture 6" descr="Description: Sending cards Learner A"/>
          <p:cNvPicPr/>
          <p:nvPr/>
        </p:nvPicPr>
        <p:blipFill>
          <a:blip r:embed="rId2"/>
          <a:srcRect/>
          <a:stretch>
            <a:fillRect/>
          </a:stretch>
        </p:blipFill>
        <p:spPr bwMode="auto">
          <a:xfrm>
            <a:off x="97286" y="1379524"/>
            <a:ext cx="4518367" cy="2553531"/>
          </a:xfrm>
          <a:prstGeom prst="rect">
            <a:avLst/>
          </a:prstGeom>
          <a:noFill/>
          <a:ln w="28575" cmpd="sng">
            <a:solidFill>
              <a:srgbClr val="000000"/>
            </a:solidFill>
            <a:miter lim="800000"/>
            <a:headEnd/>
            <a:tailEnd/>
          </a:ln>
          <a:effectLst/>
        </p:spPr>
      </p:pic>
      <p:pic>
        <p:nvPicPr>
          <p:cNvPr id="8" name="Picture 7" descr="Description: Picture 1"/>
          <p:cNvPicPr/>
          <p:nvPr/>
        </p:nvPicPr>
        <p:blipFill>
          <a:blip r:embed="rId3"/>
          <a:srcRect/>
          <a:stretch>
            <a:fillRect/>
          </a:stretch>
        </p:blipFill>
        <p:spPr bwMode="auto">
          <a:xfrm>
            <a:off x="101166" y="4425513"/>
            <a:ext cx="4514488" cy="2315855"/>
          </a:xfrm>
          <a:prstGeom prst="rect">
            <a:avLst/>
          </a:prstGeom>
          <a:noFill/>
          <a:ln w="28575" cmpd="sng">
            <a:solidFill>
              <a:srgbClr val="000000"/>
            </a:solidFill>
            <a:miter lim="800000"/>
            <a:headEnd/>
            <a:tailEnd/>
          </a:ln>
          <a:effectLst/>
        </p:spPr>
      </p:pic>
      <p:pic>
        <p:nvPicPr>
          <p:cNvPr id="9" name="Picture 8" descr="Description: Picture 2"/>
          <p:cNvPicPr/>
          <p:nvPr/>
        </p:nvPicPr>
        <p:blipFill>
          <a:blip r:embed="rId4"/>
          <a:srcRect/>
          <a:stretch>
            <a:fillRect/>
          </a:stretch>
        </p:blipFill>
        <p:spPr bwMode="auto">
          <a:xfrm>
            <a:off x="4779544" y="1379525"/>
            <a:ext cx="4328960" cy="2553531"/>
          </a:xfrm>
          <a:prstGeom prst="rect">
            <a:avLst/>
          </a:prstGeom>
          <a:noFill/>
          <a:ln w="28575" cmpd="sng">
            <a:solidFill>
              <a:srgbClr val="000000"/>
            </a:solidFill>
            <a:miter lim="800000"/>
            <a:headEnd/>
            <a:tailEnd/>
          </a:ln>
          <a:effectLst/>
        </p:spPr>
      </p:pic>
      <p:pic>
        <p:nvPicPr>
          <p:cNvPr id="10" name="Picture 9" descr="Description: Picture 3"/>
          <p:cNvPicPr/>
          <p:nvPr/>
        </p:nvPicPr>
        <p:blipFill>
          <a:blip r:embed="rId5"/>
          <a:srcRect/>
          <a:stretch>
            <a:fillRect/>
          </a:stretch>
        </p:blipFill>
        <p:spPr bwMode="auto">
          <a:xfrm>
            <a:off x="4779544" y="4425513"/>
            <a:ext cx="4322622" cy="2315855"/>
          </a:xfrm>
          <a:prstGeom prst="rect">
            <a:avLst/>
          </a:prstGeom>
          <a:noFill/>
          <a:ln w="28575" cmpd="sng">
            <a:solidFill>
              <a:srgbClr val="000000"/>
            </a:solidFill>
            <a:miter lim="800000"/>
            <a:headEnd/>
            <a:tailEnd/>
          </a:ln>
          <a:effectLst/>
        </p:spPr>
      </p:pic>
      <p:pic>
        <p:nvPicPr>
          <p:cNvPr id="11" name="Picture 10" descr="primas_log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371093" y="44624"/>
            <a:ext cx="1737411" cy="7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4712923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Leren van antwoorden</a:t>
            </a:r>
            <a:endParaRPr lang="nl-NL" dirty="0"/>
          </a:p>
        </p:txBody>
      </p:sp>
      <p:sp>
        <p:nvSpPr>
          <p:cNvPr id="3" name="Content Placeholder 2"/>
          <p:cNvSpPr>
            <a:spLocks noGrp="1"/>
          </p:cNvSpPr>
          <p:nvPr>
            <p:ph idx="1"/>
          </p:nvPr>
        </p:nvSpPr>
        <p:spPr>
          <a:xfrm>
            <a:off x="450862" y="1600200"/>
            <a:ext cx="8507288" cy="4525963"/>
          </a:xfrm>
        </p:spPr>
        <p:txBody>
          <a:bodyPr>
            <a:normAutofit/>
          </a:bodyPr>
          <a:lstStyle/>
          <a:p>
            <a:r>
              <a:rPr lang="nl-NL" sz="1200" dirty="0" smtClean="0">
                <a:hlinkClick r:id="rId2"/>
              </a:rPr>
              <a:t>Http</a:t>
            </a:r>
            <a:r>
              <a:rPr lang="nl-NL" sz="1200" dirty="0">
                <a:hlinkClick r:id="rId2"/>
              </a:rPr>
              <a:t>://</a:t>
            </a:r>
            <a:r>
              <a:rPr lang="nl-NL" sz="1200" dirty="0" smtClean="0">
                <a:hlinkClick r:id="rId2"/>
              </a:rPr>
              <a:t>www.primas-project.eu/artikel/en/1446/PD+Module+7%3A+Self+and+peer+assessment/view.do?lang=en</a:t>
            </a:r>
            <a:r>
              <a:rPr lang="nl-NL" sz="1200" dirty="0" smtClean="0"/>
              <a:t> </a:t>
            </a:r>
            <a:endParaRPr lang="nl-NL" sz="1200" dirty="0"/>
          </a:p>
        </p:txBody>
      </p:sp>
      <p:sp>
        <p:nvSpPr>
          <p:cNvPr id="4" name="Date Placeholder 3"/>
          <p:cNvSpPr>
            <a:spLocks noGrp="1"/>
          </p:cNvSpPr>
          <p:nvPr>
            <p:ph type="dt" sz="half" idx="10"/>
          </p:nvPr>
        </p:nvSpPr>
        <p:spPr>
          <a:xfrm>
            <a:off x="450862" y="6422064"/>
            <a:ext cx="2133600" cy="365125"/>
          </a:xfrm>
        </p:spPr>
        <p:txBody>
          <a:bodyPr/>
          <a:lstStyle/>
          <a:p>
            <a:fld id="{EBEE3871-AAB2-4C87-B4A5-4495E6D0621D}" type="datetime1">
              <a:rPr lang="nl-NL" smtClean="0"/>
              <a:pPr/>
              <a:t>14-12-2012</a:t>
            </a:fld>
            <a:endParaRPr lang="nl-NL"/>
          </a:p>
        </p:txBody>
      </p:sp>
      <p:sp>
        <p:nvSpPr>
          <p:cNvPr id="5" name="Footer Placeholder 4"/>
          <p:cNvSpPr>
            <a:spLocks noGrp="1"/>
          </p:cNvSpPr>
          <p:nvPr>
            <p:ph type="ftr" sz="quarter" idx="11"/>
          </p:nvPr>
        </p:nvSpPr>
        <p:spPr>
          <a:xfrm>
            <a:off x="3117862" y="6422064"/>
            <a:ext cx="2895600" cy="365125"/>
          </a:xfrm>
        </p:spPr>
        <p:txBody>
          <a:bodyPr/>
          <a:lstStyle/>
          <a:p>
            <a:r>
              <a:rPr lang="nl-NL" smtClean="0"/>
              <a:t>WND</a:t>
            </a:r>
            <a:endParaRPr lang="nl-NL" dirty="0"/>
          </a:p>
        </p:txBody>
      </p:sp>
      <p:sp>
        <p:nvSpPr>
          <p:cNvPr id="6" name="Slide Number Placeholder 5"/>
          <p:cNvSpPr>
            <a:spLocks noGrp="1"/>
          </p:cNvSpPr>
          <p:nvPr>
            <p:ph type="sldNum" sz="quarter" idx="12"/>
          </p:nvPr>
        </p:nvSpPr>
        <p:spPr>
          <a:xfrm>
            <a:off x="8147062" y="6422064"/>
            <a:ext cx="762000" cy="365125"/>
          </a:xfrm>
        </p:spPr>
        <p:txBody>
          <a:bodyPr/>
          <a:lstStyle/>
          <a:p>
            <a:fld id="{BD9A9CE6-7F7F-4B9A-8C2B-44E77E4DD41E}" type="slidenum">
              <a:rPr lang="nl-NL" smtClean="0"/>
              <a:pPr/>
              <a:t>31</a:t>
            </a:fld>
            <a:endParaRPr lang="nl-NL"/>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7651" y="2132856"/>
            <a:ext cx="4848225"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0" descr="primas_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71093" y="44624"/>
            <a:ext cx="1737411" cy="7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4004312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Leren van </a:t>
            </a:r>
            <a:r>
              <a:rPr lang="nl-NL" dirty="0" err="1" smtClean="0"/>
              <a:t>Rubrics</a:t>
            </a:r>
            <a:endParaRPr lang="nl-NL"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191498310"/>
              </p:ext>
            </p:extLst>
          </p:nvPr>
        </p:nvGraphicFramePr>
        <p:xfrm>
          <a:off x="467544" y="1268760"/>
          <a:ext cx="8208912" cy="5503493"/>
        </p:xfrm>
        <a:graphic>
          <a:graphicData uri="http://schemas.openxmlformats.org/drawingml/2006/table">
            <a:tbl>
              <a:tblPr firstRow="1" firstCol="1" bandRow="1">
                <a:tableStyleId>{0660B408-B3CF-4A94-85FC-2B1E0A45F4A2}</a:tableStyleId>
              </a:tblPr>
              <a:tblGrid>
                <a:gridCol w="2030425"/>
                <a:gridCol w="2188497"/>
                <a:gridCol w="1932311"/>
                <a:gridCol w="2057679"/>
              </a:tblGrid>
              <a:tr h="421203">
                <a:tc>
                  <a:txBody>
                    <a:bodyPr/>
                    <a:lstStyle/>
                    <a:p>
                      <a:pPr>
                        <a:spcAft>
                          <a:spcPts val="0"/>
                        </a:spcAft>
                      </a:pPr>
                      <a:r>
                        <a:rPr lang="nl-NL" sz="1400" noProof="0" dirty="0" smtClean="0">
                          <a:effectLst/>
                        </a:rPr>
                        <a:t>Weergave</a:t>
                      </a:r>
                      <a:endParaRPr lang="nl-NL" sz="1400" noProof="0" dirty="0">
                        <a:solidFill>
                          <a:srgbClr val="000000"/>
                        </a:solidFill>
                        <a:effectLst/>
                        <a:latin typeface="Calibri"/>
                        <a:ea typeface="Times"/>
                        <a:cs typeface="Times New Roman"/>
                      </a:endParaRPr>
                    </a:p>
                  </a:txBody>
                  <a:tcPr marL="54457" marR="54457" marT="0" marB="0"/>
                </a:tc>
                <a:tc>
                  <a:txBody>
                    <a:bodyPr/>
                    <a:lstStyle/>
                    <a:p>
                      <a:pPr>
                        <a:spcAft>
                          <a:spcPts val="0"/>
                        </a:spcAft>
                      </a:pPr>
                      <a:r>
                        <a:rPr lang="nl-NL" sz="1400" noProof="0" dirty="0" smtClean="0">
                          <a:effectLst/>
                        </a:rPr>
                        <a:t>Analyse</a:t>
                      </a:r>
                      <a:endParaRPr lang="nl-NL" sz="1400" noProof="0" dirty="0">
                        <a:solidFill>
                          <a:srgbClr val="000000"/>
                        </a:solidFill>
                        <a:effectLst/>
                        <a:latin typeface="Calibri"/>
                        <a:ea typeface="Times"/>
                        <a:cs typeface="Times New Roman"/>
                      </a:endParaRPr>
                    </a:p>
                  </a:txBody>
                  <a:tcPr marL="54457" marR="54457" marT="0" marB="0"/>
                </a:tc>
                <a:tc>
                  <a:txBody>
                    <a:bodyPr/>
                    <a:lstStyle/>
                    <a:p>
                      <a:pPr>
                        <a:spcAft>
                          <a:spcPts val="0"/>
                        </a:spcAft>
                      </a:pPr>
                      <a:r>
                        <a:rPr lang="nl-NL" sz="1400" noProof="0" dirty="0" smtClean="0">
                          <a:effectLst/>
                        </a:rPr>
                        <a:t>Interpretatie en evaluatie</a:t>
                      </a:r>
                      <a:endParaRPr lang="nl-NL" sz="1400" noProof="0" dirty="0">
                        <a:solidFill>
                          <a:srgbClr val="000000"/>
                        </a:solidFill>
                        <a:effectLst/>
                        <a:latin typeface="Calibri"/>
                        <a:ea typeface="Times"/>
                        <a:cs typeface="Times New Roman"/>
                      </a:endParaRPr>
                    </a:p>
                  </a:txBody>
                  <a:tcPr marL="54457" marR="54457" marT="0" marB="0"/>
                </a:tc>
                <a:tc>
                  <a:txBody>
                    <a:bodyPr/>
                    <a:lstStyle/>
                    <a:p>
                      <a:pPr>
                        <a:spcAft>
                          <a:spcPts val="0"/>
                        </a:spcAft>
                      </a:pPr>
                      <a:r>
                        <a:rPr lang="nl-NL" sz="1400" noProof="0" dirty="0" smtClean="0">
                          <a:effectLst/>
                        </a:rPr>
                        <a:t>Communicatie</a:t>
                      </a:r>
                      <a:endParaRPr lang="nl-NL" sz="1400" noProof="0" dirty="0">
                        <a:solidFill>
                          <a:srgbClr val="000000"/>
                        </a:solidFill>
                        <a:effectLst/>
                        <a:latin typeface="Calibri"/>
                        <a:ea typeface="Times"/>
                        <a:cs typeface="Times New Roman"/>
                      </a:endParaRPr>
                    </a:p>
                  </a:txBody>
                  <a:tcPr marL="54457" marR="54457" marT="0" marB="0"/>
                </a:tc>
              </a:tr>
              <a:tr h="975255">
                <a:tc>
                  <a:txBody>
                    <a:bodyPr/>
                    <a:lstStyle/>
                    <a:p>
                      <a:pPr>
                        <a:spcAft>
                          <a:spcPts val="0"/>
                        </a:spcAft>
                      </a:pPr>
                      <a:r>
                        <a:rPr lang="nl-NL" sz="1200" b="0" noProof="0" dirty="0">
                          <a:effectLst/>
                        </a:rPr>
                        <a:t>De leerling tekent één of twee rechthoeken met een omtrek van 100m</a:t>
                      </a:r>
                      <a:endParaRPr lang="nl-NL" sz="1200" b="0" noProof="0" dirty="0">
                        <a:solidFill>
                          <a:srgbClr val="000000"/>
                        </a:solidFill>
                        <a:effectLst/>
                        <a:latin typeface="Calibri"/>
                        <a:ea typeface="Times"/>
                        <a:cs typeface="Times New Roman"/>
                      </a:endParaRPr>
                    </a:p>
                  </a:txBody>
                  <a:tcPr marL="54457" marR="54457" marT="0" marB="0"/>
                </a:tc>
                <a:tc>
                  <a:txBody>
                    <a:bodyPr/>
                    <a:lstStyle/>
                    <a:p>
                      <a:pPr>
                        <a:spcAft>
                          <a:spcPts val="0"/>
                        </a:spcAft>
                      </a:pPr>
                      <a:r>
                        <a:rPr lang="nl-NL" sz="1200" noProof="0">
                          <a:effectLst/>
                        </a:rPr>
                        <a:t>De leerling werkt de oppervlakten van de rechthoeken juist uit.</a:t>
                      </a:r>
                      <a:endParaRPr lang="nl-NL" sz="1200" noProof="0">
                        <a:solidFill>
                          <a:srgbClr val="000000"/>
                        </a:solidFill>
                        <a:effectLst/>
                        <a:latin typeface="Calibri"/>
                        <a:ea typeface="Times"/>
                        <a:cs typeface="Times New Roman"/>
                      </a:endParaRPr>
                    </a:p>
                  </a:txBody>
                  <a:tcPr marL="54457" marR="54457" marT="0" marB="0"/>
                </a:tc>
                <a:tc>
                  <a:txBody>
                    <a:bodyPr/>
                    <a:lstStyle/>
                    <a:p>
                      <a:pPr>
                        <a:spcAft>
                          <a:spcPts val="0"/>
                        </a:spcAft>
                      </a:pPr>
                      <a:r>
                        <a:rPr lang="nl-NL" sz="1200" noProof="0">
                          <a:effectLst/>
                        </a:rPr>
                        <a:t>De leerling tekent verschillende rechthoeken, maar geen vierkant en de verdediging is onjuist of weggelaten.</a:t>
                      </a:r>
                      <a:endParaRPr lang="nl-NL" sz="1200" noProof="0">
                        <a:solidFill>
                          <a:srgbClr val="000000"/>
                        </a:solidFill>
                        <a:effectLst/>
                        <a:latin typeface="Calibri"/>
                        <a:ea typeface="Times"/>
                        <a:cs typeface="Times New Roman"/>
                      </a:endParaRPr>
                    </a:p>
                  </a:txBody>
                  <a:tcPr marL="54457" marR="54457" marT="0" marB="0"/>
                </a:tc>
                <a:tc>
                  <a:txBody>
                    <a:bodyPr/>
                    <a:lstStyle/>
                    <a:p>
                      <a:pPr>
                        <a:spcAft>
                          <a:spcPts val="0"/>
                        </a:spcAft>
                      </a:pPr>
                      <a:r>
                        <a:rPr lang="nl-NL" sz="1200" noProof="0">
                          <a:effectLst/>
                        </a:rPr>
                        <a:t>Het werk wordt voldoende gecommuniceerd, maar er zijn hiaten en/of dingen weg gelaten.</a:t>
                      </a:r>
                      <a:endParaRPr lang="nl-NL" sz="1200" noProof="0">
                        <a:solidFill>
                          <a:srgbClr val="000000"/>
                        </a:solidFill>
                        <a:effectLst/>
                        <a:latin typeface="Calibri"/>
                        <a:ea typeface="Times"/>
                        <a:cs typeface="Times New Roman"/>
                      </a:endParaRPr>
                    </a:p>
                  </a:txBody>
                  <a:tcPr marL="54457" marR="54457" marT="0" marB="0"/>
                </a:tc>
              </a:tr>
              <a:tr h="1116280">
                <a:tc>
                  <a:txBody>
                    <a:bodyPr/>
                    <a:lstStyle/>
                    <a:p>
                      <a:pPr>
                        <a:spcAft>
                          <a:spcPts val="0"/>
                        </a:spcAft>
                      </a:pPr>
                      <a:r>
                        <a:rPr lang="nl-NL" sz="1200" b="0" noProof="0" dirty="0" smtClean="0">
                          <a:effectLst/>
                        </a:rPr>
                        <a:t>Tekent verschillende rechthoeken</a:t>
                      </a:r>
                      <a:endParaRPr lang="nl-NL" sz="1200" b="0" noProof="0" dirty="0">
                        <a:solidFill>
                          <a:srgbClr val="000000"/>
                        </a:solidFill>
                        <a:effectLst/>
                        <a:latin typeface="Calibri"/>
                        <a:ea typeface="Times"/>
                        <a:cs typeface="Times New Roman"/>
                      </a:endParaRPr>
                    </a:p>
                  </a:txBody>
                  <a:tcPr marL="54457" marR="54457" marT="0" marB="0"/>
                </a:tc>
                <a:tc>
                  <a:txBody>
                    <a:bodyPr/>
                    <a:lstStyle/>
                    <a:p>
                      <a:pPr>
                        <a:spcAft>
                          <a:spcPts val="0"/>
                        </a:spcAft>
                      </a:pPr>
                      <a:r>
                        <a:rPr lang="nl-NL" sz="1200" noProof="0" dirty="0">
                          <a:effectLst/>
                        </a:rPr>
                        <a:t>Berekent de oppervlakten van hun rechthoeken en probeert tot een soort van generalisatie te komen.</a:t>
                      </a:r>
                      <a:endParaRPr lang="nl-NL" sz="1200" noProof="0" dirty="0">
                        <a:solidFill>
                          <a:srgbClr val="000000"/>
                        </a:solidFill>
                        <a:effectLst/>
                        <a:latin typeface="Calibri"/>
                        <a:ea typeface="Times"/>
                        <a:cs typeface="Times New Roman"/>
                      </a:endParaRPr>
                    </a:p>
                  </a:txBody>
                  <a:tcPr marL="54457" marR="54457" marT="0" marB="0"/>
                </a:tc>
                <a:tc>
                  <a:txBody>
                    <a:bodyPr/>
                    <a:lstStyle/>
                    <a:p>
                      <a:pPr>
                        <a:spcAft>
                          <a:spcPts val="0"/>
                        </a:spcAft>
                      </a:pPr>
                      <a:r>
                        <a:rPr lang="nl-NL" sz="1200" noProof="0">
                          <a:effectLst/>
                        </a:rPr>
                        <a:t>Realiseert zich dat verschillende vormen verschillende gebieden hebben, maar trekt onjuiste of incomplete conclusies.</a:t>
                      </a:r>
                      <a:endParaRPr lang="nl-NL" sz="1200" noProof="0">
                        <a:solidFill>
                          <a:srgbClr val="000000"/>
                        </a:solidFill>
                        <a:effectLst/>
                        <a:latin typeface="Calibri"/>
                        <a:ea typeface="Times"/>
                        <a:cs typeface="Times New Roman"/>
                      </a:endParaRPr>
                    </a:p>
                  </a:txBody>
                  <a:tcPr marL="54457" marR="54457" marT="0" marB="0"/>
                </a:tc>
                <a:tc>
                  <a:txBody>
                    <a:bodyPr/>
                    <a:lstStyle/>
                    <a:p>
                      <a:pPr>
                        <a:spcAft>
                          <a:spcPts val="0"/>
                        </a:spcAft>
                      </a:pPr>
                      <a:r>
                        <a:rPr lang="nl-NL" sz="1200" noProof="0">
                          <a:effectLst/>
                        </a:rPr>
                        <a:t>Het werk wordt helder gecommuniceerd en de redeneringen kunnen gevolgd worden.</a:t>
                      </a:r>
                      <a:endParaRPr lang="nl-NL" sz="1200" noProof="0">
                        <a:solidFill>
                          <a:srgbClr val="000000"/>
                        </a:solidFill>
                        <a:effectLst/>
                        <a:latin typeface="Calibri"/>
                        <a:ea typeface="Times"/>
                        <a:cs typeface="Times New Roman"/>
                      </a:endParaRPr>
                    </a:p>
                  </a:txBody>
                  <a:tcPr marL="54457" marR="54457" marT="0" marB="0"/>
                </a:tc>
              </a:tr>
              <a:tr h="1563696">
                <a:tc>
                  <a:txBody>
                    <a:bodyPr/>
                    <a:lstStyle/>
                    <a:p>
                      <a:pPr>
                        <a:spcAft>
                          <a:spcPts val="0"/>
                        </a:spcAft>
                      </a:pPr>
                      <a:r>
                        <a:rPr lang="nl-NL" sz="1200" b="0" noProof="0" dirty="0" smtClean="0">
                          <a:effectLst/>
                        </a:rPr>
                        <a:t>Tekent verschillende, correcte rechthoeken voor een avonturier die alleen werkt en voor 2 die samenwerken. Tekent misschien veel te veel rechthoeken.</a:t>
                      </a:r>
                      <a:endParaRPr lang="nl-NL" sz="1200" b="0" noProof="0" dirty="0">
                        <a:solidFill>
                          <a:srgbClr val="000000"/>
                        </a:solidFill>
                        <a:effectLst/>
                        <a:latin typeface="Calibri"/>
                        <a:ea typeface="Times"/>
                        <a:cs typeface="Times New Roman"/>
                      </a:endParaRPr>
                    </a:p>
                  </a:txBody>
                  <a:tcPr marL="54457" marR="54457" marT="0" marB="0"/>
                </a:tc>
                <a:tc>
                  <a:txBody>
                    <a:bodyPr/>
                    <a:lstStyle/>
                    <a:p>
                      <a:pPr>
                        <a:spcAft>
                          <a:spcPts val="0"/>
                        </a:spcAft>
                      </a:pPr>
                      <a:r>
                        <a:rPr lang="nl-NL" sz="1200" noProof="0">
                          <a:effectLst/>
                        </a:rPr>
                        <a:t>Berekent de oppervlakten correct en ontdekt dat een vierkant het beste is voor 1 avonturier en dat het voor 2 beter is om samen te werken.</a:t>
                      </a:r>
                      <a:endParaRPr lang="nl-NL" sz="1200" noProof="0">
                        <a:solidFill>
                          <a:srgbClr val="000000"/>
                        </a:solidFill>
                        <a:effectLst/>
                        <a:latin typeface="Calibri"/>
                        <a:ea typeface="Times"/>
                        <a:cs typeface="Times New Roman"/>
                      </a:endParaRPr>
                    </a:p>
                  </a:txBody>
                  <a:tcPr marL="54457" marR="54457" marT="0" marB="0"/>
                </a:tc>
                <a:tc>
                  <a:txBody>
                    <a:bodyPr/>
                    <a:lstStyle/>
                    <a:p>
                      <a:pPr>
                        <a:spcAft>
                          <a:spcPts val="0"/>
                        </a:spcAft>
                      </a:pPr>
                      <a:r>
                        <a:rPr lang="nl-NL" sz="1200" noProof="0">
                          <a:effectLst/>
                        </a:rPr>
                        <a:t>Probeert om enige vorm van uitleg te geven voor de bevindingen.</a:t>
                      </a:r>
                      <a:endParaRPr lang="nl-NL" sz="1200" noProof="0">
                        <a:solidFill>
                          <a:srgbClr val="000000"/>
                        </a:solidFill>
                        <a:effectLst/>
                        <a:latin typeface="Calibri"/>
                        <a:ea typeface="Times"/>
                        <a:cs typeface="Times New Roman"/>
                      </a:endParaRPr>
                    </a:p>
                  </a:txBody>
                  <a:tcPr marL="54457" marR="54457" marT="0" marB="0"/>
                </a:tc>
                <a:tc>
                  <a:txBody>
                    <a:bodyPr/>
                    <a:lstStyle/>
                    <a:p>
                      <a:pPr>
                        <a:spcAft>
                          <a:spcPts val="0"/>
                        </a:spcAft>
                      </a:pPr>
                      <a:r>
                        <a:rPr lang="nl-NL" sz="1200" noProof="0">
                          <a:effectLst/>
                        </a:rPr>
                        <a:t>Het werk wordt helder gecommuniceerd en de redeneringen kunnen gemakkelijk gevolgd worden.</a:t>
                      </a:r>
                      <a:endParaRPr lang="nl-NL" sz="1200" noProof="0">
                        <a:solidFill>
                          <a:srgbClr val="000000"/>
                        </a:solidFill>
                        <a:effectLst/>
                        <a:latin typeface="Calibri"/>
                        <a:ea typeface="Times"/>
                        <a:cs typeface="Times New Roman"/>
                      </a:endParaRPr>
                    </a:p>
                  </a:txBody>
                  <a:tcPr marL="54457" marR="54457" marT="0" marB="0"/>
                </a:tc>
              </a:tr>
              <a:tr h="1421542">
                <a:tc>
                  <a:txBody>
                    <a:bodyPr/>
                    <a:lstStyle/>
                    <a:p>
                      <a:pPr>
                        <a:spcAft>
                          <a:spcPts val="0"/>
                        </a:spcAft>
                      </a:pPr>
                      <a:r>
                        <a:rPr lang="nl-NL" sz="1200" b="0" noProof="0" dirty="0" smtClean="0">
                          <a:effectLst/>
                        </a:rPr>
                        <a:t>Tekent </a:t>
                      </a:r>
                      <a:r>
                        <a:rPr lang="nl-NL" sz="1200" b="0" noProof="0" dirty="0">
                          <a:effectLst/>
                        </a:rPr>
                        <a:t>een juist aantal rechthoeken en verzamelt de gegevens op een geordende manier.</a:t>
                      </a:r>
                      <a:endParaRPr lang="nl-NL" sz="1200" b="0" noProof="0" dirty="0">
                        <a:solidFill>
                          <a:srgbClr val="000000"/>
                        </a:solidFill>
                        <a:effectLst/>
                        <a:latin typeface="Calibri"/>
                        <a:ea typeface="Times"/>
                        <a:cs typeface="Times New Roman"/>
                      </a:endParaRPr>
                    </a:p>
                  </a:txBody>
                  <a:tcPr marL="54457" marR="54457" marT="0" marB="0"/>
                </a:tc>
                <a:tc>
                  <a:txBody>
                    <a:bodyPr/>
                    <a:lstStyle/>
                    <a:p>
                      <a:pPr>
                        <a:spcAft>
                          <a:spcPts val="0"/>
                        </a:spcAft>
                      </a:pPr>
                      <a:r>
                        <a:rPr lang="nl-NL" sz="1200" noProof="0" dirty="0" smtClean="0">
                          <a:effectLst/>
                        </a:rPr>
                        <a:t>Berekent </a:t>
                      </a:r>
                      <a:r>
                        <a:rPr lang="nl-NL" sz="1200" noProof="0" dirty="0">
                          <a:effectLst/>
                        </a:rPr>
                        <a:t>de oppervlakten correct en ontdekt dat een vierkant het beste is voor 1 avonturier en dat het voor 2 beter is om samen te werken. Ontdekt een regel of patroon in de oppervlakten.</a:t>
                      </a:r>
                      <a:endParaRPr lang="nl-NL" sz="1200" noProof="0" dirty="0">
                        <a:solidFill>
                          <a:srgbClr val="000000"/>
                        </a:solidFill>
                        <a:effectLst/>
                        <a:latin typeface="Calibri"/>
                        <a:ea typeface="Times"/>
                        <a:cs typeface="Times New Roman"/>
                      </a:endParaRPr>
                    </a:p>
                  </a:txBody>
                  <a:tcPr marL="54457" marR="54457" marT="0" marB="0"/>
                </a:tc>
                <a:tc>
                  <a:txBody>
                    <a:bodyPr/>
                    <a:lstStyle/>
                    <a:p>
                      <a:pPr>
                        <a:spcAft>
                          <a:spcPts val="0"/>
                        </a:spcAft>
                      </a:pPr>
                      <a:r>
                        <a:rPr lang="nl-NL" sz="1200" noProof="0" dirty="0" smtClean="0">
                          <a:effectLst/>
                        </a:rPr>
                        <a:t>Geeft </a:t>
                      </a:r>
                      <a:r>
                        <a:rPr lang="nl-NL" sz="1200" noProof="0" dirty="0">
                          <a:effectLst/>
                        </a:rPr>
                        <a:t>beargumenteerde verklaringen voor de bevindingen.</a:t>
                      </a:r>
                      <a:endParaRPr lang="nl-NL" sz="1200" noProof="0" dirty="0">
                        <a:solidFill>
                          <a:srgbClr val="000000"/>
                        </a:solidFill>
                        <a:effectLst/>
                        <a:latin typeface="Calibri"/>
                        <a:ea typeface="Times"/>
                        <a:cs typeface="Times New Roman"/>
                      </a:endParaRPr>
                    </a:p>
                  </a:txBody>
                  <a:tcPr marL="54457" marR="54457" marT="0" marB="0"/>
                </a:tc>
                <a:tc>
                  <a:txBody>
                    <a:bodyPr/>
                    <a:lstStyle/>
                    <a:p>
                      <a:pPr>
                        <a:spcAft>
                          <a:spcPts val="0"/>
                        </a:spcAft>
                      </a:pPr>
                      <a:r>
                        <a:rPr lang="nl-NL" sz="1200" noProof="0" dirty="0" smtClean="0">
                          <a:effectLst/>
                        </a:rPr>
                        <a:t>Licht </a:t>
                      </a:r>
                      <a:r>
                        <a:rPr lang="nl-NL" sz="1200" noProof="0" dirty="0">
                          <a:effectLst/>
                        </a:rPr>
                        <a:t>het werk helder toe en denkt na over andere vormen.</a:t>
                      </a:r>
                      <a:endParaRPr lang="nl-NL" sz="1200" noProof="0" dirty="0">
                        <a:solidFill>
                          <a:srgbClr val="000000"/>
                        </a:solidFill>
                        <a:effectLst/>
                        <a:latin typeface="Calibri"/>
                        <a:ea typeface="Times"/>
                        <a:cs typeface="Times New Roman"/>
                      </a:endParaRPr>
                    </a:p>
                  </a:txBody>
                  <a:tcPr marL="54457" marR="54457" marT="0" marB="0"/>
                </a:tc>
              </a:tr>
            </a:tbl>
          </a:graphicData>
        </a:graphic>
      </p:graphicFrame>
      <p:sp>
        <p:nvSpPr>
          <p:cNvPr id="4" name="Date Placeholder 3"/>
          <p:cNvSpPr>
            <a:spLocks noGrp="1"/>
          </p:cNvSpPr>
          <p:nvPr>
            <p:ph type="dt" sz="half" idx="10"/>
          </p:nvPr>
        </p:nvSpPr>
        <p:spPr/>
        <p:txBody>
          <a:bodyPr/>
          <a:lstStyle/>
          <a:p>
            <a:fld id="{EBEE3871-AAB2-4C87-B4A5-4495E6D0621D}" type="datetime1">
              <a:rPr lang="nl-NL" smtClean="0"/>
              <a:pPr/>
              <a:t>14-12-2012</a:t>
            </a:fld>
            <a:endParaRPr lang="nl-NL"/>
          </a:p>
        </p:txBody>
      </p:sp>
      <p:sp>
        <p:nvSpPr>
          <p:cNvPr id="5" name="Footer Placeholder 4"/>
          <p:cNvSpPr>
            <a:spLocks noGrp="1"/>
          </p:cNvSpPr>
          <p:nvPr>
            <p:ph type="ftr" sz="quarter" idx="11"/>
          </p:nvPr>
        </p:nvSpPr>
        <p:spPr/>
        <p:txBody>
          <a:bodyPr/>
          <a:lstStyle/>
          <a:p>
            <a:r>
              <a:rPr lang="nl-NL" smtClean="0"/>
              <a:t>WND</a:t>
            </a:r>
            <a:endParaRPr lang="nl-NL" dirty="0"/>
          </a:p>
        </p:txBody>
      </p:sp>
      <p:sp>
        <p:nvSpPr>
          <p:cNvPr id="6" name="Slide Number Placeholder 5"/>
          <p:cNvSpPr>
            <a:spLocks noGrp="1"/>
          </p:cNvSpPr>
          <p:nvPr>
            <p:ph type="sldNum" sz="quarter" idx="12"/>
          </p:nvPr>
        </p:nvSpPr>
        <p:spPr/>
        <p:txBody>
          <a:bodyPr/>
          <a:lstStyle/>
          <a:p>
            <a:fld id="{BD9A9CE6-7F7F-4B9A-8C2B-44E77E4DD41E}" type="slidenum">
              <a:rPr lang="nl-NL" smtClean="0"/>
              <a:pPr/>
              <a:t>32</a:t>
            </a:fld>
            <a:endParaRPr lang="nl-NL"/>
          </a:p>
        </p:txBody>
      </p:sp>
      <p:pic>
        <p:nvPicPr>
          <p:cNvPr id="8" name="Picture 10" descr="primas_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71093" y="44624"/>
            <a:ext cx="1737411" cy="7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48968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Effect van </a:t>
            </a:r>
            <a:r>
              <a:rPr lang="nl-NL" dirty="0" err="1" smtClean="0"/>
              <a:t>Rubrics</a:t>
            </a:r>
            <a:endParaRPr lang="nl-NL" dirty="0"/>
          </a:p>
        </p:txBody>
      </p:sp>
      <p:sp>
        <p:nvSpPr>
          <p:cNvPr id="3" name="Content Placeholder 2"/>
          <p:cNvSpPr>
            <a:spLocks noGrp="1"/>
          </p:cNvSpPr>
          <p:nvPr>
            <p:ph idx="1"/>
          </p:nvPr>
        </p:nvSpPr>
        <p:spPr>
          <a:xfrm>
            <a:off x="457200" y="1600200"/>
            <a:ext cx="8507288" cy="4525963"/>
          </a:xfrm>
        </p:spPr>
        <p:txBody>
          <a:bodyPr>
            <a:normAutofit/>
          </a:bodyPr>
          <a:lstStyle/>
          <a:p>
            <a:r>
              <a:rPr lang="nl-NL" dirty="0" smtClean="0"/>
              <a:t>Saskia van der Jagt (VU): leren onderzoeken</a:t>
            </a:r>
          </a:p>
        </p:txBody>
      </p:sp>
      <p:sp>
        <p:nvSpPr>
          <p:cNvPr id="4" name="Date Placeholder 3"/>
          <p:cNvSpPr>
            <a:spLocks noGrp="1"/>
          </p:cNvSpPr>
          <p:nvPr>
            <p:ph type="dt" sz="half" idx="10"/>
          </p:nvPr>
        </p:nvSpPr>
        <p:spPr/>
        <p:txBody>
          <a:bodyPr/>
          <a:lstStyle/>
          <a:p>
            <a:fld id="{EBEE3871-AAB2-4C87-B4A5-4495E6D0621D}" type="datetime1">
              <a:rPr lang="nl-NL" smtClean="0"/>
              <a:pPr/>
              <a:t>14-12-2012</a:t>
            </a:fld>
            <a:endParaRPr lang="nl-NL"/>
          </a:p>
        </p:txBody>
      </p:sp>
      <p:sp>
        <p:nvSpPr>
          <p:cNvPr id="5" name="Footer Placeholder 4"/>
          <p:cNvSpPr>
            <a:spLocks noGrp="1"/>
          </p:cNvSpPr>
          <p:nvPr>
            <p:ph type="ftr" sz="quarter" idx="11"/>
          </p:nvPr>
        </p:nvSpPr>
        <p:spPr/>
        <p:txBody>
          <a:bodyPr/>
          <a:lstStyle/>
          <a:p>
            <a:r>
              <a:rPr lang="nl-NL" smtClean="0"/>
              <a:t>WND</a:t>
            </a:r>
            <a:endParaRPr lang="nl-NL" dirty="0"/>
          </a:p>
        </p:txBody>
      </p:sp>
      <p:sp>
        <p:nvSpPr>
          <p:cNvPr id="6" name="Slide Number Placeholder 5"/>
          <p:cNvSpPr>
            <a:spLocks noGrp="1"/>
          </p:cNvSpPr>
          <p:nvPr>
            <p:ph type="sldNum" sz="quarter" idx="12"/>
          </p:nvPr>
        </p:nvSpPr>
        <p:spPr/>
        <p:txBody>
          <a:bodyPr/>
          <a:lstStyle/>
          <a:p>
            <a:fld id="{BD9A9CE6-7F7F-4B9A-8C2B-44E77E4DD41E}" type="slidenum">
              <a:rPr lang="nl-NL" smtClean="0"/>
              <a:pPr/>
              <a:t>33</a:t>
            </a:fld>
            <a:endParaRPr lang="nl-NL"/>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2204863"/>
            <a:ext cx="5904656" cy="4645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05150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Effect van </a:t>
            </a:r>
            <a:r>
              <a:rPr lang="nl-NL" dirty="0" err="1" smtClean="0"/>
              <a:t>Rubrics</a:t>
            </a:r>
            <a:endParaRPr lang="nl-NL" dirty="0"/>
          </a:p>
        </p:txBody>
      </p:sp>
      <p:sp>
        <p:nvSpPr>
          <p:cNvPr id="3" name="Content Placeholder 2"/>
          <p:cNvSpPr>
            <a:spLocks noGrp="1"/>
          </p:cNvSpPr>
          <p:nvPr>
            <p:ph idx="1"/>
          </p:nvPr>
        </p:nvSpPr>
        <p:spPr>
          <a:xfrm>
            <a:off x="457200" y="1600200"/>
            <a:ext cx="7715200" cy="4525963"/>
          </a:xfrm>
        </p:spPr>
        <p:txBody>
          <a:bodyPr>
            <a:normAutofit/>
          </a:bodyPr>
          <a:lstStyle/>
          <a:p>
            <a:r>
              <a:rPr lang="nl-NL" dirty="0" smtClean="0"/>
              <a:t>Saskia van der Jagt (VU):</a:t>
            </a:r>
          </a:p>
          <a:p>
            <a:pPr lvl="1"/>
            <a:r>
              <a:rPr lang="nl-NL" dirty="0"/>
              <a:t>Gestructureerde feedback</a:t>
            </a:r>
          </a:p>
          <a:p>
            <a:pPr lvl="1"/>
            <a:r>
              <a:rPr lang="nl-NL" dirty="0" smtClean="0"/>
              <a:t>Verantwoording </a:t>
            </a:r>
            <a:r>
              <a:rPr lang="nl-NL" dirty="0"/>
              <a:t>naar leerling</a:t>
            </a:r>
          </a:p>
          <a:p>
            <a:pPr lvl="1"/>
            <a:r>
              <a:rPr lang="nl-NL" dirty="0" smtClean="0"/>
              <a:t>Meer </a:t>
            </a:r>
            <a:r>
              <a:rPr lang="nl-NL" dirty="0"/>
              <a:t>samenhang </a:t>
            </a:r>
            <a:r>
              <a:rPr lang="nl-NL" dirty="0" smtClean="0"/>
              <a:t>in </a:t>
            </a:r>
            <a:r>
              <a:rPr lang="nl-NL" dirty="0"/>
              <a:t>leren onderzoeken bij biologie, scheikunde &amp; natuurkunde</a:t>
            </a:r>
          </a:p>
          <a:p>
            <a:pPr lvl="1"/>
            <a:r>
              <a:rPr lang="nl-NL" dirty="0" smtClean="0"/>
              <a:t>Explicitering en stimulering van proces-vaardigheden bij leerlingen (vakoverstijgend</a:t>
            </a:r>
            <a:r>
              <a:rPr lang="nl-NL" dirty="0"/>
              <a:t>)</a:t>
            </a:r>
          </a:p>
        </p:txBody>
      </p:sp>
      <p:sp>
        <p:nvSpPr>
          <p:cNvPr id="4" name="Date Placeholder 3"/>
          <p:cNvSpPr>
            <a:spLocks noGrp="1"/>
          </p:cNvSpPr>
          <p:nvPr>
            <p:ph type="dt" sz="half" idx="10"/>
          </p:nvPr>
        </p:nvSpPr>
        <p:spPr/>
        <p:txBody>
          <a:bodyPr/>
          <a:lstStyle/>
          <a:p>
            <a:fld id="{EBEE3871-AAB2-4C87-B4A5-4495E6D0621D}" type="datetime1">
              <a:rPr lang="nl-NL" smtClean="0"/>
              <a:pPr/>
              <a:t>14-12-2012</a:t>
            </a:fld>
            <a:endParaRPr lang="nl-NL"/>
          </a:p>
        </p:txBody>
      </p:sp>
      <p:sp>
        <p:nvSpPr>
          <p:cNvPr id="5" name="Footer Placeholder 4"/>
          <p:cNvSpPr>
            <a:spLocks noGrp="1"/>
          </p:cNvSpPr>
          <p:nvPr>
            <p:ph type="ftr" sz="quarter" idx="11"/>
          </p:nvPr>
        </p:nvSpPr>
        <p:spPr/>
        <p:txBody>
          <a:bodyPr/>
          <a:lstStyle/>
          <a:p>
            <a:r>
              <a:rPr lang="nl-NL" smtClean="0"/>
              <a:t>WND</a:t>
            </a:r>
            <a:endParaRPr lang="nl-NL" dirty="0"/>
          </a:p>
        </p:txBody>
      </p:sp>
      <p:sp>
        <p:nvSpPr>
          <p:cNvPr id="6" name="Slide Number Placeholder 5"/>
          <p:cNvSpPr>
            <a:spLocks noGrp="1"/>
          </p:cNvSpPr>
          <p:nvPr>
            <p:ph type="sldNum" sz="quarter" idx="12"/>
          </p:nvPr>
        </p:nvSpPr>
        <p:spPr/>
        <p:txBody>
          <a:bodyPr/>
          <a:lstStyle/>
          <a:p>
            <a:fld id="{BD9A9CE6-7F7F-4B9A-8C2B-44E77E4DD41E}" type="slidenum">
              <a:rPr lang="nl-NL" smtClean="0"/>
              <a:pPr/>
              <a:t>34</a:t>
            </a:fld>
            <a:endParaRPr lang="nl-NL"/>
          </a:p>
        </p:txBody>
      </p:sp>
    </p:spTree>
    <p:extLst>
      <p:ext uri="{BB962C8B-B14F-4D97-AF65-F5344CB8AC3E}">
        <p14:creationId xmlns:p14="http://schemas.microsoft.com/office/powerpoint/2010/main" val="249762219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Samengevat</a:t>
            </a:r>
            <a:endParaRPr lang="nl-NL" dirty="0"/>
          </a:p>
        </p:txBody>
      </p:sp>
      <p:sp>
        <p:nvSpPr>
          <p:cNvPr id="3" name="Content Placeholder 2"/>
          <p:cNvSpPr>
            <a:spLocks noGrp="1"/>
          </p:cNvSpPr>
          <p:nvPr>
            <p:ph idx="1"/>
          </p:nvPr>
        </p:nvSpPr>
        <p:spPr>
          <a:xfrm>
            <a:off x="685800" y="1556792"/>
            <a:ext cx="8458200" cy="4752528"/>
          </a:xfrm>
        </p:spPr>
        <p:txBody>
          <a:bodyPr>
            <a:normAutofit fontScale="77500" lnSpcReduction="20000"/>
          </a:bodyPr>
          <a:lstStyle/>
          <a:p>
            <a:pPr>
              <a:spcAft>
                <a:spcPts val="600"/>
              </a:spcAft>
            </a:pPr>
            <a:r>
              <a:rPr lang="nl-NL" dirty="0" smtClean="0"/>
              <a:t>Toetsen: </a:t>
            </a:r>
            <a:r>
              <a:rPr lang="nl-NL" dirty="0" err="1" smtClean="0"/>
              <a:t>summatief</a:t>
            </a:r>
            <a:r>
              <a:rPr lang="nl-NL" dirty="0" smtClean="0"/>
              <a:t> &amp; </a:t>
            </a:r>
            <a:r>
              <a:rPr lang="nl-NL" dirty="0" err="1" smtClean="0"/>
              <a:t>formatief</a:t>
            </a:r>
            <a:endParaRPr lang="nl-NL" dirty="0" smtClean="0"/>
          </a:p>
          <a:p>
            <a:pPr>
              <a:spcAft>
                <a:spcPts val="600"/>
              </a:spcAft>
            </a:pPr>
            <a:r>
              <a:rPr lang="nl-NL" dirty="0" err="1" smtClean="0"/>
              <a:t>Summatief</a:t>
            </a:r>
            <a:r>
              <a:rPr lang="nl-NL" dirty="0" smtClean="0"/>
              <a:t> toetsen: beoordelen of iemand een vaardigheid / kennis beheerst (afrondend)</a:t>
            </a:r>
          </a:p>
          <a:p>
            <a:pPr>
              <a:spcAft>
                <a:spcPts val="600"/>
              </a:spcAft>
            </a:pPr>
            <a:r>
              <a:rPr lang="nl-NL" dirty="0" err="1" smtClean="0"/>
              <a:t>Formatief</a:t>
            </a:r>
            <a:r>
              <a:rPr lang="nl-NL" dirty="0" smtClean="0"/>
              <a:t> toetsen: gericht op verbeteren en aanpassen van leerprocessen (mogelijkheden voor feedback)</a:t>
            </a:r>
          </a:p>
          <a:p>
            <a:pPr lvl="1">
              <a:spcAft>
                <a:spcPts val="600"/>
              </a:spcAft>
            </a:pPr>
            <a:r>
              <a:rPr lang="nl-NL" dirty="0"/>
              <a:t>m</a:t>
            </a:r>
            <a:r>
              <a:rPr lang="nl-NL" dirty="0" smtClean="0"/>
              <a:t>ini </a:t>
            </a:r>
            <a:r>
              <a:rPr lang="nl-NL" dirty="0" err="1" smtClean="0"/>
              <a:t>whiteboards</a:t>
            </a:r>
            <a:r>
              <a:rPr lang="nl-NL" dirty="0" smtClean="0"/>
              <a:t>, posters, …</a:t>
            </a:r>
          </a:p>
          <a:p>
            <a:pPr>
              <a:spcAft>
                <a:spcPts val="600"/>
              </a:spcAft>
            </a:pPr>
            <a:r>
              <a:rPr lang="nl-NL" dirty="0" smtClean="0"/>
              <a:t>Feedback: door docent of leerlingen of jezelf</a:t>
            </a:r>
          </a:p>
          <a:p>
            <a:pPr lvl="1">
              <a:spcAft>
                <a:spcPts val="600"/>
              </a:spcAft>
            </a:pPr>
            <a:r>
              <a:rPr lang="nl-NL" dirty="0" smtClean="0"/>
              <a:t>impliciet: via uitwerkingen</a:t>
            </a:r>
          </a:p>
          <a:p>
            <a:pPr lvl="1">
              <a:spcAft>
                <a:spcPts val="600"/>
              </a:spcAft>
            </a:pPr>
            <a:r>
              <a:rPr lang="nl-NL" dirty="0" smtClean="0"/>
              <a:t>expliciet: </a:t>
            </a:r>
            <a:r>
              <a:rPr lang="nl-NL" dirty="0" err="1" smtClean="0"/>
              <a:t>rubrics</a:t>
            </a:r>
            <a:r>
              <a:rPr lang="nl-NL" dirty="0" smtClean="0"/>
              <a:t> / schema</a:t>
            </a:r>
          </a:p>
          <a:p>
            <a:pPr>
              <a:spcAft>
                <a:spcPts val="600"/>
              </a:spcAft>
            </a:pPr>
            <a:r>
              <a:rPr lang="nl-NL" dirty="0" smtClean="0"/>
              <a:t>Wanneer </a:t>
            </a:r>
            <a:r>
              <a:rPr lang="nl-NL" dirty="0" err="1" smtClean="0"/>
              <a:t>formatief</a:t>
            </a:r>
            <a:r>
              <a:rPr lang="nl-NL" dirty="0" smtClean="0"/>
              <a:t> toetsen en feedback? </a:t>
            </a:r>
            <a:r>
              <a:rPr lang="nl-NL" dirty="0" smtClean="0">
                <a:solidFill>
                  <a:srgbClr val="FFC000"/>
                </a:solidFill>
              </a:rPr>
              <a:t/>
            </a:r>
            <a:br>
              <a:rPr lang="nl-NL" dirty="0" smtClean="0">
                <a:solidFill>
                  <a:srgbClr val="FFC000"/>
                </a:solidFill>
              </a:rPr>
            </a:br>
            <a:r>
              <a:rPr lang="nl-NL" dirty="0" smtClean="0">
                <a:solidFill>
                  <a:srgbClr val="FFC000"/>
                </a:solidFill>
              </a:rPr>
              <a:t>Onderdeel van een groter geheel en bruikbaar voor het stimuleren van en feedback geven op het proces van onderzoekend leren</a:t>
            </a:r>
          </a:p>
        </p:txBody>
      </p:sp>
      <p:sp>
        <p:nvSpPr>
          <p:cNvPr id="4" name="Date Placeholder 3"/>
          <p:cNvSpPr>
            <a:spLocks noGrp="1"/>
          </p:cNvSpPr>
          <p:nvPr>
            <p:ph type="dt" sz="half" idx="10"/>
          </p:nvPr>
        </p:nvSpPr>
        <p:spPr/>
        <p:txBody>
          <a:bodyPr/>
          <a:lstStyle/>
          <a:p>
            <a:fld id="{F38ED4BA-7C74-4AA0-98D9-EEFDF83D8E70}" type="datetime1">
              <a:rPr lang="nl-NL" smtClean="0"/>
              <a:pPr/>
              <a:t>14-12-2012</a:t>
            </a:fld>
            <a:endParaRPr lang="nl-NL"/>
          </a:p>
        </p:txBody>
      </p:sp>
      <p:sp>
        <p:nvSpPr>
          <p:cNvPr id="6" name="Slide Number Placeholder 5"/>
          <p:cNvSpPr>
            <a:spLocks noGrp="1"/>
          </p:cNvSpPr>
          <p:nvPr>
            <p:ph type="sldNum" sz="quarter" idx="12"/>
          </p:nvPr>
        </p:nvSpPr>
        <p:spPr/>
        <p:txBody>
          <a:bodyPr>
            <a:normAutofit/>
          </a:bodyPr>
          <a:lstStyle/>
          <a:p>
            <a:fld id="{BD9A9CE6-7F7F-4B9A-8C2B-44E77E4DD41E}" type="slidenum">
              <a:rPr lang="nl-NL" smtClean="0"/>
              <a:pPr/>
              <a:t>35</a:t>
            </a:fld>
            <a:endParaRPr lang="nl-NL"/>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Effect transition="in" filter="fade">
                                      <p:cBhvr>
                                        <p:cTn id="7" dur="25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JCU filmpje</a:t>
            </a:r>
            <a:endParaRPr lang="nl-NL" dirty="0"/>
          </a:p>
        </p:txBody>
      </p:sp>
      <p:sp>
        <p:nvSpPr>
          <p:cNvPr id="3" name="Content Placeholder 2"/>
          <p:cNvSpPr>
            <a:spLocks noGrp="1"/>
          </p:cNvSpPr>
          <p:nvPr>
            <p:ph idx="1"/>
          </p:nvPr>
        </p:nvSpPr>
        <p:spPr>
          <a:xfrm>
            <a:off x="457200" y="1600200"/>
            <a:ext cx="8579296" cy="4525963"/>
          </a:xfrm>
        </p:spPr>
        <p:txBody>
          <a:bodyPr>
            <a:normAutofit/>
          </a:bodyPr>
          <a:lstStyle/>
          <a:p>
            <a:r>
              <a:rPr lang="nl-NL" sz="2400" u="sng" dirty="0">
                <a:hlinkClick r:id="rId2"/>
              </a:rPr>
              <a:t>http://youtu.be/JRvceVkjk9o</a:t>
            </a:r>
            <a:r>
              <a:rPr lang="nl-NL" sz="2400" dirty="0"/>
              <a:t> </a:t>
            </a:r>
          </a:p>
          <a:p>
            <a:endParaRPr lang="nl-NL" dirty="0" smtClean="0"/>
          </a:p>
          <a:p>
            <a:r>
              <a:rPr lang="nl-NL" sz="2400" dirty="0"/>
              <a:t>Stemmen, tip-tops, gericht bevragen en verantwoorden</a:t>
            </a:r>
          </a:p>
          <a:p>
            <a:endParaRPr lang="nl-NL" sz="2400" dirty="0" smtClean="0"/>
          </a:p>
          <a:p>
            <a:r>
              <a:rPr lang="nl-NL" sz="2400" dirty="0" smtClean="0"/>
              <a:t>Verschillende </a:t>
            </a:r>
            <a:r>
              <a:rPr lang="nl-NL" sz="2400" dirty="0"/>
              <a:t>soorten feedback: </a:t>
            </a:r>
            <a:endParaRPr lang="nl-NL" sz="2400" dirty="0" smtClean="0"/>
          </a:p>
          <a:p>
            <a:pPr lvl="1"/>
            <a:r>
              <a:rPr lang="nl-NL" sz="2400" dirty="0" smtClean="0"/>
              <a:t>docent </a:t>
            </a:r>
            <a:r>
              <a:rPr lang="nl-NL" sz="2400" dirty="0"/>
              <a:t>aan leerlingen, </a:t>
            </a:r>
            <a:endParaRPr lang="nl-NL" sz="2400" dirty="0" smtClean="0"/>
          </a:p>
          <a:p>
            <a:pPr lvl="1"/>
            <a:r>
              <a:rPr lang="nl-NL" sz="2400" dirty="0" smtClean="0"/>
              <a:t>leerlingen </a:t>
            </a:r>
            <a:r>
              <a:rPr lang="nl-NL" sz="2400" dirty="0"/>
              <a:t>aan </a:t>
            </a:r>
            <a:r>
              <a:rPr lang="nl-NL" sz="2400" dirty="0" smtClean="0"/>
              <a:t>elkaar, </a:t>
            </a:r>
            <a:r>
              <a:rPr lang="nl-NL" sz="2400" dirty="0"/>
              <a:t>en </a:t>
            </a:r>
            <a:endParaRPr lang="nl-NL" sz="2400" dirty="0" smtClean="0"/>
          </a:p>
          <a:p>
            <a:pPr lvl="1"/>
            <a:r>
              <a:rPr lang="nl-NL" sz="2400" dirty="0" smtClean="0"/>
              <a:t>leerling </a:t>
            </a:r>
            <a:r>
              <a:rPr lang="nl-NL" sz="2400" dirty="0"/>
              <a:t>aan </a:t>
            </a:r>
            <a:r>
              <a:rPr lang="nl-NL" sz="2400" dirty="0" smtClean="0"/>
              <a:t>zichzelf</a:t>
            </a:r>
          </a:p>
          <a:p>
            <a:pPr lvl="1"/>
            <a:endParaRPr lang="nl-NL" sz="2400" dirty="0"/>
          </a:p>
          <a:p>
            <a:r>
              <a:rPr lang="nl-NL" sz="2400" dirty="0" smtClean="0"/>
              <a:t>Routine en flexibiliteit ontwikkel je door te experimenteren</a:t>
            </a:r>
            <a:endParaRPr lang="nl-NL" sz="2400" dirty="0"/>
          </a:p>
        </p:txBody>
      </p:sp>
      <p:sp>
        <p:nvSpPr>
          <p:cNvPr id="4" name="Date Placeholder 3"/>
          <p:cNvSpPr>
            <a:spLocks noGrp="1"/>
          </p:cNvSpPr>
          <p:nvPr>
            <p:ph type="dt" sz="half" idx="10"/>
          </p:nvPr>
        </p:nvSpPr>
        <p:spPr/>
        <p:txBody>
          <a:bodyPr/>
          <a:lstStyle/>
          <a:p>
            <a:fld id="{EBEE3871-AAB2-4C87-B4A5-4495E6D0621D}" type="datetime1">
              <a:rPr lang="nl-NL" smtClean="0"/>
              <a:pPr/>
              <a:t>14-12-2012</a:t>
            </a:fld>
            <a:endParaRPr lang="nl-NL" dirty="0"/>
          </a:p>
        </p:txBody>
      </p:sp>
      <p:sp>
        <p:nvSpPr>
          <p:cNvPr id="5" name="Footer Placeholder 4"/>
          <p:cNvSpPr>
            <a:spLocks noGrp="1"/>
          </p:cNvSpPr>
          <p:nvPr>
            <p:ph type="ftr" sz="quarter" idx="11"/>
          </p:nvPr>
        </p:nvSpPr>
        <p:spPr/>
        <p:txBody>
          <a:bodyPr/>
          <a:lstStyle/>
          <a:p>
            <a:r>
              <a:rPr lang="nl-NL" dirty="0" smtClean="0"/>
              <a:t>WND</a:t>
            </a:r>
            <a:endParaRPr lang="nl-NL" dirty="0"/>
          </a:p>
        </p:txBody>
      </p:sp>
      <p:sp>
        <p:nvSpPr>
          <p:cNvPr id="6" name="Slide Number Placeholder 5"/>
          <p:cNvSpPr>
            <a:spLocks noGrp="1"/>
          </p:cNvSpPr>
          <p:nvPr>
            <p:ph type="sldNum" sz="quarter" idx="12"/>
          </p:nvPr>
        </p:nvSpPr>
        <p:spPr/>
        <p:txBody>
          <a:bodyPr/>
          <a:lstStyle/>
          <a:p>
            <a:fld id="{BD9A9CE6-7F7F-4B9A-8C2B-44E77E4DD41E}" type="slidenum">
              <a:rPr lang="nl-NL" smtClean="0"/>
              <a:pPr/>
              <a:t>36</a:t>
            </a:fld>
            <a:endParaRPr lang="nl-NL"/>
          </a:p>
        </p:txBody>
      </p:sp>
    </p:spTree>
    <p:extLst>
      <p:ext uri="{BB962C8B-B14F-4D97-AF65-F5344CB8AC3E}">
        <p14:creationId xmlns:p14="http://schemas.microsoft.com/office/powerpoint/2010/main" val="3054736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fade">
                                      <p:cBhvr>
                                        <p:cTn id="15" dur="500"/>
                                        <p:tgtEl>
                                          <p:spTgt spid="3">
                                            <p:txEl>
                                              <p:pRg st="5" end="5"/>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animEffect transition="in" filter="fade">
                                      <p:cBhvr>
                                        <p:cTn id="18" dur="500"/>
                                        <p:tgtEl>
                                          <p:spTgt spid="3">
                                            <p:txEl>
                                              <p:pRg st="6" end="6"/>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animEffect transition="in" filter="fade">
                                      <p:cBhvr>
                                        <p:cTn id="21" dur="500"/>
                                        <p:tgtEl>
                                          <p:spTgt spid="3">
                                            <p:txEl>
                                              <p:pRg st="7" end="7"/>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9" end="9"/>
                                            </p:txEl>
                                          </p:spTgt>
                                        </p:tgtEl>
                                        <p:attrNameLst>
                                          <p:attrName>style.visibility</p:attrName>
                                        </p:attrNameLst>
                                      </p:cBhvr>
                                      <p:to>
                                        <p:strVal val="visible"/>
                                      </p:to>
                                    </p:set>
                                    <p:animEffect transition="in" filter="fade">
                                      <p:cBhvr>
                                        <p:cTn id="26"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nl-NL"/>
          </a:p>
        </p:txBody>
      </p:sp>
      <p:sp>
        <p:nvSpPr>
          <p:cNvPr id="3" name="Content Placeholder 2"/>
          <p:cNvSpPr>
            <a:spLocks noGrp="1"/>
          </p:cNvSpPr>
          <p:nvPr>
            <p:ph idx="1"/>
          </p:nvPr>
        </p:nvSpPr>
        <p:spPr/>
        <p:txBody>
          <a:bodyPr/>
          <a:lstStyle/>
          <a:p>
            <a:endParaRPr lang="nl-NL" dirty="0" smtClean="0"/>
          </a:p>
          <a:p>
            <a:endParaRPr lang="nl-NL" dirty="0"/>
          </a:p>
          <a:p>
            <a:endParaRPr lang="nl-NL" dirty="0" smtClean="0"/>
          </a:p>
          <a:p>
            <a:r>
              <a:rPr lang="nl-NL" dirty="0" smtClean="0"/>
              <a:t>Dank voor uw aandacht</a:t>
            </a:r>
          </a:p>
          <a:p>
            <a:endParaRPr lang="nl-NL" dirty="0" smtClean="0"/>
          </a:p>
          <a:p>
            <a:endParaRPr lang="nl-NL" dirty="0"/>
          </a:p>
          <a:p>
            <a:endParaRPr lang="nl-NL" dirty="0" smtClean="0"/>
          </a:p>
          <a:p>
            <a:pPr marL="36576" indent="0">
              <a:buNone/>
            </a:pPr>
            <a:r>
              <a:rPr lang="nl-NL" sz="1800" dirty="0" smtClean="0"/>
              <a:t>	Michiel </a:t>
            </a:r>
            <a:r>
              <a:rPr lang="nl-NL" sz="1800" dirty="0" err="1" smtClean="0"/>
              <a:t>Doorman</a:t>
            </a:r>
            <a:endParaRPr lang="nl-NL" sz="1800" dirty="0" smtClean="0"/>
          </a:p>
          <a:p>
            <a:pPr marL="36576" indent="0">
              <a:buNone/>
            </a:pPr>
            <a:r>
              <a:rPr lang="nl-NL" sz="1800" dirty="0" smtClean="0"/>
              <a:t>	m.doorman@uu.nl</a:t>
            </a:r>
            <a:endParaRPr lang="nl-NL" sz="1800" dirty="0"/>
          </a:p>
        </p:txBody>
      </p:sp>
      <p:sp>
        <p:nvSpPr>
          <p:cNvPr id="4" name="Date Placeholder 3"/>
          <p:cNvSpPr>
            <a:spLocks noGrp="1"/>
          </p:cNvSpPr>
          <p:nvPr>
            <p:ph type="dt" sz="half" idx="10"/>
          </p:nvPr>
        </p:nvSpPr>
        <p:spPr/>
        <p:txBody>
          <a:bodyPr/>
          <a:lstStyle/>
          <a:p>
            <a:fld id="{EBEE3871-AAB2-4C87-B4A5-4495E6D0621D}" type="datetime1">
              <a:rPr lang="nl-NL" smtClean="0"/>
              <a:pPr/>
              <a:t>14-12-2012</a:t>
            </a:fld>
            <a:endParaRPr lang="nl-NL"/>
          </a:p>
        </p:txBody>
      </p:sp>
      <p:sp>
        <p:nvSpPr>
          <p:cNvPr id="5" name="Footer Placeholder 4"/>
          <p:cNvSpPr>
            <a:spLocks noGrp="1"/>
          </p:cNvSpPr>
          <p:nvPr>
            <p:ph type="ftr" sz="quarter" idx="11"/>
          </p:nvPr>
        </p:nvSpPr>
        <p:spPr/>
        <p:txBody>
          <a:bodyPr/>
          <a:lstStyle/>
          <a:p>
            <a:r>
              <a:rPr lang="nl-NL" smtClean="0"/>
              <a:t>WND</a:t>
            </a:r>
            <a:endParaRPr lang="nl-NL" dirty="0"/>
          </a:p>
        </p:txBody>
      </p:sp>
      <p:sp>
        <p:nvSpPr>
          <p:cNvPr id="6" name="Slide Number Placeholder 5"/>
          <p:cNvSpPr>
            <a:spLocks noGrp="1"/>
          </p:cNvSpPr>
          <p:nvPr>
            <p:ph type="sldNum" sz="quarter" idx="12"/>
          </p:nvPr>
        </p:nvSpPr>
        <p:spPr/>
        <p:txBody>
          <a:bodyPr/>
          <a:lstStyle/>
          <a:p>
            <a:fld id="{BD9A9CE6-7F7F-4B9A-8C2B-44E77E4DD41E}" type="slidenum">
              <a:rPr lang="nl-NL" smtClean="0"/>
              <a:pPr/>
              <a:t>37</a:t>
            </a:fld>
            <a:endParaRPr lang="nl-NL"/>
          </a:p>
        </p:txBody>
      </p:sp>
    </p:spTree>
    <p:extLst>
      <p:ext uri="{BB962C8B-B14F-4D97-AF65-F5344CB8AC3E}">
        <p14:creationId xmlns:p14="http://schemas.microsoft.com/office/powerpoint/2010/main" val="3139791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8724" name="Group 4"/>
          <p:cNvGrpSpPr>
            <a:grpSpLocks noChangeAspect="1"/>
          </p:cNvGrpSpPr>
          <p:nvPr/>
        </p:nvGrpSpPr>
        <p:grpSpPr bwMode="auto">
          <a:xfrm>
            <a:off x="231775" y="404664"/>
            <a:ext cx="6324600" cy="5448300"/>
            <a:chOff x="960" y="506"/>
            <a:chExt cx="3984" cy="3432"/>
          </a:xfrm>
        </p:grpSpPr>
        <p:sp>
          <p:nvSpPr>
            <p:cNvPr id="158723" name="AutoShape 3"/>
            <p:cNvSpPr>
              <a:spLocks noChangeAspect="1" noChangeArrowheads="1" noTextEdit="1"/>
            </p:cNvSpPr>
            <p:nvPr/>
          </p:nvSpPr>
          <p:spPr bwMode="auto">
            <a:xfrm>
              <a:off x="960" y="506"/>
              <a:ext cx="3984" cy="3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a:p>
          </p:txBody>
        </p:sp>
        <p:sp>
          <p:nvSpPr>
            <p:cNvPr id="158725" name="Rectangle 5"/>
            <p:cNvSpPr>
              <a:spLocks noChangeArrowheads="1"/>
            </p:cNvSpPr>
            <p:nvPr/>
          </p:nvSpPr>
          <p:spPr bwMode="auto">
            <a:xfrm>
              <a:off x="1091" y="506"/>
              <a:ext cx="552" cy="553"/>
            </a:xfrm>
            <a:prstGeom prst="rect">
              <a:avLst/>
            </a:prstGeom>
            <a:blipFill dpi="0" rotWithShape="0">
              <a:blip r:embed="rId2">
                <a:duotone>
                  <a:schemeClr val="accent5">
                    <a:shade val="45000"/>
                    <a:satMod val="135000"/>
                  </a:schemeClr>
                  <a:prstClr val="white"/>
                </a:duotone>
              </a:blip>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l-NL"/>
            </a:p>
          </p:txBody>
        </p:sp>
        <p:sp>
          <p:nvSpPr>
            <p:cNvPr id="158726" name="Freeform 6"/>
            <p:cNvSpPr>
              <a:spLocks noEditPoints="1"/>
            </p:cNvSpPr>
            <p:nvPr/>
          </p:nvSpPr>
          <p:spPr bwMode="auto">
            <a:xfrm>
              <a:off x="1091" y="506"/>
              <a:ext cx="552" cy="553"/>
            </a:xfrm>
            <a:custGeom>
              <a:avLst/>
              <a:gdLst>
                <a:gd name="T0" fmla="*/ 0 w 552"/>
                <a:gd name="T1" fmla="*/ 0 h 553"/>
                <a:gd name="T2" fmla="*/ 552 w 552"/>
                <a:gd name="T3" fmla="*/ 0 h 553"/>
                <a:gd name="T4" fmla="*/ 552 w 552"/>
                <a:gd name="T5" fmla="*/ 553 h 553"/>
                <a:gd name="T6" fmla="*/ 0 w 552"/>
                <a:gd name="T7" fmla="*/ 553 h 553"/>
                <a:gd name="T8" fmla="*/ 0 w 552"/>
                <a:gd name="T9" fmla="*/ 0 h 553"/>
                <a:gd name="T10" fmla="*/ 29 w 552"/>
                <a:gd name="T11" fmla="*/ 29 h 553"/>
                <a:gd name="T12" fmla="*/ 523 w 552"/>
                <a:gd name="T13" fmla="*/ 29 h 553"/>
                <a:gd name="T14" fmla="*/ 523 w 552"/>
                <a:gd name="T15" fmla="*/ 524 h 553"/>
                <a:gd name="T16" fmla="*/ 29 w 552"/>
                <a:gd name="T17" fmla="*/ 524 h 553"/>
                <a:gd name="T18" fmla="*/ 29 w 552"/>
                <a:gd name="T19" fmla="*/ 29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2" h="553">
                  <a:moveTo>
                    <a:pt x="0" y="0"/>
                  </a:moveTo>
                  <a:lnTo>
                    <a:pt x="552" y="0"/>
                  </a:lnTo>
                  <a:lnTo>
                    <a:pt x="552" y="553"/>
                  </a:lnTo>
                  <a:lnTo>
                    <a:pt x="0" y="553"/>
                  </a:lnTo>
                  <a:lnTo>
                    <a:pt x="0" y="0"/>
                  </a:lnTo>
                  <a:close/>
                  <a:moveTo>
                    <a:pt x="29" y="29"/>
                  </a:moveTo>
                  <a:lnTo>
                    <a:pt x="523" y="29"/>
                  </a:lnTo>
                  <a:lnTo>
                    <a:pt x="523" y="524"/>
                  </a:lnTo>
                  <a:lnTo>
                    <a:pt x="29" y="524"/>
                  </a:lnTo>
                  <a:lnTo>
                    <a:pt x="29" y="29"/>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158727" name="Rectangle 7"/>
            <p:cNvSpPr>
              <a:spLocks noChangeArrowheads="1"/>
            </p:cNvSpPr>
            <p:nvPr/>
          </p:nvSpPr>
          <p:spPr bwMode="auto">
            <a:xfrm>
              <a:off x="1614" y="506"/>
              <a:ext cx="553" cy="553"/>
            </a:xfrm>
            <a:prstGeom prst="rect">
              <a:avLst/>
            </a:prstGeom>
            <a:blipFill dpi="0" rotWithShape="0">
              <a:blip r:embed="rId2">
                <a:duotone>
                  <a:schemeClr val="accent2">
                    <a:shade val="45000"/>
                    <a:satMod val="135000"/>
                  </a:schemeClr>
                  <a:prstClr val="white"/>
                </a:duotone>
              </a:blip>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l-NL"/>
            </a:p>
          </p:txBody>
        </p:sp>
        <p:sp>
          <p:nvSpPr>
            <p:cNvPr id="158728" name="Freeform 8"/>
            <p:cNvSpPr>
              <a:spLocks noEditPoints="1"/>
            </p:cNvSpPr>
            <p:nvPr/>
          </p:nvSpPr>
          <p:spPr bwMode="auto">
            <a:xfrm>
              <a:off x="1614" y="506"/>
              <a:ext cx="553" cy="553"/>
            </a:xfrm>
            <a:custGeom>
              <a:avLst/>
              <a:gdLst>
                <a:gd name="T0" fmla="*/ 0 w 553"/>
                <a:gd name="T1" fmla="*/ 0 h 553"/>
                <a:gd name="T2" fmla="*/ 553 w 553"/>
                <a:gd name="T3" fmla="*/ 0 h 553"/>
                <a:gd name="T4" fmla="*/ 553 w 553"/>
                <a:gd name="T5" fmla="*/ 553 h 553"/>
                <a:gd name="T6" fmla="*/ 0 w 553"/>
                <a:gd name="T7" fmla="*/ 553 h 553"/>
                <a:gd name="T8" fmla="*/ 0 w 553"/>
                <a:gd name="T9" fmla="*/ 0 h 553"/>
                <a:gd name="T10" fmla="*/ 29 w 553"/>
                <a:gd name="T11" fmla="*/ 29 h 553"/>
                <a:gd name="T12" fmla="*/ 524 w 553"/>
                <a:gd name="T13" fmla="*/ 29 h 553"/>
                <a:gd name="T14" fmla="*/ 524 w 553"/>
                <a:gd name="T15" fmla="*/ 524 h 553"/>
                <a:gd name="T16" fmla="*/ 29 w 553"/>
                <a:gd name="T17" fmla="*/ 524 h 553"/>
                <a:gd name="T18" fmla="*/ 29 w 553"/>
                <a:gd name="T19" fmla="*/ 29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3" h="553">
                  <a:moveTo>
                    <a:pt x="0" y="0"/>
                  </a:moveTo>
                  <a:lnTo>
                    <a:pt x="553" y="0"/>
                  </a:lnTo>
                  <a:lnTo>
                    <a:pt x="553" y="553"/>
                  </a:lnTo>
                  <a:lnTo>
                    <a:pt x="0" y="553"/>
                  </a:lnTo>
                  <a:lnTo>
                    <a:pt x="0" y="0"/>
                  </a:lnTo>
                  <a:close/>
                  <a:moveTo>
                    <a:pt x="29" y="29"/>
                  </a:moveTo>
                  <a:lnTo>
                    <a:pt x="524" y="29"/>
                  </a:lnTo>
                  <a:lnTo>
                    <a:pt x="524" y="524"/>
                  </a:lnTo>
                  <a:lnTo>
                    <a:pt x="29" y="524"/>
                  </a:lnTo>
                  <a:lnTo>
                    <a:pt x="29" y="29"/>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158729" name="Rectangle 9"/>
            <p:cNvSpPr>
              <a:spLocks noChangeArrowheads="1"/>
            </p:cNvSpPr>
            <p:nvPr/>
          </p:nvSpPr>
          <p:spPr bwMode="auto">
            <a:xfrm>
              <a:off x="2138" y="506"/>
              <a:ext cx="552" cy="553"/>
            </a:xfrm>
            <a:prstGeom prst="rect">
              <a:avLst/>
            </a:prstGeom>
            <a:blipFill dpi="0" rotWithShape="0">
              <a:blip r:embed="rId2">
                <a:duotone>
                  <a:schemeClr val="accent2">
                    <a:shade val="45000"/>
                    <a:satMod val="135000"/>
                  </a:schemeClr>
                  <a:prstClr val="white"/>
                </a:duotone>
              </a:blip>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l-NL"/>
            </a:p>
          </p:txBody>
        </p:sp>
        <p:sp>
          <p:nvSpPr>
            <p:cNvPr id="158730" name="Freeform 10"/>
            <p:cNvSpPr>
              <a:spLocks noEditPoints="1"/>
            </p:cNvSpPr>
            <p:nvPr/>
          </p:nvSpPr>
          <p:spPr bwMode="auto">
            <a:xfrm>
              <a:off x="2138" y="506"/>
              <a:ext cx="552" cy="553"/>
            </a:xfrm>
            <a:custGeom>
              <a:avLst/>
              <a:gdLst>
                <a:gd name="T0" fmla="*/ 0 w 552"/>
                <a:gd name="T1" fmla="*/ 0 h 553"/>
                <a:gd name="T2" fmla="*/ 552 w 552"/>
                <a:gd name="T3" fmla="*/ 0 h 553"/>
                <a:gd name="T4" fmla="*/ 552 w 552"/>
                <a:gd name="T5" fmla="*/ 553 h 553"/>
                <a:gd name="T6" fmla="*/ 0 w 552"/>
                <a:gd name="T7" fmla="*/ 553 h 553"/>
                <a:gd name="T8" fmla="*/ 0 w 552"/>
                <a:gd name="T9" fmla="*/ 0 h 553"/>
                <a:gd name="T10" fmla="*/ 29 w 552"/>
                <a:gd name="T11" fmla="*/ 29 h 553"/>
                <a:gd name="T12" fmla="*/ 523 w 552"/>
                <a:gd name="T13" fmla="*/ 29 h 553"/>
                <a:gd name="T14" fmla="*/ 523 w 552"/>
                <a:gd name="T15" fmla="*/ 524 h 553"/>
                <a:gd name="T16" fmla="*/ 29 w 552"/>
                <a:gd name="T17" fmla="*/ 524 h 553"/>
                <a:gd name="T18" fmla="*/ 29 w 552"/>
                <a:gd name="T19" fmla="*/ 29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2" h="553">
                  <a:moveTo>
                    <a:pt x="0" y="0"/>
                  </a:moveTo>
                  <a:lnTo>
                    <a:pt x="552" y="0"/>
                  </a:lnTo>
                  <a:lnTo>
                    <a:pt x="552" y="553"/>
                  </a:lnTo>
                  <a:lnTo>
                    <a:pt x="0" y="553"/>
                  </a:lnTo>
                  <a:lnTo>
                    <a:pt x="0" y="0"/>
                  </a:lnTo>
                  <a:close/>
                  <a:moveTo>
                    <a:pt x="29" y="29"/>
                  </a:moveTo>
                  <a:lnTo>
                    <a:pt x="523" y="29"/>
                  </a:lnTo>
                  <a:lnTo>
                    <a:pt x="523" y="524"/>
                  </a:lnTo>
                  <a:lnTo>
                    <a:pt x="29" y="524"/>
                  </a:lnTo>
                  <a:lnTo>
                    <a:pt x="29" y="29"/>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158731" name="Rectangle 11"/>
            <p:cNvSpPr>
              <a:spLocks noChangeArrowheads="1"/>
            </p:cNvSpPr>
            <p:nvPr/>
          </p:nvSpPr>
          <p:spPr bwMode="auto">
            <a:xfrm>
              <a:off x="2661" y="506"/>
              <a:ext cx="553" cy="553"/>
            </a:xfrm>
            <a:prstGeom prst="rect">
              <a:avLst/>
            </a:prstGeom>
            <a:blipFill dpi="0" rotWithShape="0">
              <a:blip r:embed="rId2">
                <a:duotone>
                  <a:schemeClr val="accent2">
                    <a:shade val="45000"/>
                    <a:satMod val="135000"/>
                  </a:schemeClr>
                  <a:prstClr val="white"/>
                </a:duotone>
              </a:blip>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l-NL"/>
            </a:p>
          </p:txBody>
        </p:sp>
        <p:sp>
          <p:nvSpPr>
            <p:cNvPr id="158732" name="Freeform 12"/>
            <p:cNvSpPr>
              <a:spLocks noEditPoints="1"/>
            </p:cNvSpPr>
            <p:nvPr/>
          </p:nvSpPr>
          <p:spPr bwMode="auto">
            <a:xfrm>
              <a:off x="2661" y="506"/>
              <a:ext cx="553" cy="553"/>
            </a:xfrm>
            <a:custGeom>
              <a:avLst/>
              <a:gdLst>
                <a:gd name="T0" fmla="*/ 0 w 553"/>
                <a:gd name="T1" fmla="*/ 0 h 553"/>
                <a:gd name="T2" fmla="*/ 553 w 553"/>
                <a:gd name="T3" fmla="*/ 0 h 553"/>
                <a:gd name="T4" fmla="*/ 553 w 553"/>
                <a:gd name="T5" fmla="*/ 553 h 553"/>
                <a:gd name="T6" fmla="*/ 0 w 553"/>
                <a:gd name="T7" fmla="*/ 553 h 553"/>
                <a:gd name="T8" fmla="*/ 0 w 553"/>
                <a:gd name="T9" fmla="*/ 0 h 553"/>
                <a:gd name="T10" fmla="*/ 29 w 553"/>
                <a:gd name="T11" fmla="*/ 29 h 553"/>
                <a:gd name="T12" fmla="*/ 524 w 553"/>
                <a:gd name="T13" fmla="*/ 29 h 553"/>
                <a:gd name="T14" fmla="*/ 524 w 553"/>
                <a:gd name="T15" fmla="*/ 524 h 553"/>
                <a:gd name="T16" fmla="*/ 29 w 553"/>
                <a:gd name="T17" fmla="*/ 524 h 553"/>
                <a:gd name="T18" fmla="*/ 29 w 553"/>
                <a:gd name="T19" fmla="*/ 29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3" h="553">
                  <a:moveTo>
                    <a:pt x="0" y="0"/>
                  </a:moveTo>
                  <a:lnTo>
                    <a:pt x="553" y="0"/>
                  </a:lnTo>
                  <a:lnTo>
                    <a:pt x="553" y="553"/>
                  </a:lnTo>
                  <a:lnTo>
                    <a:pt x="0" y="553"/>
                  </a:lnTo>
                  <a:lnTo>
                    <a:pt x="0" y="0"/>
                  </a:lnTo>
                  <a:close/>
                  <a:moveTo>
                    <a:pt x="29" y="29"/>
                  </a:moveTo>
                  <a:lnTo>
                    <a:pt x="524" y="29"/>
                  </a:lnTo>
                  <a:lnTo>
                    <a:pt x="524" y="524"/>
                  </a:lnTo>
                  <a:lnTo>
                    <a:pt x="29" y="524"/>
                  </a:lnTo>
                  <a:lnTo>
                    <a:pt x="29" y="29"/>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158733" name="Rectangle 13"/>
            <p:cNvSpPr>
              <a:spLocks noChangeArrowheads="1"/>
            </p:cNvSpPr>
            <p:nvPr/>
          </p:nvSpPr>
          <p:spPr bwMode="auto">
            <a:xfrm>
              <a:off x="3185" y="506"/>
              <a:ext cx="552" cy="553"/>
            </a:xfrm>
            <a:prstGeom prst="rect">
              <a:avLst/>
            </a:prstGeom>
            <a:blipFill dpi="0" rotWithShape="0">
              <a:blip r:embed="rId2">
                <a:duotone>
                  <a:schemeClr val="accent2">
                    <a:shade val="45000"/>
                    <a:satMod val="135000"/>
                  </a:schemeClr>
                  <a:prstClr val="white"/>
                </a:duotone>
              </a:blip>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l-NL"/>
            </a:p>
          </p:txBody>
        </p:sp>
        <p:sp>
          <p:nvSpPr>
            <p:cNvPr id="158734" name="Freeform 14"/>
            <p:cNvSpPr>
              <a:spLocks noEditPoints="1"/>
            </p:cNvSpPr>
            <p:nvPr/>
          </p:nvSpPr>
          <p:spPr bwMode="auto">
            <a:xfrm>
              <a:off x="3185" y="506"/>
              <a:ext cx="552" cy="553"/>
            </a:xfrm>
            <a:custGeom>
              <a:avLst/>
              <a:gdLst>
                <a:gd name="T0" fmla="*/ 0 w 552"/>
                <a:gd name="T1" fmla="*/ 0 h 553"/>
                <a:gd name="T2" fmla="*/ 552 w 552"/>
                <a:gd name="T3" fmla="*/ 0 h 553"/>
                <a:gd name="T4" fmla="*/ 552 w 552"/>
                <a:gd name="T5" fmla="*/ 553 h 553"/>
                <a:gd name="T6" fmla="*/ 0 w 552"/>
                <a:gd name="T7" fmla="*/ 553 h 553"/>
                <a:gd name="T8" fmla="*/ 0 w 552"/>
                <a:gd name="T9" fmla="*/ 0 h 553"/>
                <a:gd name="T10" fmla="*/ 29 w 552"/>
                <a:gd name="T11" fmla="*/ 29 h 553"/>
                <a:gd name="T12" fmla="*/ 523 w 552"/>
                <a:gd name="T13" fmla="*/ 29 h 553"/>
                <a:gd name="T14" fmla="*/ 523 w 552"/>
                <a:gd name="T15" fmla="*/ 524 h 553"/>
                <a:gd name="T16" fmla="*/ 29 w 552"/>
                <a:gd name="T17" fmla="*/ 524 h 553"/>
                <a:gd name="T18" fmla="*/ 29 w 552"/>
                <a:gd name="T19" fmla="*/ 29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2" h="553">
                  <a:moveTo>
                    <a:pt x="0" y="0"/>
                  </a:moveTo>
                  <a:lnTo>
                    <a:pt x="552" y="0"/>
                  </a:lnTo>
                  <a:lnTo>
                    <a:pt x="552" y="553"/>
                  </a:lnTo>
                  <a:lnTo>
                    <a:pt x="0" y="553"/>
                  </a:lnTo>
                  <a:lnTo>
                    <a:pt x="0" y="0"/>
                  </a:lnTo>
                  <a:close/>
                  <a:moveTo>
                    <a:pt x="29" y="29"/>
                  </a:moveTo>
                  <a:lnTo>
                    <a:pt x="523" y="29"/>
                  </a:lnTo>
                  <a:lnTo>
                    <a:pt x="523" y="524"/>
                  </a:lnTo>
                  <a:lnTo>
                    <a:pt x="29" y="524"/>
                  </a:lnTo>
                  <a:lnTo>
                    <a:pt x="29" y="29"/>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158735" name="Rectangle 15"/>
            <p:cNvSpPr>
              <a:spLocks noChangeArrowheads="1"/>
            </p:cNvSpPr>
            <p:nvPr/>
          </p:nvSpPr>
          <p:spPr bwMode="auto">
            <a:xfrm>
              <a:off x="3708" y="506"/>
              <a:ext cx="553" cy="553"/>
            </a:xfrm>
            <a:prstGeom prst="rect">
              <a:avLst/>
            </a:prstGeom>
            <a:blipFill dpi="0" rotWithShape="0">
              <a:blip r:embed="rId2">
                <a:duotone>
                  <a:schemeClr val="accent2">
                    <a:shade val="45000"/>
                    <a:satMod val="135000"/>
                  </a:schemeClr>
                  <a:prstClr val="white"/>
                </a:duotone>
              </a:blip>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l-NL"/>
            </a:p>
          </p:txBody>
        </p:sp>
        <p:sp>
          <p:nvSpPr>
            <p:cNvPr id="158736" name="Freeform 16"/>
            <p:cNvSpPr>
              <a:spLocks noEditPoints="1"/>
            </p:cNvSpPr>
            <p:nvPr/>
          </p:nvSpPr>
          <p:spPr bwMode="auto">
            <a:xfrm>
              <a:off x="3708" y="506"/>
              <a:ext cx="553" cy="553"/>
            </a:xfrm>
            <a:custGeom>
              <a:avLst/>
              <a:gdLst>
                <a:gd name="T0" fmla="*/ 0 w 553"/>
                <a:gd name="T1" fmla="*/ 0 h 553"/>
                <a:gd name="T2" fmla="*/ 553 w 553"/>
                <a:gd name="T3" fmla="*/ 0 h 553"/>
                <a:gd name="T4" fmla="*/ 553 w 553"/>
                <a:gd name="T5" fmla="*/ 553 h 553"/>
                <a:gd name="T6" fmla="*/ 0 w 553"/>
                <a:gd name="T7" fmla="*/ 553 h 553"/>
                <a:gd name="T8" fmla="*/ 0 w 553"/>
                <a:gd name="T9" fmla="*/ 0 h 553"/>
                <a:gd name="T10" fmla="*/ 29 w 553"/>
                <a:gd name="T11" fmla="*/ 29 h 553"/>
                <a:gd name="T12" fmla="*/ 524 w 553"/>
                <a:gd name="T13" fmla="*/ 29 h 553"/>
                <a:gd name="T14" fmla="*/ 524 w 553"/>
                <a:gd name="T15" fmla="*/ 524 h 553"/>
                <a:gd name="T16" fmla="*/ 29 w 553"/>
                <a:gd name="T17" fmla="*/ 524 h 553"/>
                <a:gd name="T18" fmla="*/ 29 w 553"/>
                <a:gd name="T19" fmla="*/ 29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3" h="553">
                  <a:moveTo>
                    <a:pt x="0" y="0"/>
                  </a:moveTo>
                  <a:lnTo>
                    <a:pt x="553" y="0"/>
                  </a:lnTo>
                  <a:lnTo>
                    <a:pt x="553" y="553"/>
                  </a:lnTo>
                  <a:lnTo>
                    <a:pt x="0" y="553"/>
                  </a:lnTo>
                  <a:lnTo>
                    <a:pt x="0" y="0"/>
                  </a:lnTo>
                  <a:close/>
                  <a:moveTo>
                    <a:pt x="29" y="29"/>
                  </a:moveTo>
                  <a:lnTo>
                    <a:pt x="524" y="29"/>
                  </a:lnTo>
                  <a:lnTo>
                    <a:pt x="524" y="524"/>
                  </a:lnTo>
                  <a:lnTo>
                    <a:pt x="29" y="524"/>
                  </a:lnTo>
                  <a:lnTo>
                    <a:pt x="29" y="29"/>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158737" name="Rectangle 17"/>
            <p:cNvSpPr>
              <a:spLocks noChangeArrowheads="1"/>
            </p:cNvSpPr>
            <p:nvPr/>
          </p:nvSpPr>
          <p:spPr bwMode="auto">
            <a:xfrm>
              <a:off x="4232" y="506"/>
              <a:ext cx="552" cy="553"/>
            </a:xfrm>
            <a:prstGeom prst="rect">
              <a:avLst/>
            </a:prstGeom>
            <a:blipFill dpi="0" rotWithShape="0">
              <a:blip r:embed="rId2">
                <a:duotone>
                  <a:schemeClr val="accent5">
                    <a:shade val="45000"/>
                    <a:satMod val="135000"/>
                  </a:schemeClr>
                  <a:prstClr val="white"/>
                </a:duotone>
              </a:blip>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l-NL"/>
            </a:p>
          </p:txBody>
        </p:sp>
        <p:sp>
          <p:nvSpPr>
            <p:cNvPr id="158738" name="Freeform 18"/>
            <p:cNvSpPr>
              <a:spLocks noEditPoints="1"/>
            </p:cNvSpPr>
            <p:nvPr/>
          </p:nvSpPr>
          <p:spPr bwMode="auto">
            <a:xfrm>
              <a:off x="4232" y="506"/>
              <a:ext cx="552" cy="553"/>
            </a:xfrm>
            <a:custGeom>
              <a:avLst/>
              <a:gdLst>
                <a:gd name="T0" fmla="*/ 0 w 552"/>
                <a:gd name="T1" fmla="*/ 0 h 553"/>
                <a:gd name="T2" fmla="*/ 552 w 552"/>
                <a:gd name="T3" fmla="*/ 0 h 553"/>
                <a:gd name="T4" fmla="*/ 552 w 552"/>
                <a:gd name="T5" fmla="*/ 553 h 553"/>
                <a:gd name="T6" fmla="*/ 0 w 552"/>
                <a:gd name="T7" fmla="*/ 553 h 553"/>
                <a:gd name="T8" fmla="*/ 0 w 552"/>
                <a:gd name="T9" fmla="*/ 0 h 553"/>
                <a:gd name="T10" fmla="*/ 29 w 552"/>
                <a:gd name="T11" fmla="*/ 29 h 553"/>
                <a:gd name="T12" fmla="*/ 523 w 552"/>
                <a:gd name="T13" fmla="*/ 29 h 553"/>
                <a:gd name="T14" fmla="*/ 523 w 552"/>
                <a:gd name="T15" fmla="*/ 524 h 553"/>
                <a:gd name="T16" fmla="*/ 29 w 552"/>
                <a:gd name="T17" fmla="*/ 524 h 553"/>
                <a:gd name="T18" fmla="*/ 29 w 552"/>
                <a:gd name="T19" fmla="*/ 29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2" h="553">
                  <a:moveTo>
                    <a:pt x="0" y="0"/>
                  </a:moveTo>
                  <a:lnTo>
                    <a:pt x="552" y="0"/>
                  </a:lnTo>
                  <a:lnTo>
                    <a:pt x="552" y="553"/>
                  </a:lnTo>
                  <a:lnTo>
                    <a:pt x="0" y="553"/>
                  </a:lnTo>
                  <a:lnTo>
                    <a:pt x="0" y="0"/>
                  </a:lnTo>
                  <a:close/>
                  <a:moveTo>
                    <a:pt x="29" y="29"/>
                  </a:moveTo>
                  <a:lnTo>
                    <a:pt x="523" y="29"/>
                  </a:lnTo>
                  <a:lnTo>
                    <a:pt x="523" y="524"/>
                  </a:lnTo>
                  <a:lnTo>
                    <a:pt x="29" y="524"/>
                  </a:lnTo>
                  <a:lnTo>
                    <a:pt x="29" y="29"/>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158739" name="Rectangle 19"/>
            <p:cNvSpPr>
              <a:spLocks noChangeArrowheads="1"/>
            </p:cNvSpPr>
            <p:nvPr/>
          </p:nvSpPr>
          <p:spPr bwMode="auto">
            <a:xfrm>
              <a:off x="1105" y="1044"/>
              <a:ext cx="524" cy="524"/>
            </a:xfrm>
            <a:prstGeom prst="rect">
              <a:avLst/>
            </a:prstGeom>
            <a:blipFill dpi="0" rotWithShape="0">
              <a:blip r:embed="rId2">
                <a:duotone>
                  <a:schemeClr val="accent2">
                    <a:shade val="45000"/>
                    <a:satMod val="135000"/>
                  </a:schemeClr>
                  <a:prstClr val="white"/>
                </a:duotone>
              </a:blip>
              <a:srcRect/>
              <a:tile tx="0" ty="0" sx="100000" sy="100000" flip="none" algn="tl"/>
            </a:blipFill>
            <a:ln w="46038">
              <a:solidFill>
                <a:srgbClr val="000000"/>
              </a:solidFill>
              <a:miter lim="800000"/>
              <a:headEnd/>
              <a:tailEnd/>
            </a:ln>
          </p:spPr>
          <p:txBody>
            <a:bodyPr/>
            <a:lstStyle/>
            <a:p>
              <a:endParaRPr lang="nl-NL"/>
            </a:p>
          </p:txBody>
        </p:sp>
        <p:sp>
          <p:nvSpPr>
            <p:cNvPr id="158740" name="Rectangle 20"/>
            <p:cNvSpPr>
              <a:spLocks noChangeArrowheads="1"/>
            </p:cNvSpPr>
            <p:nvPr/>
          </p:nvSpPr>
          <p:spPr bwMode="auto">
            <a:xfrm>
              <a:off x="1628" y="1044"/>
              <a:ext cx="525" cy="524"/>
            </a:xfrm>
            <a:prstGeom prst="rect">
              <a:avLst/>
            </a:prstGeom>
            <a:solidFill>
              <a:srgbClr val="FFFFFF"/>
            </a:solidFill>
            <a:ln w="46038">
              <a:solidFill>
                <a:srgbClr val="000000"/>
              </a:solidFill>
              <a:miter lim="800000"/>
              <a:headEnd/>
              <a:tailEnd/>
            </a:ln>
          </p:spPr>
          <p:txBody>
            <a:bodyPr/>
            <a:lstStyle/>
            <a:p>
              <a:endParaRPr lang="nl-NL"/>
            </a:p>
          </p:txBody>
        </p:sp>
        <p:sp>
          <p:nvSpPr>
            <p:cNvPr id="158741" name="Rectangle 21"/>
            <p:cNvSpPr>
              <a:spLocks noChangeArrowheads="1"/>
            </p:cNvSpPr>
            <p:nvPr/>
          </p:nvSpPr>
          <p:spPr bwMode="auto">
            <a:xfrm>
              <a:off x="2152" y="1044"/>
              <a:ext cx="524" cy="524"/>
            </a:xfrm>
            <a:prstGeom prst="rect">
              <a:avLst/>
            </a:prstGeom>
            <a:solidFill>
              <a:srgbClr val="FFFFFF"/>
            </a:solidFill>
            <a:ln w="46038">
              <a:solidFill>
                <a:srgbClr val="000000"/>
              </a:solidFill>
              <a:miter lim="800000"/>
              <a:headEnd/>
              <a:tailEnd/>
            </a:ln>
          </p:spPr>
          <p:txBody>
            <a:bodyPr/>
            <a:lstStyle/>
            <a:p>
              <a:endParaRPr lang="nl-NL"/>
            </a:p>
          </p:txBody>
        </p:sp>
        <p:sp>
          <p:nvSpPr>
            <p:cNvPr id="158742" name="Rectangle 22"/>
            <p:cNvSpPr>
              <a:spLocks noChangeArrowheads="1"/>
            </p:cNvSpPr>
            <p:nvPr/>
          </p:nvSpPr>
          <p:spPr bwMode="auto">
            <a:xfrm>
              <a:off x="2675" y="1044"/>
              <a:ext cx="525" cy="524"/>
            </a:xfrm>
            <a:prstGeom prst="rect">
              <a:avLst/>
            </a:prstGeom>
            <a:solidFill>
              <a:srgbClr val="FFFFFF"/>
            </a:solidFill>
            <a:ln w="46038">
              <a:solidFill>
                <a:srgbClr val="000000"/>
              </a:solidFill>
              <a:miter lim="800000"/>
              <a:headEnd/>
              <a:tailEnd/>
            </a:ln>
          </p:spPr>
          <p:txBody>
            <a:bodyPr/>
            <a:lstStyle/>
            <a:p>
              <a:endParaRPr lang="nl-NL"/>
            </a:p>
          </p:txBody>
        </p:sp>
        <p:sp>
          <p:nvSpPr>
            <p:cNvPr id="158743" name="Rectangle 23"/>
            <p:cNvSpPr>
              <a:spLocks noChangeArrowheads="1"/>
            </p:cNvSpPr>
            <p:nvPr/>
          </p:nvSpPr>
          <p:spPr bwMode="auto">
            <a:xfrm>
              <a:off x="3199" y="1044"/>
              <a:ext cx="524" cy="524"/>
            </a:xfrm>
            <a:prstGeom prst="rect">
              <a:avLst/>
            </a:prstGeom>
            <a:solidFill>
              <a:srgbClr val="FFFFFF"/>
            </a:solidFill>
            <a:ln w="46038">
              <a:solidFill>
                <a:srgbClr val="000000"/>
              </a:solidFill>
              <a:miter lim="800000"/>
              <a:headEnd/>
              <a:tailEnd/>
            </a:ln>
          </p:spPr>
          <p:txBody>
            <a:bodyPr/>
            <a:lstStyle/>
            <a:p>
              <a:endParaRPr lang="nl-NL"/>
            </a:p>
          </p:txBody>
        </p:sp>
        <p:sp>
          <p:nvSpPr>
            <p:cNvPr id="158744" name="Rectangle 24"/>
            <p:cNvSpPr>
              <a:spLocks noChangeArrowheads="1"/>
            </p:cNvSpPr>
            <p:nvPr/>
          </p:nvSpPr>
          <p:spPr bwMode="auto">
            <a:xfrm>
              <a:off x="3722" y="1044"/>
              <a:ext cx="525" cy="524"/>
            </a:xfrm>
            <a:prstGeom prst="rect">
              <a:avLst/>
            </a:prstGeom>
            <a:solidFill>
              <a:srgbClr val="FFFFFF"/>
            </a:solidFill>
            <a:ln w="46038">
              <a:solidFill>
                <a:srgbClr val="000000"/>
              </a:solidFill>
              <a:miter lim="800000"/>
              <a:headEnd/>
              <a:tailEnd/>
            </a:ln>
          </p:spPr>
          <p:txBody>
            <a:bodyPr/>
            <a:lstStyle/>
            <a:p>
              <a:endParaRPr lang="nl-NL"/>
            </a:p>
          </p:txBody>
        </p:sp>
        <p:sp>
          <p:nvSpPr>
            <p:cNvPr id="158745" name="Rectangle 25"/>
            <p:cNvSpPr>
              <a:spLocks noChangeArrowheads="1"/>
            </p:cNvSpPr>
            <p:nvPr/>
          </p:nvSpPr>
          <p:spPr bwMode="auto">
            <a:xfrm>
              <a:off x="4246" y="1044"/>
              <a:ext cx="524" cy="524"/>
            </a:xfrm>
            <a:prstGeom prst="rect">
              <a:avLst/>
            </a:prstGeom>
            <a:blipFill dpi="0" rotWithShape="0">
              <a:blip r:embed="rId2">
                <a:duotone>
                  <a:schemeClr val="accent2">
                    <a:shade val="45000"/>
                    <a:satMod val="135000"/>
                  </a:schemeClr>
                  <a:prstClr val="white"/>
                </a:duotone>
              </a:blip>
              <a:srcRect/>
              <a:tile tx="0" ty="0" sx="100000" sy="100000" flip="none" algn="tl"/>
            </a:blipFill>
            <a:ln w="46038">
              <a:solidFill>
                <a:srgbClr val="000000"/>
              </a:solidFill>
              <a:miter lim="800000"/>
              <a:headEnd/>
              <a:tailEnd/>
            </a:ln>
          </p:spPr>
          <p:txBody>
            <a:bodyPr/>
            <a:lstStyle/>
            <a:p>
              <a:endParaRPr lang="nl-NL"/>
            </a:p>
          </p:txBody>
        </p:sp>
        <p:sp>
          <p:nvSpPr>
            <p:cNvPr id="158746" name="Rectangle 26"/>
            <p:cNvSpPr>
              <a:spLocks noChangeArrowheads="1"/>
            </p:cNvSpPr>
            <p:nvPr/>
          </p:nvSpPr>
          <p:spPr bwMode="auto">
            <a:xfrm>
              <a:off x="1105" y="1567"/>
              <a:ext cx="524" cy="525"/>
            </a:xfrm>
            <a:prstGeom prst="rect">
              <a:avLst/>
            </a:prstGeom>
            <a:blipFill dpi="0" rotWithShape="0">
              <a:blip r:embed="rId2">
                <a:duotone>
                  <a:schemeClr val="accent2">
                    <a:shade val="45000"/>
                    <a:satMod val="135000"/>
                  </a:schemeClr>
                  <a:prstClr val="white"/>
                </a:duotone>
              </a:blip>
              <a:srcRect/>
              <a:tile tx="0" ty="0" sx="100000" sy="100000" flip="none" algn="tl"/>
            </a:blipFill>
            <a:ln w="46038">
              <a:solidFill>
                <a:srgbClr val="000000"/>
              </a:solidFill>
              <a:miter lim="800000"/>
              <a:headEnd/>
              <a:tailEnd/>
            </a:ln>
          </p:spPr>
          <p:txBody>
            <a:bodyPr/>
            <a:lstStyle/>
            <a:p>
              <a:endParaRPr lang="nl-NL"/>
            </a:p>
          </p:txBody>
        </p:sp>
        <p:sp>
          <p:nvSpPr>
            <p:cNvPr id="158747" name="Rectangle 27"/>
            <p:cNvSpPr>
              <a:spLocks noChangeArrowheads="1"/>
            </p:cNvSpPr>
            <p:nvPr/>
          </p:nvSpPr>
          <p:spPr bwMode="auto">
            <a:xfrm>
              <a:off x="1628" y="1567"/>
              <a:ext cx="525" cy="525"/>
            </a:xfrm>
            <a:prstGeom prst="rect">
              <a:avLst/>
            </a:prstGeom>
            <a:solidFill>
              <a:srgbClr val="FFFFFF"/>
            </a:solidFill>
            <a:ln w="46038">
              <a:solidFill>
                <a:srgbClr val="000000"/>
              </a:solidFill>
              <a:miter lim="800000"/>
              <a:headEnd/>
              <a:tailEnd/>
            </a:ln>
          </p:spPr>
          <p:txBody>
            <a:bodyPr/>
            <a:lstStyle/>
            <a:p>
              <a:endParaRPr lang="nl-NL"/>
            </a:p>
          </p:txBody>
        </p:sp>
        <p:sp>
          <p:nvSpPr>
            <p:cNvPr id="158748" name="Rectangle 28"/>
            <p:cNvSpPr>
              <a:spLocks noChangeArrowheads="1"/>
            </p:cNvSpPr>
            <p:nvPr/>
          </p:nvSpPr>
          <p:spPr bwMode="auto">
            <a:xfrm>
              <a:off x="2152" y="1567"/>
              <a:ext cx="524" cy="525"/>
            </a:xfrm>
            <a:prstGeom prst="rect">
              <a:avLst/>
            </a:prstGeom>
            <a:solidFill>
              <a:srgbClr val="FFFFFF"/>
            </a:solidFill>
            <a:ln w="46038">
              <a:solidFill>
                <a:srgbClr val="000000"/>
              </a:solidFill>
              <a:miter lim="800000"/>
              <a:headEnd/>
              <a:tailEnd/>
            </a:ln>
          </p:spPr>
          <p:txBody>
            <a:bodyPr/>
            <a:lstStyle/>
            <a:p>
              <a:endParaRPr lang="nl-NL"/>
            </a:p>
          </p:txBody>
        </p:sp>
        <p:sp>
          <p:nvSpPr>
            <p:cNvPr id="158749" name="Rectangle 29"/>
            <p:cNvSpPr>
              <a:spLocks noChangeArrowheads="1"/>
            </p:cNvSpPr>
            <p:nvPr/>
          </p:nvSpPr>
          <p:spPr bwMode="auto">
            <a:xfrm>
              <a:off x="2675" y="1567"/>
              <a:ext cx="525" cy="525"/>
            </a:xfrm>
            <a:prstGeom prst="rect">
              <a:avLst/>
            </a:prstGeom>
            <a:solidFill>
              <a:srgbClr val="FFFFFF"/>
            </a:solidFill>
            <a:ln w="46038">
              <a:solidFill>
                <a:srgbClr val="000000"/>
              </a:solidFill>
              <a:miter lim="800000"/>
              <a:headEnd/>
              <a:tailEnd/>
            </a:ln>
          </p:spPr>
          <p:txBody>
            <a:bodyPr/>
            <a:lstStyle/>
            <a:p>
              <a:endParaRPr lang="nl-NL"/>
            </a:p>
          </p:txBody>
        </p:sp>
        <p:sp>
          <p:nvSpPr>
            <p:cNvPr id="158750" name="Rectangle 30"/>
            <p:cNvSpPr>
              <a:spLocks noChangeArrowheads="1"/>
            </p:cNvSpPr>
            <p:nvPr/>
          </p:nvSpPr>
          <p:spPr bwMode="auto">
            <a:xfrm>
              <a:off x="3199" y="1567"/>
              <a:ext cx="524" cy="525"/>
            </a:xfrm>
            <a:prstGeom prst="rect">
              <a:avLst/>
            </a:prstGeom>
            <a:solidFill>
              <a:srgbClr val="FFFFFF"/>
            </a:solidFill>
            <a:ln w="46038">
              <a:solidFill>
                <a:srgbClr val="000000"/>
              </a:solidFill>
              <a:miter lim="800000"/>
              <a:headEnd/>
              <a:tailEnd/>
            </a:ln>
          </p:spPr>
          <p:txBody>
            <a:bodyPr/>
            <a:lstStyle/>
            <a:p>
              <a:endParaRPr lang="nl-NL"/>
            </a:p>
          </p:txBody>
        </p:sp>
        <p:sp>
          <p:nvSpPr>
            <p:cNvPr id="158751" name="Rectangle 31"/>
            <p:cNvSpPr>
              <a:spLocks noChangeArrowheads="1"/>
            </p:cNvSpPr>
            <p:nvPr/>
          </p:nvSpPr>
          <p:spPr bwMode="auto">
            <a:xfrm>
              <a:off x="3722" y="1567"/>
              <a:ext cx="525" cy="525"/>
            </a:xfrm>
            <a:prstGeom prst="rect">
              <a:avLst/>
            </a:prstGeom>
            <a:solidFill>
              <a:srgbClr val="FFFFFF"/>
            </a:solidFill>
            <a:ln w="46038">
              <a:solidFill>
                <a:srgbClr val="000000"/>
              </a:solidFill>
              <a:miter lim="800000"/>
              <a:headEnd/>
              <a:tailEnd/>
            </a:ln>
          </p:spPr>
          <p:txBody>
            <a:bodyPr/>
            <a:lstStyle/>
            <a:p>
              <a:endParaRPr lang="nl-NL"/>
            </a:p>
          </p:txBody>
        </p:sp>
        <p:sp>
          <p:nvSpPr>
            <p:cNvPr id="158752" name="Rectangle 32"/>
            <p:cNvSpPr>
              <a:spLocks noChangeArrowheads="1"/>
            </p:cNvSpPr>
            <p:nvPr/>
          </p:nvSpPr>
          <p:spPr bwMode="auto">
            <a:xfrm>
              <a:off x="4246" y="1567"/>
              <a:ext cx="524" cy="525"/>
            </a:xfrm>
            <a:prstGeom prst="rect">
              <a:avLst/>
            </a:prstGeom>
            <a:blipFill dpi="0" rotWithShape="0">
              <a:blip r:embed="rId2">
                <a:duotone>
                  <a:schemeClr val="accent2">
                    <a:shade val="45000"/>
                    <a:satMod val="135000"/>
                  </a:schemeClr>
                  <a:prstClr val="white"/>
                </a:duotone>
              </a:blip>
              <a:srcRect/>
              <a:tile tx="0" ty="0" sx="100000" sy="100000" flip="none" algn="tl"/>
            </a:blipFill>
            <a:ln w="46038">
              <a:solidFill>
                <a:srgbClr val="000000"/>
              </a:solidFill>
              <a:miter lim="800000"/>
              <a:headEnd/>
              <a:tailEnd/>
            </a:ln>
          </p:spPr>
          <p:txBody>
            <a:bodyPr/>
            <a:lstStyle/>
            <a:p>
              <a:endParaRPr lang="nl-NL"/>
            </a:p>
          </p:txBody>
        </p:sp>
        <p:sp>
          <p:nvSpPr>
            <p:cNvPr id="158753" name="Rectangle 33"/>
            <p:cNvSpPr>
              <a:spLocks noChangeArrowheads="1"/>
            </p:cNvSpPr>
            <p:nvPr/>
          </p:nvSpPr>
          <p:spPr bwMode="auto">
            <a:xfrm>
              <a:off x="1105" y="2091"/>
              <a:ext cx="524" cy="524"/>
            </a:xfrm>
            <a:prstGeom prst="rect">
              <a:avLst/>
            </a:prstGeom>
            <a:blipFill dpi="0" rotWithShape="0">
              <a:blip r:embed="rId2">
                <a:duotone>
                  <a:schemeClr val="accent2">
                    <a:shade val="45000"/>
                    <a:satMod val="135000"/>
                  </a:schemeClr>
                  <a:prstClr val="white"/>
                </a:duotone>
              </a:blip>
              <a:srcRect/>
              <a:tile tx="0" ty="0" sx="100000" sy="100000" flip="none" algn="tl"/>
            </a:blipFill>
            <a:ln w="46038">
              <a:solidFill>
                <a:srgbClr val="000000"/>
              </a:solidFill>
              <a:miter lim="800000"/>
              <a:headEnd/>
              <a:tailEnd/>
            </a:ln>
          </p:spPr>
          <p:txBody>
            <a:bodyPr/>
            <a:lstStyle/>
            <a:p>
              <a:endParaRPr lang="nl-NL"/>
            </a:p>
          </p:txBody>
        </p:sp>
        <p:sp>
          <p:nvSpPr>
            <p:cNvPr id="158754" name="Rectangle 34"/>
            <p:cNvSpPr>
              <a:spLocks noChangeArrowheads="1"/>
            </p:cNvSpPr>
            <p:nvPr/>
          </p:nvSpPr>
          <p:spPr bwMode="auto">
            <a:xfrm>
              <a:off x="1628" y="2091"/>
              <a:ext cx="525" cy="524"/>
            </a:xfrm>
            <a:prstGeom prst="rect">
              <a:avLst/>
            </a:prstGeom>
            <a:solidFill>
              <a:srgbClr val="FFFFFF"/>
            </a:solidFill>
            <a:ln w="46038">
              <a:solidFill>
                <a:srgbClr val="000000"/>
              </a:solidFill>
              <a:miter lim="800000"/>
              <a:headEnd/>
              <a:tailEnd/>
            </a:ln>
          </p:spPr>
          <p:txBody>
            <a:bodyPr/>
            <a:lstStyle/>
            <a:p>
              <a:endParaRPr lang="nl-NL"/>
            </a:p>
          </p:txBody>
        </p:sp>
        <p:sp>
          <p:nvSpPr>
            <p:cNvPr id="158755" name="Rectangle 35"/>
            <p:cNvSpPr>
              <a:spLocks noChangeArrowheads="1"/>
            </p:cNvSpPr>
            <p:nvPr/>
          </p:nvSpPr>
          <p:spPr bwMode="auto">
            <a:xfrm>
              <a:off x="2152" y="2091"/>
              <a:ext cx="524" cy="524"/>
            </a:xfrm>
            <a:prstGeom prst="rect">
              <a:avLst/>
            </a:prstGeom>
            <a:solidFill>
              <a:srgbClr val="FFFFFF"/>
            </a:solidFill>
            <a:ln w="46038">
              <a:solidFill>
                <a:srgbClr val="000000"/>
              </a:solidFill>
              <a:miter lim="800000"/>
              <a:headEnd/>
              <a:tailEnd/>
            </a:ln>
          </p:spPr>
          <p:txBody>
            <a:bodyPr/>
            <a:lstStyle/>
            <a:p>
              <a:endParaRPr lang="nl-NL"/>
            </a:p>
          </p:txBody>
        </p:sp>
        <p:sp>
          <p:nvSpPr>
            <p:cNvPr id="158756" name="Rectangle 36"/>
            <p:cNvSpPr>
              <a:spLocks noChangeArrowheads="1"/>
            </p:cNvSpPr>
            <p:nvPr/>
          </p:nvSpPr>
          <p:spPr bwMode="auto">
            <a:xfrm>
              <a:off x="2675" y="2091"/>
              <a:ext cx="525" cy="524"/>
            </a:xfrm>
            <a:prstGeom prst="rect">
              <a:avLst/>
            </a:prstGeom>
            <a:solidFill>
              <a:srgbClr val="FFFFFF"/>
            </a:solidFill>
            <a:ln w="46038">
              <a:solidFill>
                <a:srgbClr val="000000"/>
              </a:solidFill>
              <a:miter lim="800000"/>
              <a:headEnd/>
              <a:tailEnd/>
            </a:ln>
          </p:spPr>
          <p:txBody>
            <a:bodyPr/>
            <a:lstStyle/>
            <a:p>
              <a:endParaRPr lang="nl-NL"/>
            </a:p>
          </p:txBody>
        </p:sp>
        <p:sp>
          <p:nvSpPr>
            <p:cNvPr id="158757" name="Rectangle 37"/>
            <p:cNvSpPr>
              <a:spLocks noChangeArrowheads="1"/>
            </p:cNvSpPr>
            <p:nvPr/>
          </p:nvSpPr>
          <p:spPr bwMode="auto">
            <a:xfrm>
              <a:off x="3199" y="2091"/>
              <a:ext cx="524" cy="524"/>
            </a:xfrm>
            <a:prstGeom prst="rect">
              <a:avLst/>
            </a:prstGeom>
            <a:solidFill>
              <a:srgbClr val="FFFFFF"/>
            </a:solidFill>
            <a:ln w="46038">
              <a:solidFill>
                <a:srgbClr val="000000"/>
              </a:solidFill>
              <a:miter lim="800000"/>
              <a:headEnd/>
              <a:tailEnd/>
            </a:ln>
          </p:spPr>
          <p:txBody>
            <a:bodyPr/>
            <a:lstStyle/>
            <a:p>
              <a:endParaRPr lang="nl-NL"/>
            </a:p>
          </p:txBody>
        </p:sp>
        <p:sp>
          <p:nvSpPr>
            <p:cNvPr id="158758" name="Rectangle 38"/>
            <p:cNvSpPr>
              <a:spLocks noChangeArrowheads="1"/>
            </p:cNvSpPr>
            <p:nvPr/>
          </p:nvSpPr>
          <p:spPr bwMode="auto">
            <a:xfrm>
              <a:off x="3722" y="2091"/>
              <a:ext cx="525" cy="524"/>
            </a:xfrm>
            <a:prstGeom prst="rect">
              <a:avLst/>
            </a:prstGeom>
            <a:solidFill>
              <a:srgbClr val="FFFFFF"/>
            </a:solidFill>
            <a:ln w="46038">
              <a:solidFill>
                <a:srgbClr val="000000"/>
              </a:solidFill>
              <a:miter lim="800000"/>
              <a:headEnd/>
              <a:tailEnd/>
            </a:ln>
          </p:spPr>
          <p:txBody>
            <a:bodyPr/>
            <a:lstStyle/>
            <a:p>
              <a:endParaRPr lang="nl-NL"/>
            </a:p>
          </p:txBody>
        </p:sp>
        <p:sp>
          <p:nvSpPr>
            <p:cNvPr id="158759" name="Rectangle 39"/>
            <p:cNvSpPr>
              <a:spLocks noChangeArrowheads="1"/>
            </p:cNvSpPr>
            <p:nvPr/>
          </p:nvSpPr>
          <p:spPr bwMode="auto">
            <a:xfrm>
              <a:off x="4246" y="2091"/>
              <a:ext cx="524" cy="524"/>
            </a:xfrm>
            <a:prstGeom prst="rect">
              <a:avLst/>
            </a:prstGeom>
            <a:blipFill dpi="0" rotWithShape="0">
              <a:blip r:embed="rId2">
                <a:duotone>
                  <a:schemeClr val="accent2">
                    <a:shade val="45000"/>
                    <a:satMod val="135000"/>
                  </a:schemeClr>
                  <a:prstClr val="white"/>
                </a:duotone>
              </a:blip>
              <a:srcRect/>
              <a:tile tx="0" ty="0" sx="100000" sy="100000" flip="none" algn="tl"/>
            </a:blipFill>
            <a:ln w="46038">
              <a:solidFill>
                <a:srgbClr val="000000"/>
              </a:solidFill>
              <a:miter lim="800000"/>
              <a:headEnd/>
              <a:tailEnd/>
            </a:ln>
          </p:spPr>
          <p:txBody>
            <a:bodyPr/>
            <a:lstStyle/>
            <a:p>
              <a:endParaRPr lang="nl-NL"/>
            </a:p>
          </p:txBody>
        </p:sp>
        <p:sp>
          <p:nvSpPr>
            <p:cNvPr id="158760" name="Rectangle 40"/>
            <p:cNvSpPr>
              <a:spLocks noChangeArrowheads="1"/>
            </p:cNvSpPr>
            <p:nvPr/>
          </p:nvSpPr>
          <p:spPr bwMode="auto">
            <a:xfrm>
              <a:off x="1105" y="2614"/>
              <a:ext cx="524" cy="525"/>
            </a:xfrm>
            <a:prstGeom prst="rect">
              <a:avLst/>
            </a:prstGeom>
            <a:blipFill dpi="0" rotWithShape="0">
              <a:blip r:embed="rId2">
                <a:duotone>
                  <a:schemeClr val="accent5">
                    <a:shade val="45000"/>
                    <a:satMod val="135000"/>
                  </a:schemeClr>
                  <a:prstClr val="white"/>
                </a:duotone>
              </a:blip>
              <a:srcRect/>
              <a:tile tx="0" ty="0" sx="100000" sy="100000" flip="none" algn="tl"/>
            </a:blipFill>
            <a:ln w="46038">
              <a:solidFill>
                <a:srgbClr val="000000"/>
              </a:solidFill>
              <a:miter lim="800000"/>
              <a:headEnd/>
              <a:tailEnd/>
            </a:ln>
          </p:spPr>
          <p:txBody>
            <a:bodyPr/>
            <a:lstStyle/>
            <a:p>
              <a:endParaRPr lang="nl-NL"/>
            </a:p>
          </p:txBody>
        </p:sp>
        <p:sp>
          <p:nvSpPr>
            <p:cNvPr id="158761" name="Rectangle 41"/>
            <p:cNvSpPr>
              <a:spLocks noChangeArrowheads="1"/>
            </p:cNvSpPr>
            <p:nvPr/>
          </p:nvSpPr>
          <p:spPr bwMode="auto">
            <a:xfrm>
              <a:off x="1628" y="2614"/>
              <a:ext cx="525" cy="525"/>
            </a:xfrm>
            <a:prstGeom prst="rect">
              <a:avLst/>
            </a:prstGeom>
            <a:blipFill dpi="0" rotWithShape="0">
              <a:blip r:embed="rId2">
                <a:duotone>
                  <a:schemeClr val="accent2">
                    <a:shade val="45000"/>
                    <a:satMod val="135000"/>
                  </a:schemeClr>
                  <a:prstClr val="white"/>
                </a:duotone>
              </a:blip>
              <a:srcRect/>
              <a:tile tx="0" ty="0" sx="100000" sy="100000" flip="none" algn="tl"/>
            </a:blipFill>
            <a:ln w="46038">
              <a:solidFill>
                <a:srgbClr val="000000"/>
              </a:solidFill>
              <a:miter lim="800000"/>
              <a:headEnd/>
              <a:tailEnd/>
            </a:ln>
          </p:spPr>
          <p:txBody>
            <a:bodyPr/>
            <a:lstStyle/>
            <a:p>
              <a:endParaRPr lang="nl-NL"/>
            </a:p>
          </p:txBody>
        </p:sp>
        <p:sp>
          <p:nvSpPr>
            <p:cNvPr id="158762" name="Rectangle 42"/>
            <p:cNvSpPr>
              <a:spLocks noChangeArrowheads="1"/>
            </p:cNvSpPr>
            <p:nvPr/>
          </p:nvSpPr>
          <p:spPr bwMode="auto">
            <a:xfrm>
              <a:off x="2152" y="2614"/>
              <a:ext cx="524" cy="525"/>
            </a:xfrm>
            <a:prstGeom prst="rect">
              <a:avLst/>
            </a:prstGeom>
            <a:blipFill dpi="0" rotWithShape="0">
              <a:blip r:embed="rId2">
                <a:duotone>
                  <a:schemeClr val="accent2">
                    <a:shade val="45000"/>
                    <a:satMod val="135000"/>
                  </a:schemeClr>
                  <a:prstClr val="white"/>
                </a:duotone>
              </a:blip>
              <a:srcRect/>
              <a:tile tx="0" ty="0" sx="100000" sy="100000" flip="none" algn="tl"/>
            </a:blipFill>
            <a:ln w="46038">
              <a:solidFill>
                <a:srgbClr val="000000"/>
              </a:solidFill>
              <a:miter lim="800000"/>
              <a:headEnd/>
              <a:tailEnd/>
            </a:ln>
          </p:spPr>
          <p:txBody>
            <a:bodyPr/>
            <a:lstStyle/>
            <a:p>
              <a:endParaRPr lang="nl-NL"/>
            </a:p>
          </p:txBody>
        </p:sp>
        <p:sp>
          <p:nvSpPr>
            <p:cNvPr id="158763" name="Rectangle 43"/>
            <p:cNvSpPr>
              <a:spLocks noChangeArrowheads="1"/>
            </p:cNvSpPr>
            <p:nvPr/>
          </p:nvSpPr>
          <p:spPr bwMode="auto">
            <a:xfrm>
              <a:off x="2675" y="2614"/>
              <a:ext cx="525" cy="525"/>
            </a:xfrm>
            <a:prstGeom prst="rect">
              <a:avLst/>
            </a:prstGeom>
            <a:blipFill dpi="0" rotWithShape="0">
              <a:blip r:embed="rId2">
                <a:duotone>
                  <a:schemeClr val="accent2">
                    <a:shade val="45000"/>
                    <a:satMod val="135000"/>
                  </a:schemeClr>
                  <a:prstClr val="white"/>
                </a:duotone>
              </a:blip>
              <a:srcRect/>
              <a:tile tx="0" ty="0" sx="100000" sy="100000" flip="none" algn="tl"/>
            </a:blipFill>
            <a:ln w="46038">
              <a:solidFill>
                <a:srgbClr val="000000"/>
              </a:solidFill>
              <a:miter lim="800000"/>
              <a:headEnd/>
              <a:tailEnd/>
            </a:ln>
          </p:spPr>
          <p:txBody>
            <a:bodyPr/>
            <a:lstStyle/>
            <a:p>
              <a:endParaRPr lang="nl-NL"/>
            </a:p>
          </p:txBody>
        </p:sp>
        <p:sp>
          <p:nvSpPr>
            <p:cNvPr id="158764" name="Rectangle 44"/>
            <p:cNvSpPr>
              <a:spLocks noChangeArrowheads="1"/>
            </p:cNvSpPr>
            <p:nvPr/>
          </p:nvSpPr>
          <p:spPr bwMode="auto">
            <a:xfrm>
              <a:off x="3199" y="2614"/>
              <a:ext cx="524" cy="525"/>
            </a:xfrm>
            <a:prstGeom prst="rect">
              <a:avLst/>
            </a:prstGeom>
            <a:blipFill dpi="0" rotWithShape="0">
              <a:blip r:embed="rId2">
                <a:duotone>
                  <a:schemeClr val="accent2">
                    <a:shade val="45000"/>
                    <a:satMod val="135000"/>
                  </a:schemeClr>
                  <a:prstClr val="white"/>
                </a:duotone>
              </a:blip>
              <a:srcRect/>
              <a:tile tx="0" ty="0" sx="100000" sy="100000" flip="none" algn="tl"/>
            </a:blipFill>
            <a:ln w="46038">
              <a:solidFill>
                <a:srgbClr val="000000"/>
              </a:solidFill>
              <a:miter lim="800000"/>
              <a:headEnd/>
              <a:tailEnd/>
            </a:ln>
          </p:spPr>
          <p:txBody>
            <a:bodyPr/>
            <a:lstStyle/>
            <a:p>
              <a:endParaRPr lang="nl-NL"/>
            </a:p>
          </p:txBody>
        </p:sp>
        <p:sp>
          <p:nvSpPr>
            <p:cNvPr id="158765" name="Rectangle 45"/>
            <p:cNvSpPr>
              <a:spLocks noChangeArrowheads="1"/>
            </p:cNvSpPr>
            <p:nvPr/>
          </p:nvSpPr>
          <p:spPr bwMode="auto">
            <a:xfrm>
              <a:off x="3722" y="2614"/>
              <a:ext cx="525" cy="525"/>
            </a:xfrm>
            <a:prstGeom prst="rect">
              <a:avLst/>
            </a:prstGeom>
            <a:blipFill dpi="0" rotWithShape="0">
              <a:blip r:embed="rId2">
                <a:duotone>
                  <a:schemeClr val="accent2">
                    <a:shade val="45000"/>
                    <a:satMod val="135000"/>
                  </a:schemeClr>
                  <a:prstClr val="white"/>
                </a:duotone>
              </a:blip>
              <a:srcRect/>
              <a:tile tx="0" ty="0" sx="100000" sy="100000" flip="none" algn="tl"/>
            </a:blipFill>
            <a:ln w="46038">
              <a:solidFill>
                <a:srgbClr val="000000"/>
              </a:solidFill>
              <a:miter lim="800000"/>
              <a:headEnd/>
              <a:tailEnd/>
            </a:ln>
          </p:spPr>
          <p:txBody>
            <a:bodyPr/>
            <a:lstStyle/>
            <a:p>
              <a:endParaRPr lang="nl-NL"/>
            </a:p>
          </p:txBody>
        </p:sp>
        <p:sp>
          <p:nvSpPr>
            <p:cNvPr id="158766" name="Rectangle 46"/>
            <p:cNvSpPr>
              <a:spLocks noChangeArrowheads="1"/>
            </p:cNvSpPr>
            <p:nvPr/>
          </p:nvSpPr>
          <p:spPr bwMode="auto">
            <a:xfrm>
              <a:off x="4246" y="2614"/>
              <a:ext cx="524" cy="525"/>
            </a:xfrm>
            <a:prstGeom prst="rect">
              <a:avLst/>
            </a:prstGeom>
            <a:blipFill dpi="0" rotWithShape="0">
              <a:blip r:embed="rId2">
                <a:duotone>
                  <a:schemeClr val="accent5">
                    <a:shade val="45000"/>
                    <a:satMod val="135000"/>
                  </a:schemeClr>
                  <a:prstClr val="white"/>
                </a:duotone>
              </a:blip>
              <a:srcRect/>
              <a:tile tx="0" ty="0" sx="100000" sy="100000" flip="none" algn="tl"/>
            </a:blipFill>
            <a:ln w="46038">
              <a:solidFill>
                <a:srgbClr val="000000"/>
              </a:solidFill>
              <a:miter lim="800000"/>
              <a:headEnd/>
              <a:tailEnd/>
            </a:ln>
          </p:spPr>
          <p:txBody>
            <a:bodyPr/>
            <a:lstStyle/>
            <a:p>
              <a:endParaRPr lang="nl-NL"/>
            </a:p>
          </p:txBody>
        </p:sp>
        <p:sp>
          <p:nvSpPr>
            <p:cNvPr id="158767" name="Rectangle 47"/>
            <p:cNvSpPr>
              <a:spLocks noChangeArrowheads="1"/>
            </p:cNvSpPr>
            <p:nvPr/>
          </p:nvSpPr>
          <p:spPr bwMode="auto">
            <a:xfrm>
              <a:off x="1891" y="3364"/>
              <a:ext cx="2049" cy="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nl-NL" sz="4000" dirty="0">
                  <a:solidFill>
                    <a:schemeClr val="tx1"/>
                  </a:solidFill>
                  <a:latin typeface="Helvetica" pitchFamily="2" charset="0"/>
                </a:rPr>
                <a:t>“dikke omtrek”</a:t>
              </a:r>
              <a:endParaRPr lang="nl-NL" sz="1050" dirty="0">
                <a:solidFill>
                  <a:schemeClr val="tx1"/>
                </a:solidFill>
              </a:endParaRPr>
            </a:p>
          </p:txBody>
        </p:sp>
      </p:grpSp>
    </p:spTree>
    <p:extLst>
      <p:ext uri="{BB962C8B-B14F-4D97-AF65-F5344CB8AC3E}">
        <p14:creationId xmlns:p14="http://schemas.microsoft.com/office/powerpoint/2010/main" val="6619704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8724" name="Group 4"/>
          <p:cNvGrpSpPr>
            <a:grpSpLocks noChangeAspect="1"/>
          </p:cNvGrpSpPr>
          <p:nvPr/>
        </p:nvGrpSpPr>
        <p:grpSpPr bwMode="auto">
          <a:xfrm>
            <a:off x="153333" y="364365"/>
            <a:ext cx="5329238" cy="4754563"/>
            <a:chOff x="960" y="506"/>
            <a:chExt cx="3357" cy="2995"/>
          </a:xfrm>
        </p:grpSpPr>
        <p:sp>
          <p:nvSpPr>
            <p:cNvPr id="158723" name="AutoShape 3"/>
            <p:cNvSpPr>
              <a:spLocks noChangeAspect="1" noChangeArrowheads="1" noTextEdit="1"/>
            </p:cNvSpPr>
            <p:nvPr/>
          </p:nvSpPr>
          <p:spPr bwMode="auto">
            <a:xfrm>
              <a:off x="960" y="506"/>
              <a:ext cx="3357" cy="1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a:p>
          </p:txBody>
        </p:sp>
        <p:sp>
          <p:nvSpPr>
            <p:cNvPr id="158725" name="Rectangle 5"/>
            <p:cNvSpPr>
              <a:spLocks noChangeArrowheads="1"/>
            </p:cNvSpPr>
            <p:nvPr/>
          </p:nvSpPr>
          <p:spPr bwMode="auto">
            <a:xfrm>
              <a:off x="1091" y="506"/>
              <a:ext cx="552" cy="553"/>
            </a:xfrm>
            <a:prstGeom prst="rect">
              <a:avLst/>
            </a:prstGeom>
            <a:blipFill dpi="0" rotWithShape="0">
              <a:blip r:embed="rId2">
                <a:duotone>
                  <a:schemeClr val="accent2">
                    <a:shade val="45000"/>
                    <a:satMod val="135000"/>
                  </a:schemeClr>
                  <a:prstClr val="white"/>
                </a:duotone>
              </a:blip>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l-NL"/>
            </a:p>
          </p:txBody>
        </p:sp>
        <p:sp>
          <p:nvSpPr>
            <p:cNvPr id="158726" name="Freeform 6"/>
            <p:cNvSpPr>
              <a:spLocks noEditPoints="1"/>
            </p:cNvSpPr>
            <p:nvPr/>
          </p:nvSpPr>
          <p:spPr bwMode="auto">
            <a:xfrm>
              <a:off x="1091" y="506"/>
              <a:ext cx="552" cy="553"/>
            </a:xfrm>
            <a:custGeom>
              <a:avLst/>
              <a:gdLst>
                <a:gd name="T0" fmla="*/ 0 w 552"/>
                <a:gd name="T1" fmla="*/ 0 h 553"/>
                <a:gd name="T2" fmla="*/ 552 w 552"/>
                <a:gd name="T3" fmla="*/ 0 h 553"/>
                <a:gd name="T4" fmla="*/ 552 w 552"/>
                <a:gd name="T5" fmla="*/ 553 h 553"/>
                <a:gd name="T6" fmla="*/ 0 w 552"/>
                <a:gd name="T7" fmla="*/ 553 h 553"/>
                <a:gd name="T8" fmla="*/ 0 w 552"/>
                <a:gd name="T9" fmla="*/ 0 h 553"/>
                <a:gd name="T10" fmla="*/ 29 w 552"/>
                <a:gd name="T11" fmla="*/ 29 h 553"/>
                <a:gd name="T12" fmla="*/ 523 w 552"/>
                <a:gd name="T13" fmla="*/ 29 h 553"/>
                <a:gd name="T14" fmla="*/ 523 w 552"/>
                <a:gd name="T15" fmla="*/ 524 h 553"/>
                <a:gd name="T16" fmla="*/ 29 w 552"/>
                <a:gd name="T17" fmla="*/ 524 h 553"/>
                <a:gd name="T18" fmla="*/ 29 w 552"/>
                <a:gd name="T19" fmla="*/ 29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2" h="553">
                  <a:moveTo>
                    <a:pt x="0" y="0"/>
                  </a:moveTo>
                  <a:lnTo>
                    <a:pt x="552" y="0"/>
                  </a:lnTo>
                  <a:lnTo>
                    <a:pt x="552" y="553"/>
                  </a:lnTo>
                  <a:lnTo>
                    <a:pt x="0" y="553"/>
                  </a:lnTo>
                  <a:lnTo>
                    <a:pt x="0" y="0"/>
                  </a:lnTo>
                  <a:close/>
                  <a:moveTo>
                    <a:pt x="29" y="29"/>
                  </a:moveTo>
                  <a:lnTo>
                    <a:pt x="523" y="29"/>
                  </a:lnTo>
                  <a:lnTo>
                    <a:pt x="523" y="524"/>
                  </a:lnTo>
                  <a:lnTo>
                    <a:pt x="29" y="524"/>
                  </a:lnTo>
                  <a:lnTo>
                    <a:pt x="29" y="29"/>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158727" name="Rectangle 7"/>
            <p:cNvSpPr>
              <a:spLocks noChangeArrowheads="1"/>
            </p:cNvSpPr>
            <p:nvPr/>
          </p:nvSpPr>
          <p:spPr bwMode="auto">
            <a:xfrm>
              <a:off x="1614" y="506"/>
              <a:ext cx="553" cy="553"/>
            </a:xfrm>
            <a:prstGeom prst="rect">
              <a:avLst/>
            </a:prstGeom>
            <a:blipFill dpi="0" rotWithShape="0">
              <a:blip r:embed="rId2">
                <a:duotone>
                  <a:schemeClr val="accent2">
                    <a:shade val="45000"/>
                    <a:satMod val="135000"/>
                  </a:schemeClr>
                  <a:prstClr val="white"/>
                </a:duotone>
              </a:blip>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l-NL"/>
            </a:p>
          </p:txBody>
        </p:sp>
        <p:sp>
          <p:nvSpPr>
            <p:cNvPr id="158728" name="Freeform 8"/>
            <p:cNvSpPr>
              <a:spLocks noEditPoints="1"/>
            </p:cNvSpPr>
            <p:nvPr/>
          </p:nvSpPr>
          <p:spPr bwMode="auto">
            <a:xfrm>
              <a:off x="1614" y="506"/>
              <a:ext cx="553" cy="553"/>
            </a:xfrm>
            <a:custGeom>
              <a:avLst/>
              <a:gdLst>
                <a:gd name="T0" fmla="*/ 0 w 553"/>
                <a:gd name="T1" fmla="*/ 0 h 553"/>
                <a:gd name="T2" fmla="*/ 553 w 553"/>
                <a:gd name="T3" fmla="*/ 0 h 553"/>
                <a:gd name="T4" fmla="*/ 553 w 553"/>
                <a:gd name="T5" fmla="*/ 553 h 553"/>
                <a:gd name="T6" fmla="*/ 0 w 553"/>
                <a:gd name="T7" fmla="*/ 553 h 553"/>
                <a:gd name="T8" fmla="*/ 0 w 553"/>
                <a:gd name="T9" fmla="*/ 0 h 553"/>
                <a:gd name="T10" fmla="*/ 29 w 553"/>
                <a:gd name="T11" fmla="*/ 29 h 553"/>
                <a:gd name="T12" fmla="*/ 524 w 553"/>
                <a:gd name="T13" fmla="*/ 29 h 553"/>
                <a:gd name="T14" fmla="*/ 524 w 553"/>
                <a:gd name="T15" fmla="*/ 524 h 553"/>
                <a:gd name="T16" fmla="*/ 29 w 553"/>
                <a:gd name="T17" fmla="*/ 524 h 553"/>
                <a:gd name="T18" fmla="*/ 29 w 553"/>
                <a:gd name="T19" fmla="*/ 29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3" h="553">
                  <a:moveTo>
                    <a:pt x="0" y="0"/>
                  </a:moveTo>
                  <a:lnTo>
                    <a:pt x="553" y="0"/>
                  </a:lnTo>
                  <a:lnTo>
                    <a:pt x="553" y="553"/>
                  </a:lnTo>
                  <a:lnTo>
                    <a:pt x="0" y="553"/>
                  </a:lnTo>
                  <a:lnTo>
                    <a:pt x="0" y="0"/>
                  </a:lnTo>
                  <a:close/>
                  <a:moveTo>
                    <a:pt x="29" y="29"/>
                  </a:moveTo>
                  <a:lnTo>
                    <a:pt x="524" y="29"/>
                  </a:lnTo>
                  <a:lnTo>
                    <a:pt x="524" y="524"/>
                  </a:lnTo>
                  <a:lnTo>
                    <a:pt x="29" y="524"/>
                  </a:lnTo>
                  <a:lnTo>
                    <a:pt x="29" y="29"/>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158729" name="Rectangle 9"/>
            <p:cNvSpPr>
              <a:spLocks noChangeArrowheads="1"/>
            </p:cNvSpPr>
            <p:nvPr/>
          </p:nvSpPr>
          <p:spPr bwMode="auto">
            <a:xfrm>
              <a:off x="2138" y="506"/>
              <a:ext cx="552" cy="553"/>
            </a:xfrm>
            <a:prstGeom prst="rect">
              <a:avLst/>
            </a:prstGeom>
            <a:blipFill dpi="0" rotWithShape="0">
              <a:blip r:embed="rId2">
                <a:duotone>
                  <a:schemeClr val="accent2">
                    <a:shade val="45000"/>
                    <a:satMod val="135000"/>
                  </a:schemeClr>
                  <a:prstClr val="white"/>
                </a:duotone>
              </a:blip>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l-NL"/>
            </a:p>
          </p:txBody>
        </p:sp>
        <p:sp>
          <p:nvSpPr>
            <p:cNvPr id="158730" name="Freeform 10"/>
            <p:cNvSpPr>
              <a:spLocks noEditPoints="1"/>
            </p:cNvSpPr>
            <p:nvPr/>
          </p:nvSpPr>
          <p:spPr bwMode="auto">
            <a:xfrm>
              <a:off x="2138" y="506"/>
              <a:ext cx="552" cy="553"/>
            </a:xfrm>
            <a:custGeom>
              <a:avLst/>
              <a:gdLst>
                <a:gd name="T0" fmla="*/ 0 w 552"/>
                <a:gd name="T1" fmla="*/ 0 h 553"/>
                <a:gd name="T2" fmla="*/ 552 w 552"/>
                <a:gd name="T3" fmla="*/ 0 h 553"/>
                <a:gd name="T4" fmla="*/ 552 w 552"/>
                <a:gd name="T5" fmla="*/ 553 h 553"/>
                <a:gd name="T6" fmla="*/ 0 w 552"/>
                <a:gd name="T7" fmla="*/ 553 h 553"/>
                <a:gd name="T8" fmla="*/ 0 w 552"/>
                <a:gd name="T9" fmla="*/ 0 h 553"/>
                <a:gd name="T10" fmla="*/ 29 w 552"/>
                <a:gd name="T11" fmla="*/ 29 h 553"/>
                <a:gd name="T12" fmla="*/ 523 w 552"/>
                <a:gd name="T13" fmla="*/ 29 h 553"/>
                <a:gd name="T14" fmla="*/ 523 w 552"/>
                <a:gd name="T15" fmla="*/ 524 h 553"/>
                <a:gd name="T16" fmla="*/ 29 w 552"/>
                <a:gd name="T17" fmla="*/ 524 h 553"/>
                <a:gd name="T18" fmla="*/ 29 w 552"/>
                <a:gd name="T19" fmla="*/ 29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2" h="553">
                  <a:moveTo>
                    <a:pt x="0" y="0"/>
                  </a:moveTo>
                  <a:lnTo>
                    <a:pt x="552" y="0"/>
                  </a:lnTo>
                  <a:lnTo>
                    <a:pt x="552" y="553"/>
                  </a:lnTo>
                  <a:lnTo>
                    <a:pt x="0" y="553"/>
                  </a:lnTo>
                  <a:lnTo>
                    <a:pt x="0" y="0"/>
                  </a:lnTo>
                  <a:close/>
                  <a:moveTo>
                    <a:pt x="29" y="29"/>
                  </a:moveTo>
                  <a:lnTo>
                    <a:pt x="523" y="29"/>
                  </a:lnTo>
                  <a:lnTo>
                    <a:pt x="523" y="524"/>
                  </a:lnTo>
                  <a:lnTo>
                    <a:pt x="29" y="524"/>
                  </a:lnTo>
                  <a:lnTo>
                    <a:pt x="29" y="29"/>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158731" name="Rectangle 11"/>
            <p:cNvSpPr>
              <a:spLocks noChangeArrowheads="1"/>
            </p:cNvSpPr>
            <p:nvPr/>
          </p:nvSpPr>
          <p:spPr bwMode="auto">
            <a:xfrm>
              <a:off x="2661" y="506"/>
              <a:ext cx="553" cy="553"/>
            </a:xfrm>
            <a:prstGeom prst="rect">
              <a:avLst/>
            </a:prstGeom>
            <a:blipFill dpi="0" rotWithShape="0">
              <a:blip r:embed="rId2">
                <a:duotone>
                  <a:schemeClr val="accent2">
                    <a:shade val="45000"/>
                    <a:satMod val="135000"/>
                  </a:schemeClr>
                  <a:prstClr val="white"/>
                </a:duotone>
              </a:blip>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l-NL"/>
            </a:p>
          </p:txBody>
        </p:sp>
        <p:sp>
          <p:nvSpPr>
            <p:cNvPr id="158732" name="Freeform 12"/>
            <p:cNvSpPr>
              <a:spLocks noEditPoints="1"/>
            </p:cNvSpPr>
            <p:nvPr/>
          </p:nvSpPr>
          <p:spPr bwMode="auto">
            <a:xfrm>
              <a:off x="2661" y="506"/>
              <a:ext cx="553" cy="553"/>
            </a:xfrm>
            <a:custGeom>
              <a:avLst/>
              <a:gdLst>
                <a:gd name="T0" fmla="*/ 0 w 553"/>
                <a:gd name="T1" fmla="*/ 0 h 553"/>
                <a:gd name="T2" fmla="*/ 553 w 553"/>
                <a:gd name="T3" fmla="*/ 0 h 553"/>
                <a:gd name="T4" fmla="*/ 553 w 553"/>
                <a:gd name="T5" fmla="*/ 553 h 553"/>
                <a:gd name="T6" fmla="*/ 0 w 553"/>
                <a:gd name="T7" fmla="*/ 553 h 553"/>
                <a:gd name="T8" fmla="*/ 0 w 553"/>
                <a:gd name="T9" fmla="*/ 0 h 553"/>
                <a:gd name="T10" fmla="*/ 29 w 553"/>
                <a:gd name="T11" fmla="*/ 29 h 553"/>
                <a:gd name="T12" fmla="*/ 524 w 553"/>
                <a:gd name="T13" fmla="*/ 29 h 553"/>
                <a:gd name="T14" fmla="*/ 524 w 553"/>
                <a:gd name="T15" fmla="*/ 524 h 553"/>
                <a:gd name="T16" fmla="*/ 29 w 553"/>
                <a:gd name="T17" fmla="*/ 524 h 553"/>
                <a:gd name="T18" fmla="*/ 29 w 553"/>
                <a:gd name="T19" fmla="*/ 29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3" h="553">
                  <a:moveTo>
                    <a:pt x="0" y="0"/>
                  </a:moveTo>
                  <a:lnTo>
                    <a:pt x="553" y="0"/>
                  </a:lnTo>
                  <a:lnTo>
                    <a:pt x="553" y="553"/>
                  </a:lnTo>
                  <a:lnTo>
                    <a:pt x="0" y="553"/>
                  </a:lnTo>
                  <a:lnTo>
                    <a:pt x="0" y="0"/>
                  </a:lnTo>
                  <a:close/>
                  <a:moveTo>
                    <a:pt x="29" y="29"/>
                  </a:moveTo>
                  <a:lnTo>
                    <a:pt x="524" y="29"/>
                  </a:lnTo>
                  <a:lnTo>
                    <a:pt x="524" y="524"/>
                  </a:lnTo>
                  <a:lnTo>
                    <a:pt x="29" y="524"/>
                  </a:lnTo>
                  <a:lnTo>
                    <a:pt x="29" y="29"/>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158733" name="Rectangle 13"/>
            <p:cNvSpPr>
              <a:spLocks noChangeArrowheads="1"/>
            </p:cNvSpPr>
            <p:nvPr/>
          </p:nvSpPr>
          <p:spPr bwMode="auto">
            <a:xfrm>
              <a:off x="3185" y="506"/>
              <a:ext cx="552" cy="553"/>
            </a:xfrm>
            <a:prstGeom prst="rect">
              <a:avLst/>
            </a:prstGeom>
            <a:blipFill dpi="0" rotWithShape="0">
              <a:blip r:embed="rId2">
                <a:duotone>
                  <a:schemeClr val="accent2">
                    <a:shade val="45000"/>
                    <a:satMod val="135000"/>
                  </a:schemeClr>
                  <a:prstClr val="white"/>
                </a:duotone>
              </a:blip>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l-NL"/>
            </a:p>
          </p:txBody>
        </p:sp>
        <p:sp>
          <p:nvSpPr>
            <p:cNvPr id="158734" name="Freeform 14"/>
            <p:cNvSpPr>
              <a:spLocks noEditPoints="1"/>
            </p:cNvSpPr>
            <p:nvPr/>
          </p:nvSpPr>
          <p:spPr bwMode="auto">
            <a:xfrm>
              <a:off x="3185" y="506"/>
              <a:ext cx="552" cy="553"/>
            </a:xfrm>
            <a:custGeom>
              <a:avLst/>
              <a:gdLst>
                <a:gd name="T0" fmla="*/ 0 w 552"/>
                <a:gd name="T1" fmla="*/ 0 h 553"/>
                <a:gd name="T2" fmla="*/ 552 w 552"/>
                <a:gd name="T3" fmla="*/ 0 h 553"/>
                <a:gd name="T4" fmla="*/ 552 w 552"/>
                <a:gd name="T5" fmla="*/ 553 h 553"/>
                <a:gd name="T6" fmla="*/ 0 w 552"/>
                <a:gd name="T7" fmla="*/ 553 h 553"/>
                <a:gd name="T8" fmla="*/ 0 w 552"/>
                <a:gd name="T9" fmla="*/ 0 h 553"/>
                <a:gd name="T10" fmla="*/ 29 w 552"/>
                <a:gd name="T11" fmla="*/ 29 h 553"/>
                <a:gd name="T12" fmla="*/ 523 w 552"/>
                <a:gd name="T13" fmla="*/ 29 h 553"/>
                <a:gd name="T14" fmla="*/ 523 w 552"/>
                <a:gd name="T15" fmla="*/ 524 h 553"/>
                <a:gd name="T16" fmla="*/ 29 w 552"/>
                <a:gd name="T17" fmla="*/ 524 h 553"/>
                <a:gd name="T18" fmla="*/ 29 w 552"/>
                <a:gd name="T19" fmla="*/ 29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2" h="553">
                  <a:moveTo>
                    <a:pt x="0" y="0"/>
                  </a:moveTo>
                  <a:lnTo>
                    <a:pt x="552" y="0"/>
                  </a:lnTo>
                  <a:lnTo>
                    <a:pt x="552" y="553"/>
                  </a:lnTo>
                  <a:lnTo>
                    <a:pt x="0" y="553"/>
                  </a:lnTo>
                  <a:lnTo>
                    <a:pt x="0" y="0"/>
                  </a:lnTo>
                  <a:close/>
                  <a:moveTo>
                    <a:pt x="29" y="29"/>
                  </a:moveTo>
                  <a:lnTo>
                    <a:pt x="523" y="29"/>
                  </a:lnTo>
                  <a:lnTo>
                    <a:pt x="523" y="524"/>
                  </a:lnTo>
                  <a:lnTo>
                    <a:pt x="29" y="524"/>
                  </a:lnTo>
                  <a:lnTo>
                    <a:pt x="29" y="29"/>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158735" name="Rectangle 15"/>
            <p:cNvSpPr>
              <a:spLocks noChangeArrowheads="1"/>
            </p:cNvSpPr>
            <p:nvPr/>
          </p:nvSpPr>
          <p:spPr bwMode="auto">
            <a:xfrm>
              <a:off x="3708" y="506"/>
              <a:ext cx="553" cy="553"/>
            </a:xfrm>
            <a:prstGeom prst="rect">
              <a:avLst/>
            </a:prstGeom>
            <a:blipFill dpi="0" rotWithShape="0">
              <a:blip r:embed="rId2">
                <a:duotone>
                  <a:schemeClr val="accent2">
                    <a:shade val="45000"/>
                    <a:satMod val="135000"/>
                  </a:schemeClr>
                  <a:prstClr val="white"/>
                </a:duotone>
              </a:blip>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l-NL"/>
            </a:p>
          </p:txBody>
        </p:sp>
        <p:sp>
          <p:nvSpPr>
            <p:cNvPr id="158736" name="Freeform 16"/>
            <p:cNvSpPr>
              <a:spLocks noEditPoints="1"/>
            </p:cNvSpPr>
            <p:nvPr/>
          </p:nvSpPr>
          <p:spPr bwMode="auto">
            <a:xfrm>
              <a:off x="3708" y="506"/>
              <a:ext cx="553" cy="553"/>
            </a:xfrm>
            <a:custGeom>
              <a:avLst/>
              <a:gdLst>
                <a:gd name="T0" fmla="*/ 0 w 553"/>
                <a:gd name="T1" fmla="*/ 0 h 553"/>
                <a:gd name="T2" fmla="*/ 553 w 553"/>
                <a:gd name="T3" fmla="*/ 0 h 553"/>
                <a:gd name="T4" fmla="*/ 553 w 553"/>
                <a:gd name="T5" fmla="*/ 553 h 553"/>
                <a:gd name="T6" fmla="*/ 0 w 553"/>
                <a:gd name="T7" fmla="*/ 553 h 553"/>
                <a:gd name="T8" fmla="*/ 0 w 553"/>
                <a:gd name="T9" fmla="*/ 0 h 553"/>
                <a:gd name="T10" fmla="*/ 29 w 553"/>
                <a:gd name="T11" fmla="*/ 29 h 553"/>
                <a:gd name="T12" fmla="*/ 524 w 553"/>
                <a:gd name="T13" fmla="*/ 29 h 553"/>
                <a:gd name="T14" fmla="*/ 524 w 553"/>
                <a:gd name="T15" fmla="*/ 524 h 553"/>
                <a:gd name="T16" fmla="*/ 29 w 553"/>
                <a:gd name="T17" fmla="*/ 524 h 553"/>
                <a:gd name="T18" fmla="*/ 29 w 553"/>
                <a:gd name="T19" fmla="*/ 29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3" h="553">
                  <a:moveTo>
                    <a:pt x="0" y="0"/>
                  </a:moveTo>
                  <a:lnTo>
                    <a:pt x="553" y="0"/>
                  </a:lnTo>
                  <a:lnTo>
                    <a:pt x="553" y="553"/>
                  </a:lnTo>
                  <a:lnTo>
                    <a:pt x="0" y="553"/>
                  </a:lnTo>
                  <a:lnTo>
                    <a:pt x="0" y="0"/>
                  </a:lnTo>
                  <a:close/>
                  <a:moveTo>
                    <a:pt x="29" y="29"/>
                  </a:moveTo>
                  <a:lnTo>
                    <a:pt x="524" y="29"/>
                  </a:lnTo>
                  <a:lnTo>
                    <a:pt x="524" y="524"/>
                  </a:lnTo>
                  <a:lnTo>
                    <a:pt x="29" y="524"/>
                  </a:lnTo>
                  <a:lnTo>
                    <a:pt x="29" y="29"/>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158739" name="Rectangle 19"/>
            <p:cNvSpPr>
              <a:spLocks noChangeArrowheads="1"/>
            </p:cNvSpPr>
            <p:nvPr/>
          </p:nvSpPr>
          <p:spPr bwMode="auto">
            <a:xfrm>
              <a:off x="1105" y="1044"/>
              <a:ext cx="524" cy="524"/>
            </a:xfrm>
            <a:prstGeom prst="rect">
              <a:avLst/>
            </a:prstGeom>
            <a:blipFill dpi="0" rotWithShape="0">
              <a:blip r:embed="rId2">
                <a:duotone>
                  <a:schemeClr val="accent2">
                    <a:shade val="45000"/>
                    <a:satMod val="135000"/>
                  </a:schemeClr>
                  <a:prstClr val="white"/>
                </a:duotone>
              </a:blip>
              <a:srcRect/>
              <a:tile tx="0" ty="0" sx="100000" sy="100000" flip="none" algn="tl"/>
            </a:blipFill>
            <a:ln w="46038">
              <a:solidFill>
                <a:srgbClr val="000000"/>
              </a:solidFill>
              <a:miter lim="800000"/>
              <a:headEnd/>
              <a:tailEnd/>
            </a:ln>
          </p:spPr>
          <p:txBody>
            <a:bodyPr/>
            <a:lstStyle/>
            <a:p>
              <a:endParaRPr lang="nl-NL"/>
            </a:p>
          </p:txBody>
        </p:sp>
        <p:sp>
          <p:nvSpPr>
            <p:cNvPr id="158740" name="Rectangle 20"/>
            <p:cNvSpPr>
              <a:spLocks noChangeArrowheads="1"/>
            </p:cNvSpPr>
            <p:nvPr/>
          </p:nvSpPr>
          <p:spPr bwMode="auto">
            <a:xfrm>
              <a:off x="1628" y="1044"/>
              <a:ext cx="525" cy="524"/>
            </a:xfrm>
            <a:prstGeom prst="rect">
              <a:avLst/>
            </a:prstGeom>
            <a:solidFill>
              <a:srgbClr val="FFFFFF"/>
            </a:solidFill>
            <a:ln w="46038">
              <a:solidFill>
                <a:srgbClr val="000000"/>
              </a:solidFill>
              <a:miter lim="800000"/>
              <a:headEnd/>
              <a:tailEnd/>
            </a:ln>
          </p:spPr>
          <p:txBody>
            <a:bodyPr/>
            <a:lstStyle/>
            <a:p>
              <a:endParaRPr lang="nl-NL"/>
            </a:p>
          </p:txBody>
        </p:sp>
        <p:sp>
          <p:nvSpPr>
            <p:cNvPr id="158741" name="Rectangle 21"/>
            <p:cNvSpPr>
              <a:spLocks noChangeArrowheads="1"/>
            </p:cNvSpPr>
            <p:nvPr/>
          </p:nvSpPr>
          <p:spPr bwMode="auto">
            <a:xfrm>
              <a:off x="2152" y="1044"/>
              <a:ext cx="524" cy="524"/>
            </a:xfrm>
            <a:prstGeom prst="rect">
              <a:avLst/>
            </a:prstGeom>
            <a:solidFill>
              <a:srgbClr val="FFFFFF"/>
            </a:solidFill>
            <a:ln w="46038">
              <a:solidFill>
                <a:srgbClr val="000000"/>
              </a:solidFill>
              <a:miter lim="800000"/>
              <a:headEnd/>
              <a:tailEnd/>
            </a:ln>
          </p:spPr>
          <p:txBody>
            <a:bodyPr/>
            <a:lstStyle/>
            <a:p>
              <a:endParaRPr lang="nl-NL"/>
            </a:p>
          </p:txBody>
        </p:sp>
        <p:sp>
          <p:nvSpPr>
            <p:cNvPr id="158742" name="Rectangle 22"/>
            <p:cNvSpPr>
              <a:spLocks noChangeArrowheads="1"/>
            </p:cNvSpPr>
            <p:nvPr/>
          </p:nvSpPr>
          <p:spPr bwMode="auto">
            <a:xfrm>
              <a:off x="2675" y="1044"/>
              <a:ext cx="525" cy="524"/>
            </a:xfrm>
            <a:prstGeom prst="rect">
              <a:avLst/>
            </a:prstGeom>
            <a:solidFill>
              <a:srgbClr val="FFFFFF"/>
            </a:solidFill>
            <a:ln w="46038">
              <a:solidFill>
                <a:srgbClr val="000000"/>
              </a:solidFill>
              <a:miter lim="800000"/>
              <a:headEnd/>
              <a:tailEnd/>
            </a:ln>
          </p:spPr>
          <p:txBody>
            <a:bodyPr/>
            <a:lstStyle/>
            <a:p>
              <a:endParaRPr lang="nl-NL"/>
            </a:p>
          </p:txBody>
        </p:sp>
        <p:sp>
          <p:nvSpPr>
            <p:cNvPr id="158743" name="Rectangle 23"/>
            <p:cNvSpPr>
              <a:spLocks noChangeArrowheads="1"/>
            </p:cNvSpPr>
            <p:nvPr/>
          </p:nvSpPr>
          <p:spPr bwMode="auto">
            <a:xfrm>
              <a:off x="3199" y="1044"/>
              <a:ext cx="524" cy="524"/>
            </a:xfrm>
            <a:prstGeom prst="rect">
              <a:avLst/>
            </a:prstGeom>
            <a:solidFill>
              <a:srgbClr val="FFFFFF"/>
            </a:solidFill>
            <a:ln w="46038">
              <a:solidFill>
                <a:srgbClr val="000000"/>
              </a:solidFill>
              <a:miter lim="800000"/>
              <a:headEnd/>
              <a:tailEnd/>
            </a:ln>
          </p:spPr>
          <p:txBody>
            <a:bodyPr/>
            <a:lstStyle/>
            <a:p>
              <a:endParaRPr lang="nl-NL"/>
            </a:p>
          </p:txBody>
        </p:sp>
        <p:sp>
          <p:nvSpPr>
            <p:cNvPr id="158745" name="Rectangle 25"/>
            <p:cNvSpPr>
              <a:spLocks noChangeArrowheads="1"/>
            </p:cNvSpPr>
            <p:nvPr/>
          </p:nvSpPr>
          <p:spPr bwMode="auto">
            <a:xfrm>
              <a:off x="3728" y="1052"/>
              <a:ext cx="524" cy="524"/>
            </a:xfrm>
            <a:prstGeom prst="rect">
              <a:avLst/>
            </a:prstGeom>
            <a:blipFill dpi="0" rotWithShape="0">
              <a:blip r:embed="rId2">
                <a:duotone>
                  <a:schemeClr val="accent2">
                    <a:shade val="45000"/>
                    <a:satMod val="135000"/>
                  </a:schemeClr>
                  <a:prstClr val="white"/>
                </a:duotone>
              </a:blip>
              <a:srcRect/>
              <a:tile tx="0" ty="0" sx="100000" sy="100000" flip="none" algn="tl"/>
            </a:blipFill>
            <a:ln w="46038">
              <a:solidFill>
                <a:srgbClr val="000000"/>
              </a:solidFill>
              <a:miter lim="800000"/>
              <a:headEnd/>
              <a:tailEnd/>
            </a:ln>
          </p:spPr>
          <p:txBody>
            <a:bodyPr/>
            <a:lstStyle/>
            <a:p>
              <a:endParaRPr lang="nl-NL"/>
            </a:p>
          </p:txBody>
        </p:sp>
        <p:sp>
          <p:nvSpPr>
            <p:cNvPr id="158746" name="Rectangle 26"/>
            <p:cNvSpPr>
              <a:spLocks noChangeArrowheads="1"/>
            </p:cNvSpPr>
            <p:nvPr/>
          </p:nvSpPr>
          <p:spPr bwMode="auto">
            <a:xfrm>
              <a:off x="1105" y="1567"/>
              <a:ext cx="524" cy="525"/>
            </a:xfrm>
            <a:prstGeom prst="rect">
              <a:avLst/>
            </a:prstGeom>
            <a:blipFill dpi="0" rotWithShape="0">
              <a:blip r:embed="rId2">
                <a:duotone>
                  <a:schemeClr val="accent2">
                    <a:shade val="45000"/>
                    <a:satMod val="135000"/>
                  </a:schemeClr>
                  <a:prstClr val="white"/>
                </a:duotone>
              </a:blip>
              <a:srcRect/>
              <a:tile tx="0" ty="0" sx="100000" sy="100000" flip="none" algn="tl"/>
            </a:blipFill>
            <a:ln w="46038">
              <a:solidFill>
                <a:srgbClr val="000000"/>
              </a:solidFill>
              <a:miter lim="800000"/>
              <a:headEnd/>
              <a:tailEnd/>
            </a:ln>
          </p:spPr>
          <p:txBody>
            <a:bodyPr/>
            <a:lstStyle/>
            <a:p>
              <a:endParaRPr lang="nl-NL"/>
            </a:p>
          </p:txBody>
        </p:sp>
        <p:sp>
          <p:nvSpPr>
            <p:cNvPr id="158753" name="Rectangle 33"/>
            <p:cNvSpPr>
              <a:spLocks noChangeArrowheads="1"/>
            </p:cNvSpPr>
            <p:nvPr/>
          </p:nvSpPr>
          <p:spPr bwMode="auto">
            <a:xfrm>
              <a:off x="1629" y="1567"/>
              <a:ext cx="524" cy="524"/>
            </a:xfrm>
            <a:prstGeom prst="rect">
              <a:avLst/>
            </a:prstGeom>
            <a:blipFill dpi="0" rotWithShape="0">
              <a:blip r:embed="rId2">
                <a:duotone>
                  <a:schemeClr val="accent2">
                    <a:shade val="45000"/>
                    <a:satMod val="135000"/>
                  </a:schemeClr>
                  <a:prstClr val="white"/>
                </a:duotone>
              </a:blip>
              <a:srcRect/>
              <a:tile tx="0" ty="0" sx="100000" sy="100000" flip="none" algn="tl"/>
            </a:blipFill>
            <a:ln w="46038">
              <a:solidFill>
                <a:srgbClr val="000000"/>
              </a:solidFill>
              <a:miter lim="800000"/>
              <a:headEnd/>
              <a:tailEnd/>
            </a:ln>
          </p:spPr>
          <p:txBody>
            <a:bodyPr/>
            <a:lstStyle/>
            <a:p>
              <a:endParaRPr lang="nl-NL"/>
            </a:p>
          </p:txBody>
        </p:sp>
        <p:sp>
          <p:nvSpPr>
            <p:cNvPr id="158760" name="Rectangle 40"/>
            <p:cNvSpPr>
              <a:spLocks noChangeArrowheads="1"/>
            </p:cNvSpPr>
            <p:nvPr/>
          </p:nvSpPr>
          <p:spPr bwMode="auto">
            <a:xfrm>
              <a:off x="2151" y="1576"/>
              <a:ext cx="524" cy="525"/>
            </a:xfrm>
            <a:prstGeom prst="rect">
              <a:avLst/>
            </a:prstGeom>
            <a:blipFill dpi="0" rotWithShape="0">
              <a:blip r:embed="rId2">
                <a:duotone>
                  <a:schemeClr val="accent2">
                    <a:shade val="45000"/>
                    <a:satMod val="135000"/>
                  </a:schemeClr>
                  <a:prstClr val="white"/>
                </a:duotone>
              </a:blip>
              <a:srcRect/>
              <a:tile tx="0" ty="0" sx="100000" sy="100000" flip="none" algn="tl"/>
            </a:blipFill>
            <a:ln w="46038">
              <a:solidFill>
                <a:srgbClr val="000000"/>
              </a:solidFill>
              <a:miter lim="800000"/>
              <a:headEnd/>
              <a:tailEnd/>
            </a:ln>
          </p:spPr>
          <p:txBody>
            <a:bodyPr/>
            <a:lstStyle/>
            <a:p>
              <a:endParaRPr lang="nl-NL"/>
            </a:p>
          </p:txBody>
        </p:sp>
        <p:sp>
          <p:nvSpPr>
            <p:cNvPr id="158761" name="Rectangle 41"/>
            <p:cNvSpPr>
              <a:spLocks noChangeArrowheads="1"/>
            </p:cNvSpPr>
            <p:nvPr/>
          </p:nvSpPr>
          <p:spPr bwMode="auto">
            <a:xfrm>
              <a:off x="2676" y="1576"/>
              <a:ext cx="525" cy="525"/>
            </a:xfrm>
            <a:prstGeom prst="rect">
              <a:avLst/>
            </a:prstGeom>
            <a:blipFill dpi="0" rotWithShape="0">
              <a:blip r:embed="rId2">
                <a:duotone>
                  <a:schemeClr val="accent2">
                    <a:shade val="45000"/>
                    <a:satMod val="135000"/>
                  </a:schemeClr>
                  <a:prstClr val="white"/>
                </a:duotone>
              </a:blip>
              <a:srcRect/>
              <a:tile tx="0" ty="0" sx="100000" sy="100000" flip="none" algn="tl"/>
            </a:blipFill>
            <a:ln w="46038">
              <a:solidFill>
                <a:srgbClr val="000000"/>
              </a:solidFill>
              <a:miter lim="800000"/>
              <a:headEnd/>
              <a:tailEnd/>
            </a:ln>
          </p:spPr>
          <p:txBody>
            <a:bodyPr/>
            <a:lstStyle/>
            <a:p>
              <a:endParaRPr lang="nl-NL"/>
            </a:p>
          </p:txBody>
        </p:sp>
        <p:sp>
          <p:nvSpPr>
            <p:cNvPr id="158762" name="Rectangle 42"/>
            <p:cNvSpPr>
              <a:spLocks noChangeArrowheads="1"/>
            </p:cNvSpPr>
            <p:nvPr/>
          </p:nvSpPr>
          <p:spPr bwMode="auto">
            <a:xfrm>
              <a:off x="3198" y="1576"/>
              <a:ext cx="524" cy="525"/>
            </a:xfrm>
            <a:prstGeom prst="rect">
              <a:avLst/>
            </a:prstGeom>
            <a:blipFill dpi="0" rotWithShape="0">
              <a:blip r:embed="rId2">
                <a:duotone>
                  <a:schemeClr val="accent2">
                    <a:shade val="45000"/>
                    <a:satMod val="135000"/>
                  </a:schemeClr>
                  <a:prstClr val="white"/>
                </a:duotone>
              </a:blip>
              <a:srcRect/>
              <a:tile tx="0" ty="0" sx="100000" sy="100000" flip="none" algn="tl"/>
            </a:blipFill>
            <a:ln w="46038">
              <a:solidFill>
                <a:srgbClr val="000000"/>
              </a:solidFill>
              <a:miter lim="800000"/>
              <a:headEnd/>
              <a:tailEnd/>
            </a:ln>
          </p:spPr>
          <p:txBody>
            <a:bodyPr/>
            <a:lstStyle/>
            <a:p>
              <a:endParaRPr lang="nl-NL"/>
            </a:p>
          </p:txBody>
        </p:sp>
        <p:sp>
          <p:nvSpPr>
            <p:cNvPr id="158763" name="Rectangle 43"/>
            <p:cNvSpPr>
              <a:spLocks noChangeArrowheads="1"/>
            </p:cNvSpPr>
            <p:nvPr/>
          </p:nvSpPr>
          <p:spPr bwMode="auto">
            <a:xfrm>
              <a:off x="3721" y="1568"/>
              <a:ext cx="525" cy="525"/>
            </a:xfrm>
            <a:prstGeom prst="rect">
              <a:avLst/>
            </a:prstGeom>
            <a:blipFill dpi="0" rotWithShape="0">
              <a:blip r:embed="rId2">
                <a:duotone>
                  <a:schemeClr val="accent2">
                    <a:shade val="45000"/>
                    <a:satMod val="135000"/>
                  </a:schemeClr>
                  <a:prstClr val="white"/>
                </a:duotone>
              </a:blip>
              <a:srcRect/>
              <a:tile tx="0" ty="0" sx="100000" sy="100000" flip="none" algn="tl"/>
            </a:blipFill>
            <a:ln w="46038">
              <a:solidFill>
                <a:srgbClr val="000000"/>
              </a:solidFill>
              <a:miter lim="800000"/>
              <a:headEnd/>
              <a:tailEnd/>
            </a:ln>
          </p:spPr>
          <p:txBody>
            <a:bodyPr/>
            <a:lstStyle/>
            <a:p>
              <a:endParaRPr lang="nl-NL"/>
            </a:p>
          </p:txBody>
        </p:sp>
        <p:sp>
          <p:nvSpPr>
            <p:cNvPr id="158767" name="Rectangle 47"/>
            <p:cNvSpPr>
              <a:spLocks noChangeArrowheads="1"/>
            </p:cNvSpPr>
            <p:nvPr/>
          </p:nvSpPr>
          <p:spPr bwMode="auto">
            <a:xfrm>
              <a:off x="975" y="3327"/>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nl-NL" dirty="0">
                <a:solidFill>
                  <a:schemeClr val="tx1"/>
                </a:solidFill>
              </a:endParaRPr>
            </a:p>
          </p:txBody>
        </p:sp>
      </p:grpSp>
      <p:grpSp>
        <p:nvGrpSpPr>
          <p:cNvPr id="47" name="Group 4"/>
          <p:cNvGrpSpPr>
            <a:grpSpLocks noChangeAspect="1"/>
          </p:cNvGrpSpPr>
          <p:nvPr/>
        </p:nvGrpSpPr>
        <p:grpSpPr bwMode="auto">
          <a:xfrm>
            <a:off x="4852653" y="3317403"/>
            <a:ext cx="5329238" cy="4754563"/>
            <a:chOff x="960" y="506"/>
            <a:chExt cx="3357" cy="2995"/>
          </a:xfrm>
        </p:grpSpPr>
        <p:sp>
          <p:nvSpPr>
            <p:cNvPr id="48" name="AutoShape 3"/>
            <p:cNvSpPr>
              <a:spLocks noChangeAspect="1" noChangeArrowheads="1" noTextEdit="1"/>
            </p:cNvSpPr>
            <p:nvPr/>
          </p:nvSpPr>
          <p:spPr bwMode="auto">
            <a:xfrm>
              <a:off x="960" y="506"/>
              <a:ext cx="3357" cy="1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a:p>
          </p:txBody>
        </p:sp>
        <p:sp>
          <p:nvSpPr>
            <p:cNvPr id="49" name="Rectangle 5"/>
            <p:cNvSpPr>
              <a:spLocks noChangeArrowheads="1"/>
            </p:cNvSpPr>
            <p:nvPr/>
          </p:nvSpPr>
          <p:spPr bwMode="auto">
            <a:xfrm>
              <a:off x="1091" y="506"/>
              <a:ext cx="552" cy="553"/>
            </a:xfrm>
            <a:prstGeom prst="rect">
              <a:avLst/>
            </a:prstGeom>
            <a:blipFill dpi="0" rotWithShape="0">
              <a:blip r:embed="rId2">
                <a:duotone>
                  <a:schemeClr val="accent2">
                    <a:shade val="45000"/>
                    <a:satMod val="135000"/>
                  </a:schemeClr>
                  <a:prstClr val="white"/>
                </a:duotone>
              </a:blip>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l-NL"/>
            </a:p>
          </p:txBody>
        </p:sp>
        <p:sp>
          <p:nvSpPr>
            <p:cNvPr id="50" name="Freeform 6"/>
            <p:cNvSpPr>
              <a:spLocks noEditPoints="1"/>
            </p:cNvSpPr>
            <p:nvPr/>
          </p:nvSpPr>
          <p:spPr bwMode="auto">
            <a:xfrm>
              <a:off x="1091" y="506"/>
              <a:ext cx="552" cy="553"/>
            </a:xfrm>
            <a:custGeom>
              <a:avLst/>
              <a:gdLst>
                <a:gd name="T0" fmla="*/ 0 w 552"/>
                <a:gd name="T1" fmla="*/ 0 h 553"/>
                <a:gd name="T2" fmla="*/ 552 w 552"/>
                <a:gd name="T3" fmla="*/ 0 h 553"/>
                <a:gd name="T4" fmla="*/ 552 w 552"/>
                <a:gd name="T5" fmla="*/ 553 h 553"/>
                <a:gd name="T6" fmla="*/ 0 w 552"/>
                <a:gd name="T7" fmla="*/ 553 h 553"/>
                <a:gd name="T8" fmla="*/ 0 w 552"/>
                <a:gd name="T9" fmla="*/ 0 h 553"/>
                <a:gd name="T10" fmla="*/ 29 w 552"/>
                <a:gd name="T11" fmla="*/ 29 h 553"/>
                <a:gd name="T12" fmla="*/ 523 w 552"/>
                <a:gd name="T13" fmla="*/ 29 h 553"/>
                <a:gd name="T14" fmla="*/ 523 w 552"/>
                <a:gd name="T15" fmla="*/ 524 h 553"/>
                <a:gd name="T16" fmla="*/ 29 w 552"/>
                <a:gd name="T17" fmla="*/ 524 h 553"/>
                <a:gd name="T18" fmla="*/ 29 w 552"/>
                <a:gd name="T19" fmla="*/ 29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2" h="553">
                  <a:moveTo>
                    <a:pt x="0" y="0"/>
                  </a:moveTo>
                  <a:lnTo>
                    <a:pt x="552" y="0"/>
                  </a:lnTo>
                  <a:lnTo>
                    <a:pt x="552" y="553"/>
                  </a:lnTo>
                  <a:lnTo>
                    <a:pt x="0" y="553"/>
                  </a:lnTo>
                  <a:lnTo>
                    <a:pt x="0" y="0"/>
                  </a:lnTo>
                  <a:close/>
                  <a:moveTo>
                    <a:pt x="29" y="29"/>
                  </a:moveTo>
                  <a:lnTo>
                    <a:pt x="523" y="29"/>
                  </a:lnTo>
                  <a:lnTo>
                    <a:pt x="523" y="524"/>
                  </a:lnTo>
                  <a:lnTo>
                    <a:pt x="29" y="524"/>
                  </a:lnTo>
                  <a:lnTo>
                    <a:pt x="29" y="29"/>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51" name="Rectangle 7"/>
            <p:cNvSpPr>
              <a:spLocks noChangeArrowheads="1"/>
            </p:cNvSpPr>
            <p:nvPr/>
          </p:nvSpPr>
          <p:spPr bwMode="auto">
            <a:xfrm>
              <a:off x="1614" y="506"/>
              <a:ext cx="553" cy="553"/>
            </a:xfrm>
            <a:prstGeom prst="rect">
              <a:avLst/>
            </a:prstGeom>
            <a:blipFill dpi="0" rotWithShape="0">
              <a:blip r:embed="rId2">
                <a:duotone>
                  <a:schemeClr val="accent2">
                    <a:shade val="45000"/>
                    <a:satMod val="135000"/>
                  </a:schemeClr>
                  <a:prstClr val="white"/>
                </a:duotone>
              </a:blip>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l-NL"/>
            </a:p>
          </p:txBody>
        </p:sp>
        <p:sp>
          <p:nvSpPr>
            <p:cNvPr id="52" name="Freeform 8"/>
            <p:cNvSpPr>
              <a:spLocks noEditPoints="1"/>
            </p:cNvSpPr>
            <p:nvPr/>
          </p:nvSpPr>
          <p:spPr bwMode="auto">
            <a:xfrm>
              <a:off x="1614" y="506"/>
              <a:ext cx="553" cy="553"/>
            </a:xfrm>
            <a:custGeom>
              <a:avLst/>
              <a:gdLst>
                <a:gd name="T0" fmla="*/ 0 w 553"/>
                <a:gd name="T1" fmla="*/ 0 h 553"/>
                <a:gd name="T2" fmla="*/ 553 w 553"/>
                <a:gd name="T3" fmla="*/ 0 h 553"/>
                <a:gd name="T4" fmla="*/ 553 w 553"/>
                <a:gd name="T5" fmla="*/ 553 h 553"/>
                <a:gd name="T6" fmla="*/ 0 w 553"/>
                <a:gd name="T7" fmla="*/ 553 h 553"/>
                <a:gd name="T8" fmla="*/ 0 w 553"/>
                <a:gd name="T9" fmla="*/ 0 h 553"/>
                <a:gd name="T10" fmla="*/ 29 w 553"/>
                <a:gd name="T11" fmla="*/ 29 h 553"/>
                <a:gd name="T12" fmla="*/ 524 w 553"/>
                <a:gd name="T13" fmla="*/ 29 h 553"/>
                <a:gd name="T14" fmla="*/ 524 w 553"/>
                <a:gd name="T15" fmla="*/ 524 h 553"/>
                <a:gd name="T16" fmla="*/ 29 w 553"/>
                <a:gd name="T17" fmla="*/ 524 h 553"/>
                <a:gd name="T18" fmla="*/ 29 w 553"/>
                <a:gd name="T19" fmla="*/ 29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3" h="553">
                  <a:moveTo>
                    <a:pt x="0" y="0"/>
                  </a:moveTo>
                  <a:lnTo>
                    <a:pt x="553" y="0"/>
                  </a:lnTo>
                  <a:lnTo>
                    <a:pt x="553" y="553"/>
                  </a:lnTo>
                  <a:lnTo>
                    <a:pt x="0" y="553"/>
                  </a:lnTo>
                  <a:lnTo>
                    <a:pt x="0" y="0"/>
                  </a:lnTo>
                  <a:close/>
                  <a:moveTo>
                    <a:pt x="29" y="29"/>
                  </a:moveTo>
                  <a:lnTo>
                    <a:pt x="524" y="29"/>
                  </a:lnTo>
                  <a:lnTo>
                    <a:pt x="524" y="524"/>
                  </a:lnTo>
                  <a:lnTo>
                    <a:pt x="29" y="524"/>
                  </a:lnTo>
                  <a:lnTo>
                    <a:pt x="29" y="29"/>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53" name="Rectangle 9"/>
            <p:cNvSpPr>
              <a:spLocks noChangeArrowheads="1"/>
            </p:cNvSpPr>
            <p:nvPr/>
          </p:nvSpPr>
          <p:spPr bwMode="auto">
            <a:xfrm>
              <a:off x="2138" y="506"/>
              <a:ext cx="552" cy="553"/>
            </a:xfrm>
            <a:prstGeom prst="rect">
              <a:avLst/>
            </a:prstGeom>
            <a:blipFill dpi="0" rotWithShape="0">
              <a:blip r:embed="rId2">
                <a:duotone>
                  <a:schemeClr val="accent2">
                    <a:shade val="45000"/>
                    <a:satMod val="135000"/>
                  </a:schemeClr>
                  <a:prstClr val="white"/>
                </a:duotone>
              </a:blip>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l-NL"/>
            </a:p>
          </p:txBody>
        </p:sp>
        <p:sp>
          <p:nvSpPr>
            <p:cNvPr id="54" name="Freeform 10"/>
            <p:cNvSpPr>
              <a:spLocks noEditPoints="1"/>
            </p:cNvSpPr>
            <p:nvPr/>
          </p:nvSpPr>
          <p:spPr bwMode="auto">
            <a:xfrm>
              <a:off x="2138" y="506"/>
              <a:ext cx="552" cy="553"/>
            </a:xfrm>
            <a:custGeom>
              <a:avLst/>
              <a:gdLst>
                <a:gd name="T0" fmla="*/ 0 w 552"/>
                <a:gd name="T1" fmla="*/ 0 h 553"/>
                <a:gd name="T2" fmla="*/ 552 w 552"/>
                <a:gd name="T3" fmla="*/ 0 h 553"/>
                <a:gd name="T4" fmla="*/ 552 w 552"/>
                <a:gd name="T5" fmla="*/ 553 h 553"/>
                <a:gd name="T6" fmla="*/ 0 w 552"/>
                <a:gd name="T7" fmla="*/ 553 h 553"/>
                <a:gd name="T8" fmla="*/ 0 w 552"/>
                <a:gd name="T9" fmla="*/ 0 h 553"/>
                <a:gd name="T10" fmla="*/ 29 w 552"/>
                <a:gd name="T11" fmla="*/ 29 h 553"/>
                <a:gd name="T12" fmla="*/ 523 w 552"/>
                <a:gd name="T13" fmla="*/ 29 h 553"/>
                <a:gd name="T14" fmla="*/ 523 w 552"/>
                <a:gd name="T15" fmla="*/ 524 h 553"/>
                <a:gd name="T16" fmla="*/ 29 w 552"/>
                <a:gd name="T17" fmla="*/ 524 h 553"/>
                <a:gd name="T18" fmla="*/ 29 w 552"/>
                <a:gd name="T19" fmla="*/ 29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2" h="553">
                  <a:moveTo>
                    <a:pt x="0" y="0"/>
                  </a:moveTo>
                  <a:lnTo>
                    <a:pt x="552" y="0"/>
                  </a:lnTo>
                  <a:lnTo>
                    <a:pt x="552" y="553"/>
                  </a:lnTo>
                  <a:lnTo>
                    <a:pt x="0" y="553"/>
                  </a:lnTo>
                  <a:lnTo>
                    <a:pt x="0" y="0"/>
                  </a:lnTo>
                  <a:close/>
                  <a:moveTo>
                    <a:pt x="29" y="29"/>
                  </a:moveTo>
                  <a:lnTo>
                    <a:pt x="523" y="29"/>
                  </a:lnTo>
                  <a:lnTo>
                    <a:pt x="523" y="524"/>
                  </a:lnTo>
                  <a:lnTo>
                    <a:pt x="29" y="524"/>
                  </a:lnTo>
                  <a:lnTo>
                    <a:pt x="29" y="29"/>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55" name="Rectangle 11"/>
            <p:cNvSpPr>
              <a:spLocks noChangeArrowheads="1"/>
            </p:cNvSpPr>
            <p:nvPr/>
          </p:nvSpPr>
          <p:spPr bwMode="auto">
            <a:xfrm>
              <a:off x="2661" y="506"/>
              <a:ext cx="553" cy="553"/>
            </a:xfrm>
            <a:prstGeom prst="rect">
              <a:avLst/>
            </a:prstGeom>
            <a:blipFill dpi="0" rotWithShape="0">
              <a:blip r:embed="rId2">
                <a:duotone>
                  <a:schemeClr val="accent2">
                    <a:shade val="45000"/>
                    <a:satMod val="135000"/>
                  </a:schemeClr>
                  <a:prstClr val="white"/>
                </a:duotone>
              </a:blip>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l-NL"/>
            </a:p>
          </p:txBody>
        </p:sp>
        <p:sp>
          <p:nvSpPr>
            <p:cNvPr id="56" name="Freeform 12"/>
            <p:cNvSpPr>
              <a:spLocks noEditPoints="1"/>
            </p:cNvSpPr>
            <p:nvPr/>
          </p:nvSpPr>
          <p:spPr bwMode="auto">
            <a:xfrm>
              <a:off x="2661" y="506"/>
              <a:ext cx="553" cy="553"/>
            </a:xfrm>
            <a:custGeom>
              <a:avLst/>
              <a:gdLst>
                <a:gd name="T0" fmla="*/ 0 w 553"/>
                <a:gd name="T1" fmla="*/ 0 h 553"/>
                <a:gd name="T2" fmla="*/ 553 w 553"/>
                <a:gd name="T3" fmla="*/ 0 h 553"/>
                <a:gd name="T4" fmla="*/ 553 w 553"/>
                <a:gd name="T5" fmla="*/ 553 h 553"/>
                <a:gd name="T6" fmla="*/ 0 w 553"/>
                <a:gd name="T7" fmla="*/ 553 h 553"/>
                <a:gd name="T8" fmla="*/ 0 w 553"/>
                <a:gd name="T9" fmla="*/ 0 h 553"/>
                <a:gd name="T10" fmla="*/ 29 w 553"/>
                <a:gd name="T11" fmla="*/ 29 h 553"/>
                <a:gd name="T12" fmla="*/ 524 w 553"/>
                <a:gd name="T13" fmla="*/ 29 h 553"/>
                <a:gd name="T14" fmla="*/ 524 w 553"/>
                <a:gd name="T15" fmla="*/ 524 h 553"/>
                <a:gd name="T16" fmla="*/ 29 w 553"/>
                <a:gd name="T17" fmla="*/ 524 h 553"/>
                <a:gd name="T18" fmla="*/ 29 w 553"/>
                <a:gd name="T19" fmla="*/ 29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3" h="553">
                  <a:moveTo>
                    <a:pt x="0" y="0"/>
                  </a:moveTo>
                  <a:lnTo>
                    <a:pt x="553" y="0"/>
                  </a:lnTo>
                  <a:lnTo>
                    <a:pt x="553" y="553"/>
                  </a:lnTo>
                  <a:lnTo>
                    <a:pt x="0" y="553"/>
                  </a:lnTo>
                  <a:lnTo>
                    <a:pt x="0" y="0"/>
                  </a:lnTo>
                  <a:close/>
                  <a:moveTo>
                    <a:pt x="29" y="29"/>
                  </a:moveTo>
                  <a:lnTo>
                    <a:pt x="524" y="29"/>
                  </a:lnTo>
                  <a:lnTo>
                    <a:pt x="524" y="524"/>
                  </a:lnTo>
                  <a:lnTo>
                    <a:pt x="29" y="524"/>
                  </a:lnTo>
                  <a:lnTo>
                    <a:pt x="29" y="29"/>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61" name="Rectangle 19"/>
            <p:cNvSpPr>
              <a:spLocks noChangeArrowheads="1"/>
            </p:cNvSpPr>
            <p:nvPr/>
          </p:nvSpPr>
          <p:spPr bwMode="auto">
            <a:xfrm>
              <a:off x="1105" y="1044"/>
              <a:ext cx="524" cy="524"/>
            </a:xfrm>
            <a:prstGeom prst="rect">
              <a:avLst/>
            </a:prstGeom>
            <a:blipFill dpi="0" rotWithShape="0">
              <a:blip r:embed="rId2">
                <a:duotone>
                  <a:schemeClr val="accent2">
                    <a:shade val="45000"/>
                    <a:satMod val="135000"/>
                  </a:schemeClr>
                  <a:prstClr val="white"/>
                </a:duotone>
              </a:blip>
              <a:srcRect/>
              <a:tile tx="0" ty="0" sx="100000" sy="100000" flip="none" algn="tl"/>
            </a:blipFill>
            <a:ln w="46038">
              <a:solidFill>
                <a:srgbClr val="000000"/>
              </a:solidFill>
              <a:miter lim="800000"/>
              <a:headEnd/>
              <a:tailEnd/>
            </a:ln>
          </p:spPr>
          <p:txBody>
            <a:bodyPr/>
            <a:lstStyle/>
            <a:p>
              <a:endParaRPr lang="nl-NL"/>
            </a:p>
          </p:txBody>
        </p:sp>
        <p:sp>
          <p:nvSpPr>
            <p:cNvPr id="62" name="Rectangle 20"/>
            <p:cNvSpPr>
              <a:spLocks noChangeArrowheads="1"/>
            </p:cNvSpPr>
            <p:nvPr/>
          </p:nvSpPr>
          <p:spPr bwMode="auto">
            <a:xfrm>
              <a:off x="1628" y="1044"/>
              <a:ext cx="525" cy="524"/>
            </a:xfrm>
            <a:prstGeom prst="rect">
              <a:avLst/>
            </a:prstGeom>
            <a:solidFill>
              <a:srgbClr val="FFFFFF"/>
            </a:solidFill>
            <a:ln w="46038">
              <a:solidFill>
                <a:srgbClr val="000000"/>
              </a:solidFill>
              <a:miter lim="800000"/>
              <a:headEnd/>
              <a:tailEnd/>
            </a:ln>
          </p:spPr>
          <p:txBody>
            <a:bodyPr/>
            <a:lstStyle/>
            <a:p>
              <a:endParaRPr lang="nl-NL"/>
            </a:p>
          </p:txBody>
        </p:sp>
        <p:sp>
          <p:nvSpPr>
            <p:cNvPr id="63" name="Rectangle 21"/>
            <p:cNvSpPr>
              <a:spLocks noChangeArrowheads="1"/>
            </p:cNvSpPr>
            <p:nvPr/>
          </p:nvSpPr>
          <p:spPr bwMode="auto">
            <a:xfrm>
              <a:off x="2152" y="1044"/>
              <a:ext cx="524" cy="524"/>
            </a:xfrm>
            <a:prstGeom prst="rect">
              <a:avLst/>
            </a:prstGeom>
            <a:solidFill>
              <a:srgbClr val="FFFFFF"/>
            </a:solidFill>
            <a:ln w="46038">
              <a:solidFill>
                <a:srgbClr val="000000"/>
              </a:solidFill>
              <a:miter lim="800000"/>
              <a:headEnd/>
              <a:tailEnd/>
            </a:ln>
          </p:spPr>
          <p:txBody>
            <a:bodyPr/>
            <a:lstStyle/>
            <a:p>
              <a:endParaRPr lang="nl-NL"/>
            </a:p>
          </p:txBody>
        </p:sp>
        <p:sp>
          <p:nvSpPr>
            <p:cNvPr id="64" name="Rectangle 22"/>
            <p:cNvSpPr>
              <a:spLocks noChangeArrowheads="1"/>
            </p:cNvSpPr>
            <p:nvPr/>
          </p:nvSpPr>
          <p:spPr bwMode="auto">
            <a:xfrm>
              <a:off x="1627" y="1577"/>
              <a:ext cx="525" cy="524"/>
            </a:xfrm>
            <a:prstGeom prst="rect">
              <a:avLst/>
            </a:prstGeom>
            <a:solidFill>
              <a:srgbClr val="FFFFFF"/>
            </a:solidFill>
            <a:ln w="46038">
              <a:solidFill>
                <a:srgbClr val="000000"/>
              </a:solidFill>
              <a:miter lim="800000"/>
              <a:headEnd/>
              <a:tailEnd/>
            </a:ln>
          </p:spPr>
          <p:txBody>
            <a:bodyPr/>
            <a:lstStyle/>
            <a:p>
              <a:endParaRPr lang="nl-NL"/>
            </a:p>
          </p:txBody>
        </p:sp>
        <p:sp>
          <p:nvSpPr>
            <p:cNvPr id="65" name="Rectangle 23"/>
            <p:cNvSpPr>
              <a:spLocks noChangeArrowheads="1"/>
            </p:cNvSpPr>
            <p:nvPr/>
          </p:nvSpPr>
          <p:spPr bwMode="auto">
            <a:xfrm>
              <a:off x="2152" y="1577"/>
              <a:ext cx="524" cy="524"/>
            </a:xfrm>
            <a:prstGeom prst="rect">
              <a:avLst/>
            </a:prstGeom>
            <a:solidFill>
              <a:srgbClr val="FFFFFF"/>
            </a:solidFill>
            <a:ln w="46038">
              <a:solidFill>
                <a:srgbClr val="000000"/>
              </a:solidFill>
              <a:miter lim="800000"/>
              <a:headEnd/>
              <a:tailEnd/>
            </a:ln>
          </p:spPr>
          <p:txBody>
            <a:bodyPr/>
            <a:lstStyle/>
            <a:p>
              <a:endParaRPr lang="nl-NL"/>
            </a:p>
          </p:txBody>
        </p:sp>
        <p:sp>
          <p:nvSpPr>
            <p:cNvPr id="66" name="Rectangle 25"/>
            <p:cNvSpPr>
              <a:spLocks noChangeArrowheads="1"/>
            </p:cNvSpPr>
            <p:nvPr/>
          </p:nvSpPr>
          <p:spPr bwMode="auto">
            <a:xfrm>
              <a:off x="2677" y="1046"/>
              <a:ext cx="524" cy="524"/>
            </a:xfrm>
            <a:prstGeom prst="rect">
              <a:avLst/>
            </a:prstGeom>
            <a:blipFill dpi="0" rotWithShape="0">
              <a:blip r:embed="rId2">
                <a:duotone>
                  <a:schemeClr val="accent2">
                    <a:shade val="45000"/>
                    <a:satMod val="135000"/>
                  </a:schemeClr>
                  <a:prstClr val="white"/>
                </a:duotone>
              </a:blip>
              <a:srcRect/>
              <a:tile tx="0" ty="0" sx="100000" sy="100000" flip="none" algn="tl"/>
            </a:blipFill>
            <a:ln w="46038">
              <a:solidFill>
                <a:srgbClr val="000000"/>
              </a:solidFill>
              <a:miter lim="800000"/>
              <a:headEnd/>
              <a:tailEnd/>
            </a:ln>
          </p:spPr>
          <p:txBody>
            <a:bodyPr/>
            <a:lstStyle/>
            <a:p>
              <a:endParaRPr lang="nl-NL"/>
            </a:p>
          </p:txBody>
        </p:sp>
        <p:sp>
          <p:nvSpPr>
            <p:cNvPr id="67" name="Rectangle 26"/>
            <p:cNvSpPr>
              <a:spLocks noChangeArrowheads="1"/>
            </p:cNvSpPr>
            <p:nvPr/>
          </p:nvSpPr>
          <p:spPr bwMode="auto">
            <a:xfrm>
              <a:off x="1105" y="1567"/>
              <a:ext cx="524" cy="525"/>
            </a:xfrm>
            <a:prstGeom prst="rect">
              <a:avLst/>
            </a:prstGeom>
            <a:blipFill dpi="0" rotWithShape="0">
              <a:blip r:embed="rId2">
                <a:duotone>
                  <a:schemeClr val="accent2">
                    <a:shade val="45000"/>
                    <a:satMod val="135000"/>
                  </a:schemeClr>
                  <a:prstClr val="white"/>
                </a:duotone>
              </a:blip>
              <a:srcRect/>
              <a:tile tx="0" ty="0" sx="100000" sy="100000" flip="none" algn="tl"/>
            </a:blipFill>
            <a:ln w="46038">
              <a:solidFill>
                <a:srgbClr val="000000"/>
              </a:solidFill>
              <a:miter lim="800000"/>
              <a:headEnd/>
              <a:tailEnd/>
            </a:ln>
          </p:spPr>
          <p:txBody>
            <a:bodyPr/>
            <a:lstStyle/>
            <a:p>
              <a:endParaRPr lang="nl-NL"/>
            </a:p>
          </p:txBody>
        </p:sp>
        <p:sp>
          <p:nvSpPr>
            <p:cNvPr id="68" name="Rectangle 33"/>
            <p:cNvSpPr>
              <a:spLocks noChangeArrowheads="1"/>
            </p:cNvSpPr>
            <p:nvPr/>
          </p:nvSpPr>
          <p:spPr bwMode="auto">
            <a:xfrm>
              <a:off x="1633" y="2095"/>
              <a:ext cx="524" cy="524"/>
            </a:xfrm>
            <a:prstGeom prst="rect">
              <a:avLst/>
            </a:prstGeom>
            <a:blipFill dpi="0" rotWithShape="0">
              <a:blip r:embed="rId2">
                <a:duotone>
                  <a:schemeClr val="accent2">
                    <a:shade val="45000"/>
                    <a:satMod val="135000"/>
                  </a:schemeClr>
                  <a:prstClr val="white"/>
                </a:duotone>
              </a:blip>
              <a:srcRect/>
              <a:tile tx="0" ty="0" sx="100000" sy="100000" flip="none" algn="tl"/>
            </a:blipFill>
            <a:ln w="46038">
              <a:solidFill>
                <a:srgbClr val="000000"/>
              </a:solidFill>
              <a:miter lim="800000"/>
              <a:headEnd/>
              <a:tailEnd/>
            </a:ln>
          </p:spPr>
          <p:txBody>
            <a:bodyPr/>
            <a:lstStyle/>
            <a:p>
              <a:endParaRPr lang="nl-NL"/>
            </a:p>
          </p:txBody>
        </p:sp>
        <p:sp>
          <p:nvSpPr>
            <p:cNvPr id="69" name="Rectangle 40"/>
            <p:cNvSpPr>
              <a:spLocks noChangeArrowheads="1"/>
            </p:cNvSpPr>
            <p:nvPr/>
          </p:nvSpPr>
          <p:spPr bwMode="auto">
            <a:xfrm>
              <a:off x="2160" y="2091"/>
              <a:ext cx="524" cy="525"/>
            </a:xfrm>
            <a:prstGeom prst="rect">
              <a:avLst/>
            </a:prstGeom>
            <a:blipFill dpi="0" rotWithShape="0">
              <a:blip r:embed="rId2">
                <a:duotone>
                  <a:schemeClr val="accent2">
                    <a:shade val="45000"/>
                    <a:satMod val="135000"/>
                  </a:schemeClr>
                  <a:prstClr val="white"/>
                </a:duotone>
              </a:blip>
              <a:srcRect/>
              <a:tile tx="0" ty="0" sx="100000" sy="100000" flip="none" algn="tl"/>
            </a:blipFill>
            <a:ln w="46038">
              <a:solidFill>
                <a:srgbClr val="000000"/>
              </a:solidFill>
              <a:miter lim="800000"/>
              <a:headEnd/>
              <a:tailEnd/>
            </a:ln>
          </p:spPr>
          <p:txBody>
            <a:bodyPr/>
            <a:lstStyle/>
            <a:p>
              <a:endParaRPr lang="nl-NL"/>
            </a:p>
          </p:txBody>
        </p:sp>
        <p:sp>
          <p:nvSpPr>
            <p:cNvPr id="70" name="Rectangle 41"/>
            <p:cNvSpPr>
              <a:spLocks noChangeArrowheads="1"/>
            </p:cNvSpPr>
            <p:nvPr/>
          </p:nvSpPr>
          <p:spPr bwMode="auto">
            <a:xfrm>
              <a:off x="2676" y="1576"/>
              <a:ext cx="525" cy="525"/>
            </a:xfrm>
            <a:prstGeom prst="rect">
              <a:avLst/>
            </a:prstGeom>
            <a:blipFill dpi="0" rotWithShape="0">
              <a:blip r:embed="rId2">
                <a:duotone>
                  <a:schemeClr val="accent2">
                    <a:shade val="45000"/>
                    <a:satMod val="135000"/>
                  </a:schemeClr>
                  <a:prstClr val="white"/>
                </a:duotone>
              </a:blip>
              <a:srcRect/>
              <a:tile tx="0" ty="0" sx="100000" sy="100000" flip="none" algn="tl"/>
            </a:blipFill>
            <a:ln w="46038">
              <a:solidFill>
                <a:srgbClr val="000000"/>
              </a:solidFill>
              <a:miter lim="800000"/>
              <a:headEnd/>
              <a:tailEnd/>
            </a:ln>
          </p:spPr>
          <p:txBody>
            <a:bodyPr/>
            <a:lstStyle/>
            <a:p>
              <a:endParaRPr lang="nl-NL"/>
            </a:p>
          </p:txBody>
        </p:sp>
        <p:sp>
          <p:nvSpPr>
            <p:cNvPr id="71" name="Rectangle 42"/>
            <p:cNvSpPr>
              <a:spLocks noChangeArrowheads="1"/>
            </p:cNvSpPr>
            <p:nvPr/>
          </p:nvSpPr>
          <p:spPr bwMode="auto">
            <a:xfrm>
              <a:off x="1105" y="2091"/>
              <a:ext cx="524" cy="525"/>
            </a:xfrm>
            <a:prstGeom prst="rect">
              <a:avLst/>
            </a:prstGeom>
            <a:blipFill dpi="0" rotWithShape="0">
              <a:blip r:embed="rId2">
                <a:duotone>
                  <a:schemeClr val="accent2">
                    <a:shade val="45000"/>
                    <a:satMod val="135000"/>
                  </a:schemeClr>
                  <a:prstClr val="white"/>
                </a:duotone>
              </a:blip>
              <a:srcRect/>
              <a:tile tx="0" ty="0" sx="100000" sy="100000" flip="none" algn="tl"/>
            </a:blipFill>
            <a:ln w="46038">
              <a:solidFill>
                <a:srgbClr val="000000"/>
              </a:solidFill>
              <a:miter lim="800000"/>
              <a:headEnd/>
              <a:tailEnd/>
            </a:ln>
          </p:spPr>
          <p:txBody>
            <a:bodyPr/>
            <a:lstStyle/>
            <a:p>
              <a:endParaRPr lang="nl-NL"/>
            </a:p>
          </p:txBody>
        </p:sp>
        <p:sp>
          <p:nvSpPr>
            <p:cNvPr id="72" name="Rectangle 43"/>
            <p:cNvSpPr>
              <a:spLocks noChangeArrowheads="1"/>
            </p:cNvSpPr>
            <p:nvPr/>
          </p:nvSpPr>
          <p:spPr bwMode="auto">
            <a:xfrm>
              <a:off x="2677" y="2088"/>
              <a:ext cx="525" cy="525"/>
            </a:xfrm>
            <a:prstGeom prst="rect">
              <a:avLst/>
            </a:prstGeom>
            <a:blipFill dpi="0" rotWithShape="0">
              <a:blip r:embed="rId2">
                <a:duotone>
                  <a:schemeClr val="accent2">
                    <a:shade val="45000"/>
                    <a:satMod val="135000"/>
                  </a:schemeClr>
                  <a:prstClr val="white"/>
                </a:duotone>
              </a:blip>
              <a:srcRect/>
              <a:tile tx="0" ty="0" sx="100000" sy="100000" flip="none" algn="tl"/>
            </a:blipFill>
            <a:ln w="46038">
              <a:solidFill>
                <a:srgbClr val="000000"/>
              </a:solidFill>
              <a:miter lim="800000"/>
              <a:headEnd/>
              <a:tailEnd/>
            </a:ln>
          </p:spPr>
          <p:txBody>
            <a:bodyPr/>
            <a:lstStyle/>
            <a:p>
              <a:endParaRPr lang="nl-NL"/>
            </a:p>
          </p:txBody>
        </p:sp>
        <p:sp>
          <p:nvSpPr>
            <p:cNvPr id="73" name="Rectangle 47"/>
            <p:cNvSpPr>
              <a:spLocks noChangeArrowheads="1"/>
            </p:cNvSpPr>
            <p:nvPr/>
          </p:nvSpPr>
          <p:spPr bwMode="auto">
            <a:xfrm>
              <a:off x="975" y="3327"/>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nl-NL" dirty="0">
                <a:solidFill>
                  <a:schemeClr val="tx1"/>
                </a:solidFill>
              </a:endParaRPr>
            </a:p>
          </p:txBody>
        </p:sp>
      </p:grpSp>
    </p:spTree>
    <p:extLst>
      <p:ext uri="{BB962C8B-B14F-4D97-AF65-F5344CB8AC3E}">
        <p14:creationId xmlns:p14="http://schemas.microsoft.com/office/powerpoint/2010/main" val="2087005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Het Isis probleem</a:t>
            </a:r>
            <a:endParaRPr lang="nl-NL" dirty="0"/>
          </a:p>
        </p:txBody>
      </p:sp>
      <p:sp>
        <p:nvSpPr>
          <p:cNvPr id="3" name="Content Placeholder 2"/>
          <p:cNvSpPr>
            <a:spLocks noGrp="1"/>
          </p:cNvSpPr>
          <p:nvPr>
            <p:ph idx="1"/>
          </p:nvPr>
        </p:nvSpPr>
        <p:spPr/>
        <p:txBody>
          <a:bodyPr/>
          <a:lstStyle/>
          <a:p>
            <a:pPr marL="36576" indent="0">
              <a:buNone/>
            </a:pPr>
            <a:endParaRPr lang="nl-NL" dirty="0"/>
          </a:p>
        </p:txBody>
      </p:sp>
      <p:sp>
        <p:nvSpPr>
          <p:cNvPr id="4" name="Date Placeholder 3"/>
          <p:cNvSpPr>
            <a:spLocks noGrp="1"/>
          </p:cNvSpPr>
          <p:nvPr>
            <p:ph type="dt" sz="half" idx="10"/>
          </p:nvPr>
        </p:nvSpPr>
        <p:spPr/>
        <p:txBody>
          <a:bodyPr/>
          <a:lstStyle/>
          <a:p>
            <a:fld id="{EBEE3871-AAB2-4C87-B4A5-4495E6D0621D}" type="datetime1">
              <a:rPr lang="nl-NL" smtClean="0"/>
              <a:pPr/>
              <a:t>14-12-2012</a:t>
            </a:fld>
            <a:endParaRPr lang="nl-NL"/>
          </a:p>
        </p:txBody>
      </p:sp>
      <p:sp>
        <p:nvSpPr>
          <p:cNvPr id="6" name="Slide Number Placeholder 5"/>
          <p:cNvSpPr>
            <a:spLocks noGrp="1"/>
          </p:cNvSpPr>
          <p:nvPr>
            <p:ph type="sldNum" sz="quarter" idx="12"/>
          </p:nvPr>
        </p:nvSpPr>
        <p:spPr/>
        <p:txBody>
          <a:bodyPr/>
          <a:lstStyle/>
          <a:p>
            <a:fld id="{BD9A9CE6-7F7F-4B9A-8C2B-44E77E4DD41E}" type="slidenum">
              <a:rPr lang="nl-NL" smtClean="0"/>
              <a:pPr/>
              <a:t>6</a:t>
            </a:fld>
            <a:endParaRPr lang="nl-NL"/>
          </a:p>
        </p:txBody>
      </p:sp>
      <p:sp>
        <p:nvSpPr>
          <p:cNvPr id="7" name="Rectangle 3"/>
          <p:cNvSpPr>
            <a:spLocks noChangeArrowheads="1"/>
          </p:cNvSpPr>
          <p:nvPr/>
        </p:nvSpPr>
        <p:spPr bwMode="auto">
          <a:xfrm>
            <a:off x="1187450" y="1700213"/>
            <a:ext cx="2879725" cy="28797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8" name="Text Box 4"/>
          <p:cNvSpPr txBox="1">
            <a:spLocks noChangeArrowheads="1"/>
          </p:cNvSpPr>
          <p:nvPr/>
        </p:nvSpPr>
        <p:spPr bwMode="auto">
          <a:xfrm>
            <a:off x="2268538" y="4724400"/>
            <a:ext cx="1727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l-BE" sz="3200">
                <a:solidFill>
                  <a:schemeClr val="tx1"/>
                </a:solidFill>
              </a:rPr>
              <a:t>4</a:t>
            </a:r>
            <a:endParaRPr lang="nl-NL" sz="3200">
              <a:solidFill>
                <a:schemeClr val="tx1"/>
              </a:solidFill>
            </a:endParaRPr>
          </a:p>
        </p:txBody>
      </p:sp>
      <p:sp>
        <p:nvSpPr>
          <p:cNvPr id="9" name="Text Box 5"/>
          <p:cNvSpPr txBox="1">
            <a:spLocks noChangeArrowheads="1"/>
          </p:cNvSpPr>
          <p:nvPr/>
        </p:nvSpPr>
        <p:spPr bwMode="auto">
          <a:xfrm>
            <a:off x="684213" y="3068638"/>
            <a:ext cx="1727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l-BE" sz="3600">
                <a:solidFill>
                  <a:schemeClr val="tx1"/>
                </a:solidFill>
              </a:rPr>
              <a:t>4</a:t>
            </a:r>
            <a:endParaRPr lang="nl-NL" sz="3600">
              <a:solidFill>
                <a:schemeClr val="tx1"/>
              </a:solidFill>
            </a:endParaRPr>
          </a:p>
        </p:txBody>
      </p:sp>
      <p:sp>
        <p:nvSpPr>
          <p:cNvPr id="10" name="Text Box 6"/>
          <p:cNvSpPr txBox="1">
            <a:spLocks noChangeArrowheads="1"/>
          </p:cNvSpPr>
          <p:nvPr/>
        </p:nvSpPr>
        <p:spPr bwMode="auto">
          <a:xfrm>
            <a:off x="1331913" y="5519738"/>
            <a:ext cx="3168650" cy="1004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l-BE">
                <a:solidFill>
                  <a:schemeClr val="tx1"/>
                </a:solidFill>
              </a:rPr>
              <a:t>Omtrek: 16</a:t>
            </a:r>
          </a:p>
          <a:p>
            <a:pPr>
              <a:spcBef>
                <a:spcPct val="50000"/>
              </a:spcBef>
            </a:pPr>
            <a:r>
              <a:rPr lang="nl-BE">
                <a:solidFill>
                  <a:schemeClr val="tx1"/>
                </a:solidFill>
              </a:rPr>
              <a:t>Oppervlakte: 16</a:t>
            </a:r>
            <a:endParaRPr lang="nl-NL">
              <a:solidFill>
                <a:schemeClr val="tx1"/>
              </a:solidFill>
            </a:endParaRPr>
          </a:p>
        </p:txBody>
      </p:sp>
      <p:sp>
        <p:nvSpPr>
          <p:cNvPr id="11" name="Rectangle 7"/>
          <p:cNvSpPr>
            <a:spLocks noChangeArrowheads="1"/>
          </p:cNvSpPr>
          <p:nvPr/>
        </p:nvSpPr>
        <p:spPr bwMode="auto">
          <a:xfrm>
            <a:off x="5435600" y="550863"/>
            <a:ext cx="2159000" cy="4318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12" name="Text Box 8"/>
          <p:cNvSpPr txBox="1">
            <a:spLocks noChangeArrowheads="1"/>
          </p:cNvSpPr>
          <p:nvPr/>
        </p:nvSpPr>
        <p:spPr bwMode="auto">
          <a:xfrm>
            <a:off x="6300788" y="4865688"/>
            <a:ext cx="17272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l-BE" sz="3200">
                <a:solidFill>
                  <a:schemeClr val="tx1"/>
                </a:solidFill>
              </a:rPr>
              <a:t>3</a:t>
            </a:r>
            <a:endParaRPr lang="nl-NL" sz="3200">
              <a:solidFill>
                <a:schemeClr val="tx1"/>
              </a:solidFill>
            </a:endParaRPr>
          </a:p>
        </p:txBody>
      </p:sp>
      <p:sp>
        <p:nvSpPr>
          <p:cNvPr id="13" name="Text Box 9"/>
          <p:cNvSpPr txBox="1">
            <a:spLocks noChangeArrowheads="1"/>
          </p:cNvSpPr>
          <p:nvPr/>
        </p:nvSpPr>
        <p:spPr bwMode="auto">
          <a:xfrm>
            <a:off x="4860925" y="2636838"/>
            <a:ext cx="1727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l-BE" sz="3600">
                <a:solidFill>
                  <a:schemeClr val="tx1"/>
                </a:solidFill>
              </a:rPr>
              <a:t>6</a:t>
            </a:r>
            <a:endParaRPr lang="nl-NL" sz="3600">
              <a:solidFill>
                <a:schemeClr val="tx1"/>
              </a:solidFill>
            </a:endParaRPr>
          </a:p>
        </p:txBody>
      </p:sp>
      <p:sp>
        <p:nvSpPr>
          <p:cNvPr id="14" name="Text Box 10"/>
          <p:cNvSpPr txBox="1">
            <a:spLocks noChangeArrowheads="1"/>
          </p:cNvSpPr>
          <p:nvPr/>
        </p:nvSpPr>
        <p:spPr bwMode="auto">
          <a:xfrm>
            <a:off x="5219700" y="5519738"/>
            <a:ext cx="3168650" cy="1004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l-BE">
                <a:solidFill>
                  <a:schemeClr val="tx1"/>
                </a:solidFill>
              </a:rPr>
              <a:t>Omtrek: 18</a:t>
            </a:r>
          </a:p>
          <a:p>
            <a:pPr>
              <a:spcBef>
                <a:spcPct val="50000"/>
              </a:spcBef>
            </a:pPr>
            <a:r>
              <a:rPr lang="nl-BE">
                <a:solidFill>
                  <a:schemeClr val="tx1"/>
                </a:solidFill>
              </a:rPr>
              <a:t>Oppervlakte: 18</a:t>
            </a:r>
            <a:endParaRPr lang="nl-NL">
              <a:solidFill>
                <a:schemeClr val="tx1"/>
              </a:solidFill>
            </a:endParaRPr>
          </a:p>
        </p:txBody>
      </p:sp>
    </p:spTree>
    <p:extLst>
      <p:ext uri="{BB962C8B-B14F-4D97-AF65-F5344CB8AC3E}">
        <p14:creationId xmlns:p14="http://schemas.microsoft.com/office/powerpoint/2010/main" val="8020799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507288" cy="1143000"/>
          </a:xfrm>
        </p:spPr>
        <p:txBody>
          <a:bodyPr>
            <a:normAutofit fontScale="90000"/>
          </a:bodyPr>
          <a:lstStyle/>
          <a:p>
            <a:r>
              <a:rPr lang="nl-NL" sz="5100" dirty="0" smtClean="0"/>
              <a:t>Het Isis probleem </a:t>
            </a:r>
            <a:r>
              <a:rPr lang="nl-NL" sz="3600" dirty="0" smtClean="0"/>
              <a:t>met mini-</a:t>
            </a:r>
            <a:r>
              <a:rPr lang="nl-NL" sz="3600" dirty="0" err="1" smtClean="0"/>
              <a:t>whiteboards</a:t>
            </a:r>
            <a:endParaRPr lang="nl-NL" sz="3600" dirty="0"/>
          </a:p>
        </p:txBody>
      </p:sp>
      <p:sp>
        <p:nvSpPr>
          <p:cNvPr id="3" name="Content Placeholder 2"/>
          <p:cNvSpPr>
            <a:spLocks noGrp="1"/>
          </p:cNvSpPr>
          <p:nvPr>
            <p:ph idx="1"/>
          </p:nvPr>
        </p:nvSpPr>
        <p:spPr>
          <a:xfrm>
            <a:off x="457200" y="1600200"/>
            <a:ext cx="8291264" cy="4525963"/>
          </a:xfrm>
        </p:spPr>
        <p:txBody>
          <a:bodyPr>
            <a:normAutofit/>
          </a:bodyPr>
          <a:lstStyle/>
          <a:p>
            <a:r>
              <a:rPr lang="nl-NL" dirty="0" smtClean="0"/>
              <a:t>Iedereen laat iets zien </a:t>
            </a:r>
            <a:r>
              <a:rPr lang="nl-NL" sz="1800" dirty="0" smtClean="0"/>
              <a:t>(en is daar verantwoordelijk voor)</a:t>
            </a:r>
            <a:endParaRPr lang="nl-NL" dirty="0" smtClean="0"/>
          </a:p>
          <a:p>
            <a:r>
              <a:rPr lang="nl-NL" dirty="0" smtClean="0"/>
              <a:t>Snel inzicht in voorkennis &amp; aanpak</a:t>
            </a:r>
          </a:p>
          <a:p>
            <a:endParaRPr lang="nl-NL" dirty="0" smtClean="0"/>
          </a:p>
          <a:p>
            <a:r>
              <a:rPr lang="nl-NL" dirty="0" smtClean="0"/>
              <a:t>Met elkaar in verband brengen van pogingen, feedback geven aan de hele groep</a:t>
            </a:r>
          </a:p>
          <a:p>
            <a:r>
              <a:rPr lang="nl-NL" dirty="0" smtClean="0"/>
              <a:t>Van elkaar leren &amp; zelf verbeteren</a:t>
            </a:r>
          </a:p>
          <a:p>
            <a:endParaRPr lang="nl-NL" dirty="0" smtClean="0"/>
          </a:p>
          <a:p>
            <a:r>
              <a:rPr lang="nl-NL" dirty="0" smtClean="0"/>
              <a:t>Ondersteunt proces van onderzoekend leren</a:t>
            </a:r>
          </a:p>
          <a:p>
            <a:endParaRPr lang="nl-NL" dirty="0"/>
          </a:p>
        </p:txBody>
      </p:sp>
      <p:sp>
        <p:nvSpPr>
          <p:cNvPr id="4" name="Date Placeholder 3"/>
          <p:cNvSpPr>
            <a:spLocks noGrp="1"/>
          </p:cNvSpPr>
          <p:nvPr>
            <p:ph type="dt" sz="half" idx="10"/>
          </p:nvPr>
        </p:nvSpPr>
        <p:spPr/>
        <p:txBody>
          <a:bodyPr/>
          <a:lstStyle/>
          <a:p>
            <a:fld id="{EBEE3871-AAB2-4C87-B4A5-4495E6D0621D}" type="datetime1">
              <a:rPr lang="nl-NL" smtClean="0"/>
              <a:pPr/>
              <a:t>14-12-2012</a:t>
            </a:fld>
            <a:endParaRPr lang="nl-NL" dirty="0"/>
          </a:p>
        </p:txBody>
      </p:sp>
      <p:sp>
        <p:nvSpPr>
          <p:cNvPr id="6" name="Slide Number Placeholder 5"/>
          <p:cNvSpPr>
            <a:spLocks noGrp="1"/>
          </p:cNvSpPr>
          <p:nvPr>
            <p:ph type="sldNum" sz="quarter" idx="12"/>
          </p:nvPr>
        </p:nvSpPr>
        <p:spPr/>
        <p:txBody>
          <a:bodyPr/>
          <a:lstStyle/>
          <a:p>
            <a:fld id="{BD9A9CE6-7F7F-4B9A-8C2B-44E77E4DD41E}" type="slidenum">
              <a:rPr lang="nl-NL" smtClean="0"/>
              <a:pPr/>
              <a:t>7</a:t>
            </a:fld>
            <a:endParaRPr lang="nl-NL"/>
          </a:p>
        </p:txBody>
      </p:sp>
    </p:spTree>
    <p:extLst>
      <p:ext uri="{BB962C8B-B14F-4D97-AF65-F5344CB8AC3E}">
        <p14:creationId xmlns:p14="http://schemas.microsoft.com/office/powerpoint/2010/main" val="3063047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25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250"/>
                                        <p:tgtEl>
                                          <p:spTgt spid="3">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Effect transition="in" filter="fade">
                                      <p:cBhvr>
                                        <p:cTn id="15" dur="25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Deze presentatie</a:t>
            </a:r>
            <a:endParaRPr lang="nl-NL" dirty="0"/>
          </a:p>
        </p:txBody>
      </p:sp>
      <p:sp>
        <p:nvSpPr>
          <p:cNvPr id="3" name="Content Placeholder 2"/>
          <p:cNvSpPr>
            <a:spLocks noGrp="1"/>
          </p:cNvSpPr>
          <p:nvPr>
            <p:ph idx="1"/>
          </p:nvPr>
        </p:nvSpPr>
        <p:spPr/>
        <p:txBody>
          <a:bodyPr/>
          <a:lstStyle/>
          <a:p>
            <a:r>
              <a:rPr lang="nl-NL" dirty="0" smtClean="0"/>
              <a:t>Onderzoekend leren</a:t>
            </a:r>
          </a:p>
          <a:p>
            <a:r>
              <a:rPr lang="nl-NL" dirty="0" smtClean="0"/>
              <a:t>Toetsen </a:t>
            </a:r>
          </a:p>
          <a:p>
            <a:r>
              <a:rPr lang="nl-NL" dirty="0" smtClean="0"/>
              <a:t>Feedback geven</a:t>
            </a:r>
            <a:endParaRPr lang="nl-NL" dirty="0"/>
          </a:p>
        </p:txBody>
      </p:sp>
      <p:sp>
        <p:nvSpPr>
          <p:cNvPr id="4" name="Date Placeholder 3"/>
          <p:cNvSpPr>
            <a:spLocks noGrp="1"/>
          </p:cNvSpPr>
          <p:nvPr>
            <p:ph type="dt" sz="half" idx="10"/>
          </p:nvPr>
        </p:nvSpPr>
        <p:spPr/>
        <p:txBody>
          <a:bodyPr/>
          <a:lstStyle/>
          <a:p>
            <a:fld id="{EBEE3871-AAB2-4C87-B4A5-4495E6D0621D}" type="datetime1">
              <a:rPr lang="nl-NL" smtClean="0"/>
              <a:pPr/>
              <a:t>14-12-2012</a:t>
            </a:fld>
            <a:endParaRPr lang="nl-NL"/>
          </a:p>
        </p:txBody>
      </p:sp>
      <p:sp>
        <p:nvSpPr>
          <p:cNvPr id="6" name="Slide Number Placeholder 5"/>
          <p:cNvSpPr>
            <a:spLocks noGrp="1"/>
          </p:cNvSpPr>
          <p:nvPr>
            <p:ph type="sldNum" sz="quarter" idx="12"/>
          </p:nvPr>
        </p:nvSpPr>
        <p:spPr/>
        <p:txBody>
          <a:bodyPr/>
          <a:lstStyle/>
          <a:p>
            <a:fld id="{BD9A9CE6-7F7F-4B9A-8C2B-44E77E4DD41E}" type="slidenum">
              <a:rPr lang="nl-NL" smtClean="0"/>
              <a:pPr/>
              <a:t>8</a:t>
            </a:fld>
            <a:endParaRPr lang="nl-NL"/>
          </a:p>
        </p:txBody>
      </p:sp>
    </p:spTree>
    <p:extLst>
      <p:ext uri="{BB962C8B-B14F-4D97-AF65-F5344CB8AC3E}">
        <p14:creationId xmlns:p14="http://schemas.microsoft.com/office/powerpoint/2010/main" val="23963105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p:cNvSpPr>
          <p:nvPr>
            <p:ph type="title"/>
          </p:nvPr>
        </p:nvSpPr>
        <p:spPr/>
        <p:txBody>
          <a:bodyPr/>
          <a:lstStyle/>
          <a:p>
            <a:r>
              <a:rPr lang="nl-NL" dirty="0" smtClean="0"/>
              <a:t>Onderzoekend leren</a:t>
            </a:r>
          </a:p>
        </p:txBody>
      </p:sp>
      <p:sp>
        <p:nvSpPr>
          <p:cNvPr id="10243" name="Rectangle 3"/>
          <p:cNvSpPr>
            <a:spLocks noGrp="1"/>
          </p:cNvSpPr>
          <p:nvPr>
            <p:ph idx="1"/>
          </p:nvPr>
        </p:nvSpPr>
        <p:spPr>
          <a:xfrm>
            <a:off x="35496" y="1340768"/>
            <a:ext cx="9108504" cy="5544616"/>
          </a:xfrm>
        </p:spPr>
        <p:txBody>
          <a:bodyPr>
            <a:noAutofit/>
          </a:bodyPr>
          <a:lstStyle/>
          <a:p>
            <a:r>
              <a:rPr lang="nl-NL" sz="1800" dirty="0" smtClean="0">
                <a:solidFill>
                  <a:srgbClr val="FFC000"/>
                </a:solidFill>
              </a:rPr>
              <a:t>Onderzoekende houding</a:t>
            </a:r>
          </a:p>
          <a:p>
            <a:pPr lvl="1"/>
            <a:r>
              <a:rPr lang="nl-NL" sz="1800" dirty="0" smtClean="0"/>
              <a:t>Willen weten, bekritiseren, delen, begrijpen, bereiken, innoveren (v.d. Rijst, 2009)</a:t>
            </a:r>
          </a:p>
          <a:p>
            <a:pPr lvl="1"/>
            <a:r>
              <a:rPr lang="nl-NL" sz="1800" dirty="0" smtClean="0"/>
              <a:t>Nieuwsgierigheid, kritisch zijn, willen  delen (T. van der Valk, 2009)</a:t>
            </a:r>
          </a:p>
          <a:p>
            <a:r>
              <a:rPr lang="nl-NL" sz="1800" dirty="0" smtClean="0">
                <a:solidFill>
                  <a:srgbClr val="FFC000"/>
                </a:solidFill>
              </a:rPr>
              <a:t>Leren onderzoeken</a:t>
            </a:r>
          </a:p>
          <a:p>
            <a:pPr lvl="1"/>
            <a:r>
              <a:rPr lang="nl-NL" sz="1800" dirty="0" smtClean="0"/>
              <a:t>Voorbereiden, uitvoeren, presenteren, rapporteren (H. Oost, 2002)</a:t>
            </a:r>
          </a:p>
          <a:p>
            <a:pPr lvl="1"/>
            <a:r>
              <a:rPr lang="nl-NL" sz="1800" dirty="0" smtClean="0"/>
              <a:t>Ontwikkelen van vaardigheden </a:t>
            </a:r>
            <a:br>
              <a:rPr lang="nl-NL" sz="1800" dirty="0" smtClean="0"/>
            </a:br>
            <a:r>
              <a:rPr lang="nl-NL" sz="1600" dirty="0" smtClean="0"/>
              <a:t>(</a:t>
            </a:r>
            <a:r>
              <a:rPr lang="nl-NL" sz="1600" dirty="0" err="1" smtClean="0"/>
              <a:t>identifying</a:t>
            </a:r>
            <a:r>
              <a:rPr lang="nl-NL" sz="1600" dirty="0" smtClean="0"/>
              <a:t> </a:t>
            </a:r>
            <a:r>
              <a:rPr lang="nl-NL" sz="1600" dirty="0" err="1" smtClean="0"/>
              <a:t>questions</a:t>
            </a:r>
            <a:r>
              <a:rPr lang="nl-NL" sz="1600" dirty="0" smtClean="0"/>
              <a:t>, controlling </a:t>
            </a:r>
            <a:r>
              <a:rPr lang="nl-NL" sz="1600" dirty="0" err="1" smtClean="0"/>
              <a:t>experiments</a:t>
            </a:r>
            <a:r>
              <a:rPr lang="nl-NL" sz="1600" dirty="0" smtClean="0"/>
              <a:t>, </a:t>
            </a:r>
            <a:r>
              <a:rPr lang="nl-NL" sz="1600" dirty="0" err="1" smtClean="0"/>
              <a:t>interpreting</a:t>
            </a:r>
            <a:r>
              <a:rPr lang="nl-NL" sz="1600" dirty="0" smtClean="0"/>
              <a:t> data, </a:t>
            </a:r>
            <a:r>
              <a:rPr lang="nl-NL" sz="1600" dirty="0" err="1" smtClean="0"/>
              <a:t>supporting</a:t>
            </a:r>
            <a:r>
              <a:rPr lang="nl-NL" sz="1600" dirty="0" smtClean="0"/>
              <a:t> claims, </a:t>
            </a:r>
            <a:r>
              <a:rPr lang="nl-NL" sz="1600" dirty="0" err="1" smtClean="0"/>
              <a:t>drawing</a:t>
            </a:r>
            <a:r>
              <a:rPr lang="nl-NL" sz="1600" dirty="0" smtClean="0"/>
              <a:t> </a:t>
            </a:r>
            <a:r>
              <a:rPr lang="nl-NL" sz="1600" dirty="0" err="1" smtClean="0"/>
              <a:t>conclusions</a:t>
            </a:r>
            <a:r>
              <a:rPr lang="nl-NL" sz="1600" dirty="0" smtClean="0"/>
              <a:t>, </a:t>
            </a:r>
            <a:r>
              <a:rPr lang="nl-NL" sz="1600" dirty="0" err="1" smtClean="0"/>
              <a:t>evaluating</a:t>
            </a:r>
            <a:r>
              <a:rPr lang="nl-NL" sz="1600" dirty="0" smtClean="0"/>
              <a:t> </a:t>
            </a:r>
            <a:r>
              <a:rPr lang="nl-NL" sz="1600" dirty="0" err="1" smtClean="0"/>
              <a:t>definitions</a:t>
            </a:r>
            <a:r>
              <a:rPr lang="nl-NL" sz="1600" dirty="0" smtClean="0"/>
              <a:t>, …; Kuhn &amp; </a:t>
            </a:r>
            <a:r>
              <a:rPr lang="nl-NL" sz="1600" dirty="0" err="1" smtClean="0"/>
              <a:t>Pease</a:t>
            </a:r>
            <a:r>
              <a:rPr lang="nl-NL" sz="1600" dirty="0" smtClean="0"/>
              <a:t>, 2008)</a:t>
            </a:r>
            <a:endParaRPr lang="nl-NL" sz="2000" dirty="0" smtClean="0"/>
          </a:p>
          <a:p>
            <a:pPr lvl="1"/>
            <a:r>
              <a:rPr lang="nl-NL" sz="1800" dirty="0" smtClean="0"/>
              <a:t>De </a:t>
            </a:r>
            <a:r>
              <a:rPr lang="nl-NL" sz="1800" dirty="0" err="1" smtClean="0"/>
              <a:t>onderzoekscyclus</a:t>
            </a:r>
            <a:r>
              <a:rPr lang="nl-NL" sz="1800" dirty="0" smtClean="0"/>
              <a:t/>
            </a:r>
            <a:br>
              <a:rPr lang="nl-NL" sz="1800" dirty="0" smtClean="0"/>
            </a:br>
            <a:r>
              <a:rPr lang="nl-NL" sz="1600" dirty="0" smtClean="0"/>
              <a:t>(kennis – observatie – vraag – meting – conclusie – kennis)</a:t>
            </a:r>
            <a:endParaRPr lang="nl-NL" sz="1800" dirty="0" smtClean="0"/>
          </a:p>
          <a:p>
            <a:r>
              <a:rPr lang="nl-NL" sz="1800" dirty="0" smtClean="0">
                <a:solidFill>
                  <a:srgbClr val="FFC000"/>
                </a:solidFill>
              </a:rPr>
              <a:t>Onderzoekend leren</a:t>
            </a:r>
          </a:p>
          <a:p>
            <a:pPr lvl="1"/>
            <a:r>
              <a:rPr lang="nl-NL" sz="1800" dirty="0" smtClean="0"/>
              <a:t>Het onderwijs vindt plaats met een actieve rol voor leerlingen</a:t>
            </a:r>
          </a:p>
          <a:p>
            <a:pPr lvl="1"/>
            <a:r>
              <a:rPr lang="nl-NL" sz="1800" dirty="0" smtClean="0"/>
              <a:t>Die rol hangt samen met kenmerken van onderzoeken</a:t>
            </a:r>
          </a:p>
          <a:p>
            <a:pPr lvl="1"/>
            <a:r>
              <a:rPr lang="nl-NL" sz="1800" dirty="0" smtClean="0"/>
              <a:t>Doelen: Leerlingen leren beter, zijn meer eigenaar van de stof. Docenten hebben beter zicht op hun capaciteiten. Meer </a:t>
            </a:r>
            <a:r>
              <a:rPr lang="nl-NL" sz="1800" dirty="0"/>
              <a:t>bèta-keuze. </a:t>
            </a:r>
            <a:r>
              <a:rPr lang="nl-NL" sz="1800" dirty="0" smtClean="0"/>
              <a:t>Leerlingen ontwikkelen </a:t>
            </a:r>
            <a:r>
              <a:rPr lang="nl-NL" sz="1800" dirty="0"/>
              <a:t>een onderzoekende houding en </a:t>
            </a:r>
            <a:r>
              <a:rPr lang="nl-NL" sz="1800" dirty="0" smtClean="0"/>
              <a:t>–vaardigheden.</a:t>
            </a:r>
          </a:p>
        </p:txBody>
      </p:sp>
    </p:spTree>
    <p:extLst>
      <p:ext uri="{BB962C8B-B14F-4D97-AF65-F5344CB8AC3E}">
        <p14:creationId xmlns:p14="http://schemas.microsoft.com/office/powerpoint/2010/main" val="3580127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Effect transition="in" filter="fade">
                                      <p:cBhvr>
                                        <p:cTn id="7" dur="500"/>
                                        <p:tgtEl>
                                          <p:spTgt spid="1024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243">
                                            <p:txEl>
                                              <p:pRg st="1" end="1"/>
                                            </p:txEl>
                                          </p:spTgt>
                                        </p:tgtEl>
                                        <p:attrNameLst>
                                          <p:attrName>style.visibility</p:attrName>
                                        </p:attrNameLst>
                                      </p:cBhvr>
                                      <p:to>
                                        <p:strVal val="visible"/>
                                      </p:to>
                                    </p:set>
                                    <p:animEffect transition="in" filter="fade">
                                      <p:cBhvr>
                                        <p:cTn id="10" dur="500"/>
                                        <p:tgtEl>
                                          <p:spTgt spid="1024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0243">
                                            <p:txEl>
                                              <p:pRg st="2" end="2"/>
                                            </p:txEl>
                                          </p:spTgt>
                                        </p:tgtEl>
                                        <p:attrNameLst>
                                          <p:attrName>style.visibility</p:attrName>
                                        </p:attrNameLst>
                                      </p:cBhvr>
                                      <p:to>
                                        <p:strVal val="visible"/>
                                      </p:to>
                                    </p:set>
                                    <p:animEffect transition="in" filter="fade">
                                      <p:cBhvr>
                                        <p:cTn id="13" dur="500"/>
                                        <p:tgtEl>
                                          <p:spTgt spid="1024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0243">
                                            <p:txEl>
                                              <p:pRg st="3" end="3"/>
                                            </p:txEl>
                                          </p:spTgt>
                                        </p:tgtEl>
                                        <p:attrNameLst>
                                          <p:attrName>style.visibility</p:attrName>
                                        </p:attrNameLst>
                                      </p:cBhvr>
                                      <p:to>
                                        <p:strVal val="visible"/>
                                      </p:to>
                                    </p:set>
                                    <p:animEffect transition="in" filter="fade">
                                      <p:cBhvr>
                                        <p:cTn id="18" dur="250"/>
                                        <p:tgtEl>
                                          <p:spTgt spid="10243">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10243">
                                            <p:txEl>
                                              <p:pRg st="4" end="4"/>
                                            </p:txEl>
                                          </p:spTgt>
                                        </p:tgtEl>
                                        <p:attrNameLst>
                                          <p:attrName>style.visibility</p:attrName>
                                        </p:attrNameLst>
                                      </p:cBhvr>
                                      <p:to>
                                        <p:strVal val="visible"/>
                                      </p:to>
                                    </p:set>
                                    <p:animEffect transition="in" filter="fade">
                                      <p:cBhvr>
                                        <p:cTn id="21" dur="250"/>
                                        <p:tgtEl>
                                          <p:spTgt spid="10243">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10243">
                                            <p:txEl>
                                              <p:pRg st="5" end="5"/>
                                            </p:txEl>
                                          </p:spTgt>
                                        </p:tgtEl>
                                        <p:attrNameLst>
                                          <p:attrName>style.visibility</p:attrName>
                                        </p:attrNameLst>
                                      </p:cBhvr>
                                      <p:to>
                                        <p:strVal val="visible"/>
                                      </p:to>
                                    </p:set>
                                    <p:animEffect transition="in" filter="fade">
                                      <p:cBhvr>
                                        <p:cTn id="24" dur="250"/>
                                        <p:tgtEl>
                                          <p:spTgt spid="10243">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10243">
                                            <p:txEl>
                                              <p:pRg st="6" end="6"/>
                                            </p:txEl>
                                          </p:spTgt>
                                        </p:tgtEl>
                                        <p:attrNameLst>
                                          <p:attrName>style.visibility</p:attrName>
                                        </p:attrNameLst>
                                      </p:cBhvr>
                                      <p:to>
                                        <p:strVal val="visible"/>
                                      </p:to>
                                    </p:set>
                                    <p:animEffect transition="in" filter="fade">
                                      <p:cBhvr>
                                        <p:cTn id="27" dur="250"/>
                                        <p:tgtEl>
                                          <p:spTgt spid="1024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243">
                                            <p:txEl>
                                              <p:pRg st="7" end="7"/>
                                            </p:txEl>
                                          </p:spTgt>
                                        </p:tgtEl>
                                        <p:attrNameLst>
                                          <p:attrName>style.visibility</p:attrName>
                                        </p:attrNameLst>
                                      </p:cBhvr>
                                      <p:to>
                                        <p:strVal val="visible"/>
                                      </p:to>
                                    </p:set>
                                    <p:animEffect transition="in" filter="fade">
                                      <p:cBhvr>
                                        <p:cTn id="32" dur="250"/>
                                        <p:tgtEl>
                                          <p:spTgt spid="10243">
                                            <p:txEl>
                                              <p:pRg st="7" end="7"/>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10243">
                                            <p:txEl>
                                              <p:pRg st="8" end="8"/>
                                            </p:txEl>
                                          </p:spTgt>
                                        </p:tgtEl>
                                        <p:attrNameLst>
                                          <p:attrName>style.visibility</p:attrName>
                                        </p:attrNameLst>
                                      </p:cBhvr>
                                      <p:to>
                                        <p:strVal val="visible"/>
                                      </p:to>
                                    </p:set>
                                    <p:animEffect transition="in" filter="fade">
                                      <p:cBhvr>
                                        <p:cTn id="35" dur="250"/>
                                        <p:tgtEl>
                                          <p:spTgt spid="10243">
                                            <p:txEl>
                                              <p:pRg st="8" end="8"/>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10243">
                                            <p:txEl>
                                              <p:pRg st="9" end="9"/>
                                            </p:txEl>
                                          </p:spTgt>
                                        </p:tgtEl>
                                        <p:attrNameLst>
                                          <p:attrName>style.visibility</p:attrName>
                                        </p:attrNameLst>
                                      </p:cBhvr>
                                      <p:to>
                                        <p:strVal val="visible"/>
                                      </p:to>
                                    </p:set>
                                    <p:animEffect transition="in" filter="fade">
                                      <p:cBhvr>
                                        <p:cTn id="38" dur="250"/>
                                        <p:tgtEl>
                                          <p:spTgt spid="10243">
                                            <p:txEl>
                                              <p:pRg st="9" end="9"/>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10243">
                                            <p:txEl>
                                              <p:pRg st="10" end="10"/>
                                            </p:txEl>
                                          </p:spTgt>
                                        </p:tgtEl>
                                        <p:attrNameLst>
                                          <p:attrName>style.visibility</p:attrName>
                                        </p:attrNameLst>
                                      </p:cBhvr>
                                      <p:to>
                                        <p:strVal val="visible"/>
                                      </p:to>
                                    </p:set>
                                    <p:animEffect transition="in" filter="fade">
                                      <p:cBhvr>
                                        <p:cTn id="41" dur="250"/>
                                        <p:tgtEl>
                                          <p:spTgt spid="1024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7</TotalTime>
  <Words>1369</Words>
  <Application>Microsoft Office PowerPoint</Application>
  <PresentationFormat>On-screen Show (4:3)</PresentationFormat>
  <Paragraphs>299</Paragraphs>
  <Slides>37</Slides>
  <Notes>8</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Technic</vt:lpstr>
      <vt:lpstr>Onderzoekend leren  en Feedback</vt:lpstr>
      <vt:lpstr>Het Isis probleem</vt:lpstr>
      <vt:lpstr>PowerPoint Presentation</vt:lpstr>
      <vt:lpstr>PowerPoint Presentation</vt:lpstr>
      <vt:lpstr>PowerPoint Presentation</vt:lpstr>
      <vt:lpstr>Het Isis probleem</vt:lpstr>
      <vt:lpstr>Het Isis probleem met mini-whiteboards</vt:lpstr>
      <vt:lpstr>Deze presentatie</vt:lpstr>
      <vt:lpstr>Onderzoekend leren</vt:lpstr>
      <vt:lpstr>Primas &amp; onderzoekend leren</vt:lpstr>
      <vt:lpstr>1. Organiseren en begeleiden</vt:lpstr>
      <vt:lpstr>3. Stel vragen zodat iedereen betrokken raakt</vt:lpstr>
      <vt:lpstr>Ervaringen</vt:lpstr>
      <vt:lpstr>Ervaringen</vt:lpstr>
      <vt:lpstr>Ervaringen</vt:lpstr>
      <vt:lpstr>Ervaringen</vt:lpstr>
      <vt:lpstr>Werkt onderzoekend leren? (Twee review studies rond onderzoekend leren in Educational Psychologist)</vt:lpstr>
      <vt:lpstr>Toetsen en onderzoekend leren</vt:lpstr>
      <vt:lpstr>Stellingen over toetsen</vt:lpstr>
      <vt:lpstr>Formatief toetsen</vt:lpstr>
      <vt:lpstr>Formatief toetsen: voorbeelden</vt:lpstr>
      <vt:lpstr>Effect van ‘fast feedback’</vt:lpstr>
      <vt:lpstr>Effect van ‘fast feedback’</vt:lpstr>
      <vt:lpstr>Effect van miniwhiteboards</vt:lpstr>
      <vt:lpstr>Effect van miniwhiteboards</vt:lpstr>
      <vt:lpstr>Effect van ‘fast feedback’</vt:lpstr>
      <vt:lpstr>Peer Feedback</vt:lpstr>
      <vt:lpstr>Peer feedback: voorbeelden</vt:lpstr>
      <vt:lpstr>Leren van antwoorden</vt:lpstr>
      <vt:lpstr>Leren van antwoorden</vt:lpstr>
      <vt:lpstr>Leren van antwoorden</vt:lpstr>
      <vt:lpstr>Leren van Rubrics</vt:lpstr>
      <vt:lpstr>Effect van Rubrics</vt:lpstr>
      <vt:lpstr>Effect van Rubrics</vt:lpstr>
      <vt:lpstr>Samengevat</vt:lpstr>
      <vt:lpstr>JCU filmpje</vt:lpstr>
      <vt:lpstr>PowerPoint Presentation</vt:lpstr>
    </vt:vector>
  </TitlesOfParts>
  <Company>Utrecht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WND - Primas</dc:title>
  <dc:creator>L.M. Doorman</dc:creator>
  <cp:lastModifiedBy>Michiel</cp:lastModifiedBy>
  <cp:revision>104</cp:revision>
  <cp:lastPrinted>2012-12-13T15:31:16Z</cp:lastPrinted>
  <dcterms:created xsi:type="dcterms:W3CDTF">2012-03-05T13:57:23Z</dcterms:created>
  <dcterms:modified xsi:type="dcterms:W3CDTF">2012-12-14T18:08:55Z</dcterms:modified>
</cp:coreProperties>
</file>