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257" r:id="rId3"/>
    <p:sldId id="301" r:id="rId4"/>
    <p:sldId id="300" r:id="rId5"/>
    <p:sldId id="265" r:id="rId6"/>
    <p:sldId id="299" r:id="rId7"/>
    <p:sldId id="302" r:id="rId8"/>
    <p:sldId id="303" r:id="rId9"/>
    <p:sldId id="296" r:id="rId10"/>
    <p:sldId id="304" r:id="rId11"/>
    <p:sldId id="258" r:id="rId12"/>
    <p:sldId id="259" r:id="rId13"/>
    <p:sldId id="260" r:id="rId14"/>
    <p:sldId id="261" r:id="rId15"/>
    <p:sldId id="262" r:id="rId16"/>
    <p:sldId id="263" r:id="rId17"/>
    <p:sldId id="264" r:id="rId18"/>
    <p:sldId id="284" r:id="rId19"/>
    <p:sldId id="268" r:id="rId20"/>
    <p:sldId id="269" r:id="rId21"/>
    <p:sldId id="270" r:id="rId22"/>
    <p:sldId id="280" r:id="rId23"/>
    <p:sldId id="273" r:id="rId24"/>
    <p:sldId id="308" r:id="rId25"/>
    <p:sldId id="275" r:id="rId26"/>
    <p:sldId id="276" r:id="rId27"/>
    <p:sldId id="277" r:id="rId28"/>
    <p:sldId id="278" r:id="rId29"/>
    <p:sldId id="287" r:id="rId30"/>
    <p:sldId id="285" r:id="rId31"/>
    <p:sldId id="310" r:id="rId32"/>
    <p:sldId id="286" r:id="rId33"/>
    <p:sldId id="307" r:id="rId34"/>
    <p:sldId id="309" r:id="rId35"/>
    <p:sldId id="311" r:id="rId36"/>
    <p:sldId id="313" r:id="rId37"/>
    <p:sldId id="312" r:id="rId38"/>
    <p:sldId id="314" r:id="rId39"/>
    <p:sldId id="288" r:id="rId40"/>
    <p:sldId id="289" r:id="rId41"/>
    <p:sldId id="290" r:id="rId42"/>
    <p:sldId id="291" r:id="rId43"/>
    <p:sldId id="292" r:id="rId44"/>
    <p:sldId id="293" r:id="rId45"/>
    <p:sldId id="294" r:id="rId46"/>
    <p:sldId id="305"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9" autoAdjust="0"/>
    <p:restoredTop sz="94696" autoAdjust="0"/>
  </p:normalViewPr>
  <p:slideViewPr>
    <p:cSldViewPr snapToGrid="0" snapToObjects="1">
      <p:cViewPr varScale="1">
        <p:scale>
          <a:sx n="69" d="100"/>
          <a:sy n="69" d="100"/>
        </p:scale>
        <p:origin x="-54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A2EF42-5965-F24B-8FA8-E40D0583A172}" type="datetimeFigureOut">
              <a:rPr lang="en-US" smtClean="0"/>
              <a:pPr/>
              <a:t>12/14/2012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538493-8557-5846-B9BE-7C919E43D93B}" type="slidenum">
              <a:rPr lang="en-US" smtClean="0"/>
              <a:pPr/>
              <a:t>‹nr.›</a:t>
            </a:fld>
            <a:endParaRPr lang="en-US"/>
          </a:p>
        </p:txBody>
      </p:sp>
    </p:spTree>
    <p:extLst>
      <p:ext uri="{BB962C8B-B14F-4D97-AF65-F5344CB8AC3E}">
        <p14:creationId xmlns="" xmlns:p14="http://schemas.microsoft.com/office/powerpoint/2010/main" val="8141596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32ABAA-C818-7E4E-B5EF-77B69ADA31D9}" type="slidenum">
              <a:rPr lang="en-US"/>
              <a:pPr/>
              <a:t>13</a:t>
            </a:fld>
            <a:endParaRPr lang="en-US"/>
          </a:p>
        </p:txBody>
      </p:sp>
      <p:sp>
        <p:nvSpPr>
          <p:cNvPr id="188418"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8419" name="Rectangle 1027"/>
          <p:cNvSpPr>
            <a:spLocks noGrp="1" noChangeArrowheads="1"/>
          </p:cNvSpPr>
          <p:nvPr>
            <p:ph type="body" idx="1"/>
          </p:nvPr>
        </p:nvSpPr>
        <p:spPr/>
        <p:txBody>
          <a:bodyPr/>
          <a:lstStyle/>
          <a:p>
            <a:endParaRPr lang="nl-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99EE89-1288-6D41-9BAA-1E993F19C2B6}" type="slidenum">
              <a:rPr lang="en-US"/>
              <a:pPr/>
              <a:t>40</a:t>
            </a:fld>
            <a:endParaRPr lang="en-US"/>
          </a:p>
        </p:txBody>
      </p:sp>
      <p:sp>
        <p:nvSpPr>
          <p:cNvPr id="1976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7635" name="Rectangle 3"/>
          <p:cNvSpPr>
            <a:spLocks noGrp="1" noChangeArrowheads="1"/>
          </p:cNvSpPr>
          <p:nvPr>
            <p:ph type="body" idx="1"/>
          </p:nvPr>
        </p:nvSpPr>
        <p:spPr/>
        <p:txBody>
          <a:bodyPr/>
          <a:lstStyle/>
          <a:p>
            <a:endParaRPr lang="nl-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FEBBB2-CF03-BF48-A5A0-12A0800BAF18}" type="slidenum">
              <a:rPr lang="en-US"/>
              <a:pPr/>
              <a:t>41</a:t>
            </a:fld>
            <a:endParaRPr lang="en-US"/>
          </a:p>
        </p:txBody>
      </p:sp>
      <p:sp>
        <p:nvSpPr>
          <p:cNvPr id="1986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8659" name="Rectangle 3"/>
          <p:cNvSpPr>
            <a:spLocks noGrp="1" noChangeArrowheads="1"/>
          </p:cNvSpPr>
          <p:nvPr>
            <p:ph type="body" idx="1"/>
          </p:nvPr>
        </p:nvSpPr>
        <p:spPr/>
        <p:txBody>
          <a:bodyPr/>
          <a:lstStyle/>
          <a:p>
            <a:endParaRPr lang="nl-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CE4ABC-2FF8-6347-8ED2-DFF391DD946B}" type="slidenum">
              <a:rPr lang="en-US"/>
              <a:pPr/>
              <a:t>42</a:t>
            </a:fld>
            <a:endParaRPr lang="en-US"/>
          </a:p>
        </p:txBody>
      </p:sp>
      <p:sp>
        <p:nvSpPr>
          <p:cNvPr id="1996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9683" name="Rectangle 3"/>
          <p:cNvSpPr>
            <a:spLocks noGrp="1" noChangeArrowheads="1"/>
          </p:cNvSpPr>
          <p:nvPr>
            <p:ph type="body" idx="1"/>
          </p:nvPr>
        </p:nvSpPr>
        <p:spPr/>
        <p:txBody>
          <a:bodyPr/>
          <a:lstStyle/>
          <a:p>
            <a:endParaRPr lang="nl-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86CC24-C495-4B41-BD8E-028407CC1D58}" type="slidenum">
              <a:rPr lang="en-US"/>
              <a:pPr/>
              <a:t>43</a:t>
            </a:fld>
            <a:endParaRPr lang="en-US"/>
          </a:p>
        </p:txBody>
      </p:sp>
      <p:sp>
        <p:nvSpPr>
          <p:cNvPr id="2007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0707" name="Rectangle 3"/>
          <p:cNvSpPr>
            <a:spLocks noGrp="1" noChangeArrowheads="1"/>
          </p:cNvSpPr>
          <p:nvPr>
            <p:ph type="body" idx="1"/>
          </p:nvPr>
        </p:nvSpPr>
        <p:spPr/>
        <p:txBody>
          <a:bodyPr/>
          <a:lstStyle/>
          <a:p>
            <a:endParaRPr lang="nl-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010C5E-F351-FC48-97CD-332FC81F1B6A}" type="slidenum">
              <a:rPr lang="en-US"/>
              <a:pPr/>
              <a:t>44</a:t>
            </a:fld>
            <a:endParaRPr lang="en-US"/>
          </a:p>
        </p:txBody>
      </p:sp>
      <p:sp>
        <p:nvSpPr>
          <p:cNvPr id="2017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1731" name="Rectangle 3"/>
          <p:cNvSpPr>
            <a:spLocks noGrp="1" noChangeArrowheads="1"/>
          </p:cNvSpPr>
          <p:nvPr>
            <p:ph type="body" idx="1"/>
          </p:nvPr>
        </p:nvSpPr>
        <p:spPr/>
        <p:txBody>
          <a:bodyPr/>
          <a:lstStyle/>
          <a:p>
            <a:endParaRPr lang="nl-N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16F01E-CEDE-AD49-84D4-FD80A885371D}" type="slidenum">
              <a:rPr lang="en-US"/>
              <a:pPr/>
              <a:t>45</a:t>
            </a:fld>
            <a:endParaRPr lang="en-US"/>
          </a:p>
        </p:txBody>
      </p:sp>
      <p:sp>
        <p:nvSpPr>
          <p:cNvPr id="2027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2755" name="Rectangle 3"/>
          <p:cNvSpPr>
            <a:spLocks noGrp="1" noChangeArrowheads="1"/>
          </p:cNvSpPr>
          <p:nvPr>
            <p:ph type="body" idx="1"/>
          </p:nvPr>
        </p:nvSpPr>
        <p:spPr/>
        <p:txBody>
          <a:bodyPr/>
          <a:lstStyle/>
          <a:p>
            <a:endParaRPr 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848A39-0B44-6946-8A28-749B0EF1B2B9}" type="slidenum">
              <a:rPr lang="en-US"/>
              <a:pPr/>
              <a:t>14</a:t>
            </a:fld>
            <a:endParaRPr lang="en-US"/>
          </a:p>
        </p:txBody>
      </p:sp>
      <p:sp>
        <p:nvSpPr>
          <p:cNvPr id="189442"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9443" name="Rectangle 1027"/>
          <p:cNvSpPr>
            <a:spLocks noGrp="1" noChangeArrowheads="1"/>
          </p:cNvSpPr>
          <p:nvPr>
            <p:ph type="body" idx="1"/>
          </p:nvPr>
        </p:nvSpPr>
        <p:spPr/>
        <p:txBody>
          <a:bodyPr/>
          <a:lstStyle/>
          <a:p>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294D89-9C73-A14E-B187-3C3DF56832DA}" type="slidenum">
              <a:rPr lang="en-US"/>
              <a:pPr/>
              <a:t>15</a:t>
            </a:fld>
            <a:endParaRPr lang="en-US"/>
          </a:p>
        </p:txBody>
      </p:sp>
      <p:sp>
        <p:nvSpPr>
          <p:cNvPr id="190466"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0467" name="Rectangle 1027"/>
          <p:cNvSpPr>
            <a:spLocks noGrp="1" noChangeArrowheads="1"/>
          </p:cNvSpPr>
          <p:nvPr>
            <p:ph type="body" idx="1"/>
          </p:nvPr>
        </p:nvSpPr>
        <p:spPr/>
        <p:txBody>
          <a:bodyPr/>
          <a:lstStyle/>
          <a:p>
            <a:endParaRPr 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162270-E98D-BA40-B608-CFBF74B2A6BC}" type="slidenum">
              <a:rPr lang="en-US"/>
              <a:pPr/>
              <a:t>16</a:t>
            </a:fld>
            <a:endParaRPr lang="en-US"/>
          </a:p>
        </p:txBody>
      </p:sp>
      <p:sp>
        <p:nvSpPr>
          <p:cNvPr id="191490"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1491" name="Rectangle 1027"/>
          <p:cNvSpPr>
            <a:spLocks noGrp="1" noChangeArrowheads="1"/>
          </p:cNvSpPr>
          <p:nvPr>
            <p:ph type="body" idx="1"/>
          </p:nvPr>
        </p:nvSpPr>
        <p:spPr/>
        <p:txBody>
          <a:bodyPr/>
          <a:lstStyle/>
          <a:p>
            <a:endParaRPr 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F30771-8686-6944-80C8-229081CF1F2F}" type="slidenum">
              <a:rPr lang="en-US"/>
              <a:pPr/>
              <a:t>17</a:t>
            </a:fld>
            <a:endParaRPr lang="en-US"/>
          </a:p>
        </p:txBody>
      </p:sp>
      <p:sp>
        <p:nvSpPr>
          <p:cNvPr id="192514"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2515" name="Rectangle 1027"/>
          <p:cNvSpPr>
            <a:spLocks noGrp="1" noChangeArrowheads="1"/>
          </p:cNvSpPr>
          <p:nvPr>
            <p:ph type="body" idx="1"/>
          </p:nvPr>
        </p:nvSpPr>
        <p:spPr/>
        <p:txBody>
          <a:bodyPr/>
          <a:lstStyle/>
          <a:p>
            <a:endParaRPr 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ACD9A4-B759-B640-AE5E-621DD189153E}" type="slidenum">
              <a:rPr lang="en-US"/>
              <a:pPr/>
              <a:t>29</a:t>
            </a:fld>
            <a:endParaRPr lang="en-US"/>
          </a:p>
        </p:txBody>
      </p:sp>
      <p:sp>
        <p:nvSpPr>
          <p:cNvPr id="195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5587" name="Rectangle 3"/>
          <p:cNvSpPr>
            <a:spLocks noGrp="1" noChangeArrowheads="1"/>
          </p:cNvSpPr>
          <p:nvPr>
            <p:ph type="body" idx="1"/>
          </p:nvPr>
        </p:nvSpPr>
        <p:spPr/>
        <p:txBody>
          <a:bodyPr/>
          <a:lstStyle/>
          <a:p>
            <a:endParaRPr 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3C0BE0-B16D-A244-8811-07E0E110F695}" type="slidenum">
              <a:rPr lang="en-US"/>
              <a:pPr/>
              <a:t>32</a:t>
            </a:fld>
            <a:endParaRPr lang="en-US"/>
          </a:p>
        </p:txBody>
      </p:sp>
      <p:sp>
        <p:nvSpPr>
          <p:cNvPr id="194562"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4563" name="Rectangle 1027"/>
          <p:cNvSpPr>
            <a:spLocks noGrp="1" noChangeArrowheads="1"/>
          </p:cNvSpPr>
          <p:nvPr>
            <p:ph type="body" idx="1"/>
          </p:nvPr>
        </p:nvSpPr>
        <p:spPr/>
        <p:txBody>
          <a:bodyPr/>
          <a:lstStyle/>
          <a:p>
            <a:endParaRPr 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86196F-1BE5-7544-90D3-DDB0C2D61C85}" type="slidenum">
              <a:rPr lang="nl-NL"/>
              <a:pPr/>
              <a:t>33</a:t>
            </a:fld>
            <a:endParaRPr lang="nl-NL"/>
          </a:p>
        </p:txBody>
      </p:sp>
      <p:sp>
        <p:nvSpPr>
          <p:cNvPr id="286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8675" name="Rectangle 3"/>
          <p:cNvSpPr>
            <a:spLocks noGrp="1" noChangeArrowheads="1"/>
          </p:cNvSpPr>
          <p:nvPr>
            <p:ph type="body" idx="1"/>
          </p:nvPr>
        </p:nvSpPr>
        <p:spPr/>
        <p:txBody>
          <a:bodyPr/>
          <a:lstStyle/>
          <a:p>
            <a:r>
              <a:rPr lang="nl-NL"/>
              <a:t>Het artikel en de conclusies van Black vonden veel weerklank. In boekwinkel London School of Education kasten vol boeken die geïnspireerd zijn door werk van Black</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5C1DED-AD67-EB4D-BC34-C6A637747780}" type="slidenum">
              <a:rPr lang="en-US"/>
              <a:pPr/>
              <a:t>39</a:t>
            </a:fld>
            <a:endParaRPr lang="en-US"/>
          </a:p>
        </p:txBody>
      </p:sp>
      <p:sp>
        <p:nvSpPr>
          <p:cNvPr id="1966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6611" name="Rectangle 3"/>
          <p:cNvSpPr>
            <a:spLocks noGrp="1" noChangeArrowheads="1"/>
          </p:cNvSpPr>
          <p:nvPr>
            <p:ph type="body" idx="1"/>
          </p:nvPr>
        </p:nvSpPr>
        <p:spPr/>
        <p:txBody>
          <a:bodyPr/>
          <a:lstStyle/>
          <a:p>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Click to edit Master subtitle style</a:t>
            </a:r>
            <a:endParaRPr lang="en-US"/>
          </a:p>
        </p:txBody>
      </p:sp>
      <p:sp>
        <p:nvSpPr>
          <p:cNvPr id="4" name="Date Placeholder 3"/>
          <p:cNvSpPr>
            <a:spLocks noGrp="1"/>
          </p:cNvSpPr>
          <p:nvPr>
            <p:ph type="dt" sz="half" idx="10"/>
          </p:nvPr>
        </p:nvSpPr>
        <p:spPr/>
        <p:txBody>
          <a:bodyPr/>
          <a:lstStyle/>
          <a:p>
            <a:fld id="{631F060D-2DD3-7648-9ED9-659516A82F9C}" type="datetimeFigureOut">
              <a:rPr lang="en-US" smtClean="0"/>
              <a:pPr/>
              <a:t>12/14/2012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E67DC-03AA-684E-B24E-DA11480456E4}" type="slidenum">
              <a:rPr lang="en-US" smtClean="0"/>
              <a:pPr/>
              <a:t>‹nr.›</a:t>
            </a:fld>
            <a:endParaRPr lang="en-US" dirty="0"/>
          </a:p>
        </p:txBody>
      </p:sp>
    </p:spTree>
    <p:extLst>
      <p:ext uri="{BB962C8B-B14F-4D97-AF65-F5344CB8AC3E}">
        <p14:creationId xmlns="" xmlns:p14="http://schemas.microsoft.com/office/powerpoint/2010/main" val="2411242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631F060D-2DD3-7648-9ED9-659516A82F9C}" type="datetimeFigureOut">
              <a:rPr lang="en-US" smtClean="0"/>
              <a:pPr/>
              <a:t>12/14/2012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E67DC-03AA-684E-B24E-DA11480456E4}" type="slidenum">
              <a:rPr lang="en-US" smtClean="0"/>
              <a:pPr/>
              <a:t>‹nr.›</a:t>
            </a:fld>
            <a:endParaRPr lang="en-US" dirty="0"/>
          </a:p>
        </p:txBody>
      </p:sp>
    </p:spTree>
    <p:extLst>
      <p:ext uri="{BB962C8B-B14F-4D97-AF65-F5344CB8AC3E}">
        <p14:creationId xmlns="" xmlns:p14="http://schemas.microsoft.com/office/powerpoint/2010/main" val="2883307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631F060D-2DD3-7648-9ED9-659516A82F9C}" type="datetimeFigureOut">
              <a:rPr lang="en-US" smtClean="0"/>
              <a:pPr/>
              <a:t>12/14/2012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E67DC-03AA-684E-B24E-DA11480456E4}" type="slidenum">
              <a:rPr lang="en-US" smtClean="0"/>
              <a:pPr/>
              <a:t>‹nr.›</a:t>
            </a:fld>
            <a:endParaRPr lang="en-US" dirty="0"/>
          </a:p>
        </p:txBody>
      </p:sp>
    </p:spTree>
    <p:extLst>
      <p:ext uri="{BB962C8B-B14F-4D97-AF65-F5344CB8AC3E}">
        <p14:creationId xmlns="" xmlns:p14="http://schemas.microsoft.com/office/powerpoint/2010/main" val="1288604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nl-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nl-NL"/>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nl-NL"/>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4D0C4CF1-F5BD-C14D-A04D-34508B95C28D}" type="slidenum">
              <a:rPr lang="nl-NL"/>
              <a:pPr/>
              <a:t>‹nr.›</a:t>
            </a:fld>
            <a:endParaRPr lang="nl-NL"/>
          </a:p>
        </p:txBody>
      </p:sp>
    </p:spTree>
    <p:extLst>
      <p:ext uri="{BB962C8B-B14F-4D97-AF65-F5344CB8AC3E}">
        <p14:creationId xmlns="" xmlns:p14="http://schemas.microsoft.com/office/powerpoint/2010/main" val="3778765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Content Placeholder 2"/>
          <p:cNvSpPr>
            <a:spLocks noGrp="1"/>
          </p:cNvSpPr>
          <p:nvPr>
            <p:ph idx="1"/>
          </p:nvPr>
        </p:nvSpPr>
        <p:spPr/>
        <p:txBody>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10"/>
          </p:nvPr>
        </p:nvSpPr>
        <p:spPr/>
        <p:txBody>
          <a:bodyPr/>
          <a:lstStyle/>
          <a:p>
            <a:fld id="{631F060D-2DD3-7648-9ED9-659516A82F9C}" type="datetimeFigureOut">
              <a:rPr lang="en-US" smtClean="0"/>
              <a:pPr/>
              <a:t>12/14/2012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E67DC-03AA-684E-B24E-DA11480456E4}" type="slidenum">
              <a:rPr lang="en-US" smtClean="0"/>
              <a:pPr/>
              <a:t>‹nr.›</a:t>
            </a:fld>
            <a:endParaRPr lang="en-US" dirty="0"/>
          </a:p>
        </p:txBody>
      </p:sp>
    </p:spTree>
    <p:extLst>
      <p:ext uri="{BB962C8B-B14F-4D97-AF65-F5344CB8AC3E}">
        <p14:creationId xmlns="" xmlns:p14="http://schemas.microsoft.com/office/powerpoint/2010/main" val="30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Click to edit Master text styles</a:t>
            </a:r>
          </a:p>
        </p:txBody>
      </p:sp>
      <p:sp>
        <p:nvSpPr>
          <p:cNvPr id="4" name="Date Placeholder 3"/>
          <p:cNvSpPr>
            <a:spLocks noGrp="1"/>
          </p:cNvSpPr>
          <p:nvPr>
            <p:ph type="dt" sz="half" idx="10"/>
          </p:nvPr>
        </p:nvSpPr>
        <p:spPr/>
        <p:txBody>
          <a:bodyPr/>
          <a:lstStyle/>
          <a:p>
            <a:fld id="{631F060D-2DD3-7648-9ED9-659516A82F9C}" type="datetimeFigureOut">
              <a:rPr lang="en-US" smtClean="0"/>
              <a:pPr/>
              <a:t>12/14/2012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E67DC-03AA-684E-B24E-DA11480456E4}" type="slidenum">
              <a:rPr lang="en-US" smtClean="0"/>
              <a:pPr/>
              <a:t>‹nr.›</a:t>
            </a:fld>
            <a:endParaRPr lang="en-US" dirty="0"/>
          </a:p>
        </p:txBody>
      </p:sp>
    </p:spTree>
    <p:extLst>
      <p:ext uri="{BB962C8B-B14F-4D97-AF65-F5344CB8AC3E}">
        <p14:creationId xmlns="" xmlns:p14="http://schemas.microsoft.com/office/powerpoint/2010/main" val="1427580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Date Placeholder 4"/>
          <p:cNvSpPr>
            <a:spLocks noGrp="1"/>
          </p:cNvSpPr>
          <p:nvPr>
            <p:ph type="dt" sz="half" idx="10"/>
          </p:nvPr>
        </p:nvSpPr>
        <p:spPr/>
        <p:txBody>
          <a:bodyPr/>
          <a:lstStyle/>
          <a:p>
            <a:fld id="{631F060D-2DD3-7648-9ED9-659516A82F9C}" type="datetimeFigureOut">
              <a:rPr lang="en-US" smtClean="0"/>
              <a:pPr/>
              <a:t>12/14/2012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E67DC-03AA-684E-B24E-DA11480456E4}" type="slidenum">
              <a:rPr lang="en-US" smtClean="0"/>
              <a:pPr/>
              <a:t>‹nr.›</a:t>
            </a:fld>
            <a:endParaRPr lang="en-US" dirty="0"/>
          </a:p>
        </p:txBody>
      </p:sp>
    </p:spTree>
    <p:extLst>
      <p:ext uri="{BB962C8B-B14F-4D97-AF65-F5344CB8AC3E}">
        <p14:creationId xmlns="" xmlns:p14="http://schemas.microsoft.com/office/powerpoint/2010/main" val="3700270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7" name="Date Placeholder 6"/>
          <p:cNvSpPr>
            <a:spLocks noGrp="1"/>
          </p:cNvSpPr>
          <p:nvPr>
            <p:ph type="dt" sz="half" idx="10"/>
          </p:nvPr>
        </p:nvSpPr>
        <p:spPr/>
        <p:txBody>
          <a:bodyPr/>
          <a:lstStyle/>
          <a:p>
            <a:fld id="{631F060D-2DD3-7648-9ED9-659516A82F9C}" type="datetimeFigureOut">
              <a:rPr lang="en-US" smtClean="0"/>
              <a:pPr/>
              <a:t>12/14/2012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43E67DC-03AA-684E-B24E-DA11480456E4}" type="slidenum">
              <a:rPr lang="en-US" smtClean="0"/>
              <a:pPr/>
              <a:t>‹nr.›</a:t>
            </a:fld>
            <a:endParaRPr lang="en-US" dirty="0"/>
          </a:p>
        </p:txBody>
      </p:sp>
    </p:spTree>
    <p:extLst>
      <p:ext uri="{BB962C8B-B14F-4D97-AF65-F5344CB8AC3E}">
        <p14:creationId xmlns="" xmlns:p14="http://schemas.microsoft.com/office/powerpoint/2010/main" val="1526216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Click to edit Master title style</a:t>
            </a:r>
            <a:endParaRPr lang="en-US"/>
          </a:p>
        </p:txBody>
      </p:sp>
      <p:sp>
        <p:nvSpPr>
          <p:cNvPr id="3" name="Date Placeholder 2"/>
          <p:cNvSpPr>
            <a:spLocks noGrp="1"/>
          </p:cNvSpPr>
          <p:nvPr>
            <p:ph type="dt" sz="half" idx="10"/>
          </p:nvPr>
        </p:nvSpPr>
        <p:spPr/>
        <p:txBody>
          <a:bodyPr/>
          <a:lstStyle/>
          <a:p>
            <a:fld id="{631F060D-2DD3-7648-9ED9-659516A82F9C}" type="datetimeFigureOut">
              <a:rPr lang="en-US" smtClean="0"/>
              <a:pPr/>
              <a:t>12/14/2012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43E67DC-03AA-684E-B24E-DA11480456E4}" type="slidenum">
              <a:rPr lang="en-US" smtClean="0"/>
              <a:pPr/>
              <a:t>‹nr.›</a:t>
            </a:fld>
            <a:endParaRPr lang="en-US" dirty="0"/>
          </a:p>
        </p:txBody>
      </p:sp>
    </p:spTree>
    <p:extLst>
      <p:ext uri="{BB962C8B-B14F-4D97-AF65-F5344CB8AC3E}">
        <p14:creationId xmlns="" xmlns:p14="http://schemas.microsoft.com/office/powerpoint/2010/main" val="4271608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1F060D-2DD3-7648-9ED9-659516A82F9C}" type="datetimeFigureOut">
              <a:rPr lang="en-US" smtClean="0"/>
              <a:pPr/>
              <a:t>12/14/2012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43E67DC-03AA-684E-B24E-DA11480456E4}" type="slidenum">
              <a:rPr lang="en-US" smtClean="0"/>
              <a:pPr/>
              <a:t>‹nr.›</a:t>
            </a:fld>
            <a:endParaRPr lang="en-US" dirty="0"/>
          </a:p>
        </p:txBody>
      </p:sp>
    </p:spTree>
    <p:extLst>
      <p:ext uri="{BB962C8B-B14F-4D97-AF65-F5344CB8AC3E}">
        <p14:creationId xmlns="" xmlns:p14="http://schemas.microsoft.com/office/powerpoint/2010/main" val="2269417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Click to edit Master text styles</a:t>
            </a:r>
          </a:p>
        </p:txBody>
      </p:sp>
      <p:sp>
        <p:nvSpPr>
          <p:cNvPr id="5" name="Date Placeholder 4"/>
          <p:cNvSpPr>
            <a:spLocks noGrp="1"/>
          </p:cNvSpPr>
          <p:nvPr>
            <p:ph type="dt" sz="half" idx="10"/>
          </p:nvPr>
        </p:nvSpPr>
        <p:spPr/>
        <p:txBody>
          <a:bodyPr/>
          <a:lstStyle/>
          <a:p>
            <a:fld id="{631F060D-2DD3-7648-9ED9-659516A82F9C}" type="datetimeFigureOut">
              <a:rPr lang="en-US" smtClean="0"/>
              <a:pPr/>
              <a:t>12/14/2012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E67DC-03AA-684E-B24E-DA11480456E4}" type="slidenum">
              <a:rPr lang="en-US" smtClean="0"/>
              <a:pPr/>
              <a:t>‹nr.›</a:t>
            </a:fld>
            <a:endParaRPr lang="en-US" dirty="0"/>
          </a:p>
        </p:txBody>
      </p:sp>
    </p:spTree>
    <p:extLst>
      <p:ext uri="{BB962C8B-B14F-4D97-AF65-F5344CB8AC3E}">
        <p14:creationId xmlns="" xmlns:p14="http://schemas.microsoft.com/office/powerpoint/2010/main" val="3809175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Click to edit Master text styles</a:t>
            </a:r>
          </a:p>
        </p:txBody>
      </p:sp>
      <p:sp>
        <p:nvSpPr>
          <p:cNvPr id="5" name="Date Placeholder 4"/>
          <p:cNvSpPr>
            <a:spLocks noGrp="1"/>
          </p:cNvSpPr>
          <p:nvPr>
            <p:ph type="dt" sz="half" idx="10"/>
          </p:nvPr>
        </p:nvSpPr>
        <p:spPr/>
        <p:txBody>
          <a:bodyPr/>
          <a:lstStyle/>
          <a:p>
            <a:fld id="{631F060D-2DD3-7648-9ED9-659516A82F9C}" type="datetimeFigureOut">
              <a:rPr lang="en-US" smtClean="0"/>
              <a:pPr/>
              <a:t>12/14/2012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E67DC-03AA-684E-B24E-DA11480456E4}" type="slidenum">
              <a:rPr lang="en-US" smtClean="0"/>
              <a:pPr/>
              <a:t>‹nr.›</a:t>
            </a:fld>
            <a:endParaRPr lang="en-US" dirty="0"/>
          </a:p>
        </p:txBody>
      </p:sp>
    </p:spTree>
    <p:extLst>
      <p:ext uri="{BB962C8B-B14F-4D97-AF65-F5344CB8AC3E}">
        <p14:creationId xmlns="" xmlns:p14="http://schemas.microsoft.com/office/powerpoint/2010/main" val="397355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1F060D-2DD3-7648-9ED9-659516A82F9C}" type="datetimeFigureOut">
              <a:rPr lang="en-US" smtClean="0"/>
              <a:pPr/>
              <a:t>12/14/2012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3E67DC-03AA-684E-B24E-DA11480456E4}" type="slidenum">
              <a:rPr lang="en-US" smtClean="0"/>
              <a:pPr/>
              <a:t>‹nr.›</a:t>
            </a:fld>
            <a:endParaRPr lang="en-US" dirty="0"/>
          </a:p>
        </p:txBody>
      </p:sp>
    </p:spTree>
    <p:extLst>
      <p:ext uri="{BB962C8B-B14F-4D97-AF65-F5344CB8AC3E}">
        <p14:creationId xmlns="" xmlns:p14="http://schemas.microsoft.com/office/powerpoint/2010/main" val="1944653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45229"/>
            <a:ext cx="7772400" cy="2527442"/>
          </a:xfrm>
        </p:spPr>
        <p:txBody>
          <a:bodyPr>
            <a:normAutofit fontScale="90000"/>
          </a:bodyPr>
          <a:lstStyle/>
          <a:p>
            <a:r>
              <a:rPr lang="nl-NL" sz="6000" dirty="0" smtClean="0"/>
              <a:t>Toetsen zonder Toetsen</a:t>
            </a:r>
            <a:r>
              <a:rPr lang="nl-NL" dirty="0" smtClean="0"/>
              <a:t/>
            </a:r>
            <a:br>
              <a:rPr lang="nl-NL" dirty="0" smtClean="0"/>
            </a:br>
            <a:r>
              <a:rPr lang="nl-NL" dirty="0" smtClean="0"/>
              <a:t/>
            </a:r>
            <a:br>
              <a:rPr lang="nl-NL" dirty="0" smtClean="0"/>
            </a:br>
            <a:r>
              <a:rPr lang="en-US" sz="4900" dirty="0" smtClean="0"/>
              <a:t>Rupert Genseberger</a:t>
            </a:r>
            <a:r>
              <a:rPr lang="en-US" dirty="0" smtClean="0"/>
              <a:t/>
            </a:r>
            <a:br>
              <a:rPr lang="en-US" dirty="0" smtClean="0"/>
            </a:br>
            <a:r>
              <a:rPr lang="en-US" sz="3600" dirty="0"/>
              <a:t>FI </a:t>
            </a:r>
            <a:r>
              <a:rPr lang="en-US" sz="3600" dirty="0" smtClean="0"/>
              <a:t>Utrecht – OSB Amsterdam   </a:t>
            </a:r>
            <a:endParaRPr lang="nl-NL" sz="3600" dirty="0"/>
          </a:p>
        </p:txBody>
      </p:sp>
      <p:sp>
        <p:nvSpPr>
          <p:cNvPr id="3" name="Subtitle 2"/>
          <p:cNvSpPr>
            <a:spLocks noGrp="1"/>
          </p:cNvSpPr>
          <p:nvPr>
            <p:ph type="subTitle" idx="1"/>
          </p:nvPr>
        </p:nvSpPr>
        <p:spPr>
          <a:xfrm>
            <a:off x="1371600" y="4293057"/>
            <a:ext cx="6400800" cy="1353620"/>
          </a:xfrm>
        </p:spPr>
        <p:txBody>
          <a:bodyPr/>
          <a:lstStyle/>
          <a:p>
            <a:r>
              <a:rPr lang="nl-NL" dirty="0" smtClean="0"/>
              <a:t>Woudschotenconferentie </a:t>
            </a:r>
            <a:br>
              <a:rPr lang="nl-NL" dirty="0" smtClean="0"/>
            </a:br>
            <a:r>
              <a:rPr lang="nl-NL" dirty="0" smtClean="0"/>
              <a:t>Natuurkunde 2012</a:t>
            </a:r>
            <a:endParaRPr lang="en-US" dirty="0"/>
          </a:p>
        </p:txBody>
      </p:sp>
    </p:spTree>
    <p:extLst>
      <p:ext uri="{BB962C8B-B14F-4D97-AF65-F5344CB8AC3E}">
        <p14:creationId xmlns="" xmlns:p14="http://schemas.microsoft.com/office/powerpoint/2010/main" val="9923441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4410"/>
          </a:xfrm>
        </p:spPr>
        <p:txBody>
          <a:bodyPr/>
          <a:lstStyle/>
          <a:p>
            <a:r>
              <a:rPr lang="nl-NL" dirty="0"/>
              <a:t>Inside the black </a:t>
            </a:r>
            <a:r>
              <a:rPr lang="nl-NL" dirty="0" smtClean="0"/>
              <a:t>box 2</a:t>
            </a:r>
            <a:endParaRPr lang="nl-NL" dirty="0"/>
          </a:p>
        </p:txBody>
      </p:sp>
      <p:sp>
        <p:nvSpPr>
          <p:cNvPr id="3" name="Content Placeholder 2"/>
          <p:cNvSpPr>
            <a:spLocks noGrp="1"/>
          </p:cNvSpPr>
          <p:nvPr>
            <p:ph idx="1"/>
          </p:nvPr>
        </p:nvSpPr>
        <p:spPr>
          <a:xfrm>
            <a:off x="457200" y="1305720"/>
            <a:ext cx="8229600" cy="5282233"/>
          </a:xfrm>
        </p:spPr>
        <p:txBody>
          <a:bodyPr>
            <a:normAutofit fontScale="92500" lnSpcReduction="10000"/>
          </a:bodyPr>
          <a:lstStyle/>
          <a:p>
            <a:pPr marL="0" indent="0">
              <a:lnSpc>
                <a:spcPct val="90000"/>
              </a:lnSpc>
              <a:buNone/>
            </a:pPr>
            <a:r>
              <a:rPr lang="nl-NL" sz="2800" b="1" dirty="0" smtClean="0"/>
              <a:t>Enkele bevindingen van Black &amp; Wiliam</a:t>
            </a:r>
            <a:r>
              <a:rPr lang="nl-NL" sz="2800" dirty="0" smtClean="0"/>
              <a:t>:</a:t>
            </a:r>
          </a:p>
          <a:p>
            <a:pPr>
              <a:lnSpc>
                <a:spcPct val="90000"/>
              </a:lnSpc>
            </a:pPr>
            <a:r>
              <a:rPr lang="nl-NL" sz="2800" dirty="0" smtClean="0"/>
              <a:t>Gebruikelijke wijzen van toetsen en beoordelen </a:t>
            </a:r>
            <a:r>
              <a:rPr lang="nl-NL" sz="2800" dirty="0"/>
              <a:t>werken </a:t>
            </a:r>
            <a:r>
              <a:rPr lang="nl-NL" sz="2800" dirty="0" smtClean="0"/>
              <a:t>vaak contraproductief </a:t>
            </a:r>
          </a:p>
          <a:p>
            <a:pPr>
              <a:lnSpc>
                <a:spcPct val="90000"/>
              </a:lnSpc>
            </a:pPr>
            <a:r>
              <a:rPr lang="nl-NL" sz="2800" dirty="0" smtClean="0"/>
              <a:t>Veel nadruk op cijfers veroorzaakt:</a:t>
            </a:r>
            <a:endParaRPr lang="nl-NL" sz="2800" dirty="0"/>
          </a:p>
          <a:p>
            <a:pPr lvl="1">
              <a:lnSpc>
                <a:spcPct val="90000"/>
              </a:lnSpc>
            </a:pPr>
            <a:r>
              <a:rPr lang="nl-NL" sz="2400" dirty="0" smtClean="0"/>
              <a:t>demotivatie bij zwakke leerlingen</a:t>
            </a:r>
          </a:p>
          <a:p>
            <a:pPr lvl="1">
              <a:lnSpc>
                <a:spcPct val="90000"/>
              </a:lnSpc>
            </a:pPr>
            <a:r>
              <a:rPr lang="nl-NL" sz="2400" dirty="0" smtClean="0"/>
              <a:t>oppervlakkig leren bij meer getalenteerde leerlingen </a:t>
            </a:r>
          </a:p>
          <a:p>
            <a:pPr marL="0" indent="0">
              <a:lnSpc>
                <a:spcPct val="90000"/>
              </a:lnSpc>
              <a:buNone/>
            </a:pPr>
            <a:r>
              <a:rPr lang="nl-NL" sz="2800" dirty="0" smtClean="0"/>
              <a:t>Maar ook:</a:t>
            </a:r>
            <a:endParaRPr lang="nl-NL" sz="2800" dirty="0"/>
          </a:p>
          <a:p>
            <a:pPr>
              <a:lnSpc>
                <a:spcPct val="90000"/>
              </a:lnSpc>
            </a:pPr>
            <a:r>
              <a:rPr lang="nl-NL" sz="2800" dirty="0" smtClean="0"/>
              <a:t>Kenmerken beoordeling die wél niveau verhogen</a:t>
            </a:r>
          </a:p>
          <a:p>
            <a:pPr marL="0" indent="0">
              <a:lnSpc>
                <a:spcPct val="90000"/>
              </a:lnSpc>
              <a:buNone/>
            </a:pPr>
            <a:endParaRPr lang="nl-NL" sz="2800" dirty="0" smtClean="0"/>
          </a:p>
          <a:p>
            <a:pPr marL="0" indent="0" algn="ctr">
              <a:lnSpc>
                <a:spcPct val="90000"/>
              </a:lnSpc>
              <a:buNone/>
            </a:pPr>
            <a:r>
              <a:rPr lang="nl-NL" sz="2800" b="1" dirty="0" smtClean="0"/>
              <a:t>‘Inside the Black  Box’ grote invloed op beoordelen</a:t>
            </a:r>
          </a:p>
          <a:p>
            <a:pPr marL="0" indent="0">
              <a:lnSpc>
                <a:spcPct val="90000"/>
              </a:lnSpc>
              <a:buNone/>
            </a:pPr>
            <a:endParaRPr lang="nl-NL" sz="2800" dirty="0"/>
          </a:p>
          <a:p>
            <a:pPr marL="0" indent="0" algn="ctr">
              <a:lnSpc>
                <a:spcPct val="90000"/>
              </a:lnSpc>
              <a:buNone/>
            </a:pPr>
            <a:r>
              <a:rPr lang="nl-NL" dirty="0" smtClean="0"/>
              <a:t>We kijken naar klas en school zonder cijfers. </a:t>
            </a:r>
          </a:p>
          <a:p>
            <a:pPr marL="0" indent="0" algn="ctr">
              <a:lnSpc>
                <a:spcPct val="90000"/>
              </a:lnSpc>
              <a:buNone/>
            </a:pPr>
            <a:r>
              <a:rPr lang="nl-NL" dirty="0" smtClean="0"/>
              <a:t>Hoe kan dat?</a:t>
            </a:r>
            <a:endParaRPr lang="nl-NL" dirty="0"/>
          </a:p>
        </p:txBody>
      </p:sp>
    </p:spTree>
    <p:extLst>
      <p:ext uri="{BB962C8B-B14F-4D97-AF65-F5344CB8AC3E}">
        <p14:creationId xmlns="" xmlns:p14="http://schemas.microsoft.com/office/powerpoint/2010/main" val="159814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3030"/>
          </a:xfrm>
        </p:spPr>
        <p:txBody>
          <a:bodyPr>
            <a:normAutofit/>
          </a:bodyPr>
          <a:lstStyle/>
          <a:p>
            <a:r>
              <a:rPr lang="nl-NL" sz="4000" dirty="0" smtClean="0"/>
              <a:t>Een school zonder cijfers</a:t>
            </a:r>
            <a:endParaRPr lang="nl-NL" sz="4000" dirty="0"/>
          </a:p>
        </p:txBody>
      </p:sp>
      <p:sp>
        <p:nvSpPr>
          <p:cNvPr id="3" name="Content Placeholder 2"/>
          <p:cNvSpPr>
            <a:spLocks noGrp="1"/>
          </p:cNvSpPr>
          <p:nvPr>
            <p:ph idx="1"/>
          </p:nvPr>
        </p:nvSpPr>
        <p:spPr>
          <a:xfrm>
            <a:off x="457200" y="1267834"/>
            <a:ext cx="8229600" cy="5343859"/>
          </a:xfrm>
        </p:spPr>
        <p:txBody>
          <a:bodyPr>
            <a:normAutofit fontScale="92500" lnSpcReduction="10000"/>
          </a:bodyPr>
          <a:lstStyle/>
          <a:p>
            <a:r>
              <a:rPr lang="nl-NL" sz="2800" dirty="0" smtClean="0"/>
              <a:t>Open Schoolgemeenschap Bijlmer (OSB) Amsterdam</a:t>
            </a:r>
          </a:p>
          <a:p>
            <a:r>
              <a:rPr lang="nl-NL" sz="2800" dirty="0" smtClean="0"/>
              <a:t>Brede schoolgemeenschap: vwo, havo, vmbo t, vmbo b/k</a:t>
            </a:r>
          </a:p>
          <a:p>
            <a:r>
              <a:rPr lang="nl-NL" sz="2800" dirty="0" smtClean="0"/>
              <a:t>Start in 1971, nu 1600 leerlingen </a:t>
            </a:r>
          </a:p>
          <a:p>
            <a:r>
              <a:rPr lang="nl-NL" sz="2800" dirty="0" smtClean="0"/>
              <a:t>Mijn relatie tot de school</a:t>
            </a:r>
          </a:p>
          <a:p>
            <a:pPr lvl="1"/>
            <a:r>
              <a:rPr lang="nl-NL" sz="2400" dirty="0" smtClean="0"/>
              <a:t>1972 leraar op de OSB Amsterdam</a:t>
            </a:r>
          </a:p>
          <a:p>
            <a:pPr lvl="1"/>
            <a:r>
              <a:rPr lang="nl-NL" sz="2400" dirty="0" smtClean="0"/>
              <a:t>1976 lezing op Woudschoten over werkwijze OSB</a:t>
            </a:r>
          </a:p>
          <a:p>
            <a:pPr lvl="1"/>
            <a:r>
              <a:rPr lang="nl-NL" sz="2400" dirty="0" smtClean="0"/>
              <a:t>1997 Promotie: Interesse-georiënteerd  natuur- en scheikunde onderwijs, een studie naar onderwijsontwikkeling op de OSB</a:t>
            </a:r>
          </a:p>
          <a:p>
            <a:r>
              <a:rPr lang="nl-NL" sz="2800" dirty="0" smtClean="0"/>
              <a:t>1</a:t>
            </a:r>
            <a:r>
              <a:rPr lang="nl-NL" sz="2800" baseline="30000" dirty="0" smtClean="0"/>
              <a:t>e</a:t>
            </a:r>
            <a:r>
              <a:rPr lang="nl-NL" sz="2800" dirty="0" smtClean="0"/>
              <a:t> en 2</a:t>
            </a:r>
            <a:r>
              <a:rPr lang="nl-NL" sz="2800" baseline="30000" dirty="0" smtClean="0"/>
              <a:t>e</a:t>
            </a:r>
            <a:r>
              <a:rPr lang="nl-NL" sz="2800" dirty="0" smtClean="0"/>
              <a:t> jaar onderbouw 13 heterogene parallelklassen</a:t>
            </a:r>
          </a:p>
          <a:p>
            <a:r>
              <a:rPr lang="nl-NL" sz="2800" dirty="0" smtClean="0"/>
              <a:t>Einde 2</a:t>
            </a:r>
            <a:r>
              <a:rPr lang="nl-NL" sz="2800" baseline="30000" dirty="0" smtClean="0"/>
              <a:t>e</a:t>
            </a:r>
            <a:r>
              <a:rPr lang="nl-NL" sz="2800" dirty="0" smtClean="0"/>
              <a:t> jaar determinatie naar schooltype in 3</a:t>
            </a:r>
            <a:r>
              <a:rPr lang="nl-NL" sz="2800" baseline="30000" dirty="0" smtClean="0"/>
              <a:t>e</a:t>
            </a:r>
            <a:r>
              <a:rPr lang="nl-NL" sz="2800" dirty="0" smtClean="0"/>
              <a:t> jaar</a:t>
            </a:r>
          </a:p>
          <a:p>
            <a:r>
              <a:rPr lang="nl-NL" sz="2800" dirty="0" smtClean="0"/>
              <a:t>Langere lesduur (80 - 60 minuten)</a:t>
            </a:r>
          </a:p>
          <a:p>
            <a:r>
              <a:rPr lang="nl-NL" sz="2600" dirty="0" smtClean="0"/>
              <a:t>Geen cijfers tot aan schoolonderzoek</a:t>
            </a:r>
          </a:p>
          <a:p>
            <a:pPr marL="0" indent="0" algn="ctr">
              <a:buNone/>
            </a:pPr>
            <a:r>
              <a:rPr lang="nl-NL" sz="3000" b="1" dirty="0" smtClean="0"/>
              <a:t>Hoe dan wél beoordelen?</a:t>
            </a:r>
          </a:p>
        </p:txBody>
      </p:sp>
    </p:spTree>
    <p:extLst>
      <p:ext uri="{BB962C8B-B14F-4D97-AF65-F5344CB8AC3E}">
        <p14:creationId xmlns="" xmlns:p14="http://schemas.microsoft.com/office/powerpoint/2010/main" val="269209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6770"/>
          </a:xfrm>
        </p:spPr>
        <p:txBody>
          <a:bodyPr>
            <a:normAutofit/>
          </a:bodyPr>
          <a:lstStyle/>
          <a:p>
            <a:r>
              <a:rPr lang="nl-NL" dirty="0" smtClean="0"/>
              <a:t>Beoordelen in de OSB</a:t>
            </a:r>
            <a:endParaRPr lang="nl-NL" dirty="0"/>
          </a:p>
        </p:txBody>
      </p:sp>
      <p:sp>
        <p:nvSpPr>
          <p:cNvPr id="3" name="Content Placeholder 2"/>
          <p:cNvSpPr>
            <a:spLocks noGrp="1"/>
          </p:cNvSpPr>
          <p:nvPr>
            <p:ph idx="1"/>
          </p:nvPr>
        </p:nvSpPr>
        <p:spPr>
          <a:xfrm>
            <a:off x="457200" y="1350926"/>
            <a:ext cx="8229600" cy="5284508"/>
          </a:xfrm>
        </p:spPr>
        <p:txBody>
          <a:bodyPr>
            <a:normAutofit fontScale="92500"/>
          </a:bodyPr>
          <a:lstStyle/>
          <a:p>
            <a:pPr marL="0" indent="0">
              <a:buNone/>
            </a:pPr>
            <a:r>
              <a:rPr lang="nl-NL" dirty="0" smtClean="0"/>
              <a:t>Beoordelen en onderwijs in samenhang ontwikkeld </a:t>
            </a:r>
          </a:p>
          <a:p>
            <a:pPr marL="0" indent="0">
              <a:buNone/>
            </a:pPr>
            <a:r>
              <a:rPr lang="nl-NL" dirty="0"/>
              <a:t>T</a:t>
            </a:r>
            <a:r>
              <a:rPr lang="nl-NL" dirty="0" smtClean="0"/>
              <a:t>oelichten werkwijze aan de hand van onderbouw </a:t>
            </a:r>
          </a:p>
          <a:p>
            <a:pPr marL="0" indent="0" algn="ctr">
              <a:buNone/>
            </a:pPr>
            <a:r>
              <a:rPr lang="nl-NL" dirty="0"/>
              <a:t>N</a:t>
            </a:r>
            <a:r>
              <a:rPr lang="nl-NL" dirty="0" smtClean="0"/>
              <a:t>atuur – scheikunde, jaar 1 + 2 </a:t>
            </a:r>
          </a:p>
          <a:p>
            <a:r>
              <a:rPr lang="nl-NL" sz="2600" dirty="0" smtClean="0"/>
              <a:t>Geen schoolboeken</a:t>
            </a:r>
          </a:p>
          <a:p>
            <a:r>
              <a:rPr lang="nl-NL" sz="2600" dirty="0" smtClean="0"/>
              <a:t>Leerlingen maken in schrift hun eigen ‘boek’</a:t>
            </a:r>
          </a:p>
          <a:p>
            <a:r>
              <a:rPr lang="nl-NL" sz="2600" dirty="0" smtClean="0"/>
              <a:t>In de les werken alle leerlingen aan hetzelfde onderwerp</a:t>
            </a:r>
          </a:p>
          <a:p>
            <a:r>
              <a:rPr lang="nl-NL" sz="2600" dirty="0" smtClean="0"/>
              <a:t>In meeste lessen een demonstratie of leerlingen experiment</a:t>
            </a:r>
          </a:p>
          <a:p>
            <a:r>
              <a:rPr lang="nl-NL" sz="2600" dirty="0" smtClean="0"/>
              <a:t>Iedere les een ‘paragraaf’ op een pagina in het schrift</a:t>
            </a:r>
          </a:p>
          <a:p>
            <a:r>
              <a:rPr lang="nl-NL" sz="2600" dirty="0" smtClean="0"/>
              <a:t>Per les eisen aan ‘paragraaf’</a:t>
            </a:r>
          </a:p>
          <a:p>
            <a:pPr marL="0" indent="0" algn="ctr">
              <a:buNone/>
            </a:pPr>
            <a:r>
              <a:rPr lang="nl-NL" sz="3500" dirty="0" smtClean="0"/>
              <a:t>Voorbeelden van pagina’s in schrift</a:t>
            </a:r>
          </a:p>
          <a:p>
            <a:endParaRPr lang="nl-NL" dirty="0"/>
          </a:p>
        </p:txBody>
      </p:sp>
    </p:spTree>
    <p:extLst>
      <p:ext uri="{BB962C8B-B14F-4D97-AF65-F5344CB8AC3E}">
        <p14:creationId xmlns="" xmlns:p14="http://schemas.microsoft.com/office/powerpoint/2010/main" val="125956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40" name="Picture 4" descr="brouw"/>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1938758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6" name="Picture 4" descr="Untitled 1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4835525"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166917" name="Picture 5" descr="Untitled 1"/>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603750" y="-228600"/>
            <a:ext cx="4540250" cy="7086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16834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66917"/>
                                        </p:tgtEl>
                                        <p:attrNameLst>
                                          <p:attrName>style.visibility</p:attrName>
                                        </p:attrNameLst>
                                      </p:cBhvr>
                                      <p:to>
                                        <p:strVal val="visible"/>
                                      </p:to>
                                    </p:set>
                                    <p:anim calcmode="lin" valueType="num">
                                      <p:cBhvr additive="base">
                                        <p:cTn id="7" dur="500" fill="hold"/>
                                        <p:tgtEl>
                                          <p:spTgt spid="166917"/>
                                        </p:tgtEl>
                                        <p:attrNameLst>
                                          <p:attrName>ppt_x</p:attrName>
                                        </p:attrNameLst>
                                      </p:cBhvr>
                                      <p:tavLst>
                                        <p:tav tm="0">
                                          <p:val>
                                            <p:strVal val="1+#ppt_w/2"/>
                                          </p:val>
                                        </p:tav>
                                        <p:tav tm="100000">
                                          <p:val>
                                            <p:strVal val="#ppt_x"/>
                                          </p:val>
                                        </p:tav>
                                      </p:tavLst>
                                    </p:anim>
                                    <p:anim calcmode="lin" valueType="num">
                                      <p:cBhvr additive="base">
                                        <p:cTn id="8" dur="500" fill="hold"/>
                                        <p:tgtEl>
                                          <p:spTgt spid="1669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4" name="Picture 4" descr="Untitled 8"/>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53975"/>
            <a:ext cx="9144000" cy="67500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46633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8" name="Picture 4" descr="Untitled 2gedraaid"/>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4498975" cy="7010400"/>
          </a:xfrm>
          <a:prstGeom prst="rect">
            <a:avLst/>
          </a:prstGeom>
          <a:noFill/>
          <a:extLst>
            <a:ext uri="{909E8E84-426E-40dd-AFC4-6F175D3DCCD1}">
              <a14:hiddenFill xmlns="" xmlns:a14="http://schemas.microsoft.com/office/drawing/2010/main">
                <a:solidFill>
                  <a:srgbClr val="FFFFFF"/>
                </a:solidFill>
              </a14:hiddenFill>
            </a:ext>
          </a:extLst>
        </p:spPr>
      </p:pic>
      <p:pic>
        <p:nvPicPr>
          <p:cNvPr id="169989" name="Picture 5" descr="Untitled 7"/>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343400" y="0"/>
            <a:ext cx="533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211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69989"/>
                                        </p:tgtEl>
                                        <p:attrNameLst>
                                          <p:attrName>style.visibility</p:attrName>
                                        </p:attrNameLst>
                                      </p:cBhvr>
                                      <p:to>
                                        <p:strVal val="visible"/>
                                      </p:to>
                                    </p:set>
                                    <p:anim calcmode="lin" valueType="num">
                                      <p:cBhvr additive="base">
                                        <p:cTn id="7" dur="500" fill="hold"/>
                                        <p:tgtEl>
                                          <p:spTgt spid="169989"/>
                                        </p:tgtEl>
                                        <p:attrNameLst>
                                          <p:attrName>ppt_x</p:attrName>
                                        </p:attrNameLst>
                                      </p:cBhvr>
                                      <p:tavLst>
                                        <p:tav tm="0">
                                          <p:val>
                                            <p:strVal val="1+#ppt_w/2"/>
                                          </p:val>
                                        </p:tav>
                                        <p:tav tm="100000">
                                          <p:val>
                                            <p:strVal val="#ppt_x"/>
                                          </p:val>
                                        </p:tav>
                                      </p:tavLst>
                                    </p:anim>
                                    <p:anim calcmode="lin" valueType="num">
                                      <p:cBhvr additive="base">
                                        <p:cTn id="8" dur="500" fill="hold"/>
                                        <p:tgtEl>
                                          <p:spTgt spid="1699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2" name="Picture 4" descr="brouw"/>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358775"/>
            <a:ext cx="9144000" cy="721677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206964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7"/>
            <a:ext cx="8229600" cy="1409197"/>
          </a:xfrm>
        </p:spPr>
        <p:txBody>
          <a:bodyPr>
            <a:normAutofit/>
          </a:bodyPr>
          <a:lstStyle/>
          <a:p>
            <a:r>
              <a:rPr lang="nl-NL" dirty="0" smtClean="0"/>
              <a:t>Hoe komt inhoud schrift tot stand?</a:t>
            </a:r>
            <a:endParaRPr lang="nl-NL" sz="3600" dirty="0"/>
          </a:p>
        </p:txBody>
      </p:sp>
      <p:sp>
        <p:nvSpPr>
          <p:cNvPr id="3" name="Content Placeholder 2"/>
          <p:cNvSpPr>
            <a:spLocks noGrp="1"/>
          </p:cNvSpPr>
          <p:nvPr>
            <p:ph idx="1"/>
          </p:nvPr>
        </p:nvSpPr>
        <p:spPr>
          <a:xfrm>
            <a:off x="457200" y="2419243"/>
            <a:ext cx="8229600" cy="2376312"/>
          </a:xfrm>
        </p:spPr>
        <p:txBody>
          <a:bodyPr/>
          <a:lstStyle/>
          <a:p>
            <a:pPr marL="0" indent="0">
              <a:buNone/>
            </a:pPr>
            <a:r>
              <a:rPr lang="nl-NL" dirty="0" smtClean="0"/>
              <a:t>We volgen een typische onderbouw les</a:t>
            </a:r>
          </a:p>
          <a:p>
            <a:pPr>
              <a:lnSpc>
                <a:spcPct val="90000"/>
              </a:lnSpc>
            </a:pPr>
            <a:r>
              <a:rPr lang="nl-NL" sz="2800" i="1" dirty="0" smtClean="0"/>
              <a:t>Drinkwater uit zeewater </a:t>
            </a:r>
            <a:r>
              <a:rPr lang="nl-NL" sz="2800" dirty="0" smtClean="0"/>
              <a:t>(begin tweede jaar)</a:t>
            </a:r>
          </a:p>
          <a:p>
            <a:pPr>
              <a:lnSpc>
                <a:spcPct val="90000"/>
              </a:lnSpc>
            </a:pPr>
            <a:r>
              <a:rPr lang="nl-NL" sz="2800" dirty="0" smtClean="0"/>
              <a:t>Vorige les: </a:t>
            </a:r>
            <a:r>
              <a:rPr lang="nl-NL" sz="2800" i="1" dirty="0"/>
              <a:t>Z</a:t>
            </a:r>
            <a:r>
              <a:rPr lang="nl-NL" sz="2800" i="1" dirty="0" smtClean="0"/>
              <a:t>out uit zeewater</a:t>
            </a:r>
          </a:p>
        </p:txBody>
      </p:sp>
    </p:spTree>
    <p:extLst>
      <p:ext uri="{BB962C8B-B14F-4D97-AF65-F5344CB8AC3E}">
        <p14:creationId xmlns="" xmlns:p14="http://schemas.microsoft.com/office/powerpoint/2010/main" val="289032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154312"/>
            <a:ext cx="8229600" cy="685476"/>
          </a:xfrm>
        </p:spPr>
        <p:txBody>
          <a:bodyPr>
            <a:normAutofit/>
          </a:bodyPr>
          <a:lstStyle/>
          <a:p>
            <a:r>
              <a:rPr lang="nl-NL" sz="3200" dirty="0" smtClean="0"/>
              <a:t>Iedere les begint in een kring</a:t>
            </a:r>
            <a:endParaRPr lang="nl-NL" sz="3200" dirty="0"/>
          </a:p>
        </p:txBody>
      </p:sp>
      <p:pic>
        <p:nvPicPr>
          <p:cNvPr id="12291" name="Picture 3" descr="P1040686"/>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a:xfrm>
            <a:off x="539750" y="839788"/>
            <a:ext cx="8064500" cy="60467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 xmlns:p14="http://schemas.microsoft.com/office/powerpoint/2010/main" val="14298422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7915"/>
          </a:xfrm>
        </p:spPr>
        <p:txBody>
          <a:bodyPr/>
          <a:lstStyle/>
          <a:p>
            <a:r>
              <a:rPr lang="nl-NL" dirty="0" smtClean="0"/>
              <a:t>Inhoud</a:t>
            </a:r>
            <a:endParaRPr lang="nl-NL" dirty="0"/>
          </a:p>
        </p:txBody>
      </p:sp>
      <p:sp>
        <p:nvSpPr>
          <p:cNvPr id="3" name="Content Placeholder 2"/>
          <p:cNvSpPr>
            <a:spLocks noGrp="1"/>
          </p:cNvSpPr>
          <p:nvPr>
            <p:ph idx="1"/>
          </p:nvPr>
        </p:nvSpPr>
        <p:spPr>
          <a:xfrm>
            <a:off x="457200" y="1276251"/>
            <a:ext cx="8229600" cy="5008359"/>
          </a:xfrm>
        </p:spPr>
        <p:txBody>
          <a:bodyPr/>
          <a:lstStyle/>
          <a:p>
            <a:r>
              <a:rPr lang="nl-NL" dirty="0" smtClean="0"/>
              <a:t>Beoordelen, toetsen, cijfers</a:t>
            </a:r>
          </a:p>
          <a:p>
            <a:pPr lvl="1"/>
            <a:r>
              <a:rPr lang="nl-NL" dirty="0" smtClean="0"/>
              <a:t>Waarom en hoe dan?</a:t>
            </a:r>
          </a:p>
          <a:p>
            <a:r>
              <a:rPr lang="nl-NL" dirty="0" smtClean="0"/>
              <a:t>Onderwijs zonder cijfers</a:t>
            </a:r>
          </a:p>
          <a:p>
            <a:pPr lvl="1"/>
            <a:r>
              <a:rPr lang="nl-NL" dirty="0" smtClean="0"/>
              <a:t>Een andere praktijk</a:t>
            </a:r>
          </a:p>
          <a:p>
            <a:r>
              <a:rPr lang="nl-NL" dirty="0" smtClean="0"/>
              <a:t>Onderwijs en Beoordelen</a:t>
            </a:r>
          </a:p>
          <a:p>
            <a:pPr lvl="1"/>
            <a:r>
              <a:rPr lang="nl-NL" dirty="0" smtClean="0"/>
              <a:t>Een sterke samenhang</a:t>
            </a:r>
          </a:p>
          <a:p>
            <a:r>
              <a:rPr lang="nl-NL" dirty="0" smtClean="0"/>
              <a:t>Wat doe ik hier mee?</a:t>
            </a:r>
          </a:p>
          <a:p>
            <a:pPr lvl="1"/>
            <a:r>
              <a:rPr lang="nl-NL" dirty="0" smtClean="0"/>
              <a:t>Bezinningsvraag voor de kerstvakantie</a:t>
            </a:r>
          </a:p>
          <a:p>
            <a:endParaRPr lang="nl-NL" dirty="0" smtClean="0"/>
          </a:p>
          <a:p>
            <a:endParaRPr lang="nl-NL" dirty="0"/>
          </a:p>
        </p:txBody>
      </p:sp>
    </p:spTree>
    <p:extLst>
      <p:ext uri="{BB962C8B-B14F-4D97-AF65-F5344CB8AC3E}">
        <p14:creationId xmlns="" xmlns:p14="http://schemas.microsoft.com/office/powerpoint/2010/main" val="54937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23850" y="260350"/>
            <a:ext cx="8435975" cy="850900"/>
          </a:xfrm>
        </p:spPr>
        <p:txBody>
          <a:bodyPr/>
          <a:lstStyle/>
          <a:p>
            <a:r>
              <a:rPr lang="nl-NL" sz="3200" dirty="0"/>
              <a:t>Wat willen we weten, hoe zoeken we dat uit?</a:t>
            </a:r>
          </a:p>
        </p:txBody>
      </p:sp>
      <p:pic>
        <p:nvPicPr>
          <p:cNvPr id="13315" name="Picture 3" descr="P1040688rot"/>
          <p:cNvPicPr>
            <a:picLocks noGrp="1" noChangeAspect="1" noChangeArrowheads="1"/>
          </p:cNvPicPr>
          <p:nvPr>
            <p:ph sz="half" idx="1"/>
          </p:nvPr>
        </p:nvPicPr>
        <p:blipFill>
          <a:blip r:embed="rId2">
            <a:extLst>
              <a:ext uri="{28A0092B-C50C-407E-A947-70E740481C1C}">
                <a14:useLocalDpi xmlns="" xmlns:a14="http://schemas.microsoft.com/office/drawing/2010/main" val="0"/>
              </a:ext>
            </a:extLst>
          </a:blip>
          <a:srcRect/>
          <a:stretch>
            <a:fillRect/>
          </a:stretch>
        </p:blipFill>
        <p:spPr>
          <a:xfrm>
            <a:off x="201613" y="1341438"/>
            <a:ext cx="4137025" cy="55165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13316" name="Picture 4" descr="P1040689rot"/>
          <p:cNvPicPr>
            <a:picLocks noGrp="1" noChangeAspect="1" noChangeArrowheads="1"/>
          </p:cNvPicPr>
          <p:nvPr>
            <p:ph sz="half" idx="2"/>
          </p:nvPr>
        </p:nvPicPr>
        <p:blipFill>
          <a:blip r:embed="rId3">
            <a:extLst>
              <a:ext uri="{28A0092B-C50C-407E-A947-70E740481C1C}">
                <a14:useLocalDpi xmlns="" xmlns:a14="http://schemas.microsoft.com/office/drawing/2010/main" val="0"/>
              </a:ext>
            </a:extLst>
          </a:blip>
          <a:srcRect/>
          <a:stretch>
            <a:fillRect/>
          </a:stretch>
        </p:blipFill>
        <p:spPr>
          <a:xfrm>
            <a:off x="4859338" y="1341438"/>
            <a:ext cx="4071937" cy="5429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 xmlns:p14="http://schemas.microsoft.com/office/powerpoint/2010/main" val="767266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1040696rot"/>
          <p:cNvPicPr>
            <a:picLocks noGrp="1" noChangeAspect="1" noChangeArrowheads="1"/>
          </p:cNvPicPr>
          <p:nvPr>
            <p:ph sz="half" idx="1"/>
          </p:nvPr>
        </p:nvPicPr>
        <p:blipFill>
          <a:blip r:embed="rId2">
            <a:extLst>
              <a:ext uri="{28A0092B-C50C-407E-A947-70E740481C1C}">
                <a14:useLocalDpi xmlns="" xmlns:a14="http://schemas.microsoft.com/office/drawing/2010/main" val="0"/>
              </a:ext>
            </a:extLst>
          </a:blip>
          <a:srcRect/>
          <a:stretch>
            <a:fillRect/>
          </a:stretch>
        </p:blipFill>
        <p:spPr>
          <a:xfrm>
            <a:off x="179388" y="1052513"/>
            <a:ext cx="4103687" cy="54721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14339" name="Picture 3" descr="P1040703"/>
          <p:cNvPicPr>
            <a:picLocks noGrp="1" noChangeAspect="1" noChangeArrowheads="1"/>
          </p:cNvPicPr>
          <p:nvPr>
            <p:ph sz="quarter" idx="3"/>
          </p:nvPr>
        </p:nvPicPr>
        <p:blipFill>
          <a:blip r:embed="rId3">
            <a:extLst>
              <a:ext uri="{28A0092B-C50C-407E-A947-70E740481C1C}">
                <a14:useLocalDpi xmlns="" xmlns:a14="http://schemas.microsoft.com/office/drawing/2010/main" val="0"/>
              </a:ext>
            </a:extLst>
          </a:blip>
          <a:srcRect/>
          <a:stretch>
            <a:fillRect/>
          </a:stretch>
        </p:blipFill>
        <p:spPr>
          <a:xfrm>
            <a:off x="4356100" y="3455988"/>
            <a:ext cx="4537075" cy="3402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14340" name="Picture 4" descr="P1040697"/>
          <p:cNvPicPr>
            <a:picLocks noGrp="1" noChangeAspect="1" noChangeArrowheads="1"/>
          </p:cNvPicPr>
          <p:nvPr>
            <p:ph sz="quarter" idx="2"/>
          </p:nvPr>
        </p:nvPicPr>
        <p:blipFill>
          <a:blip r:embed="rId4">
            <a:extLst>
              <a:ext uri="{28A0092B-C50C-407E-A947-70E740481C1C}">
                <a14:useLocalDpi xmlns="" xmlns:a14="http://schemas.microsoft.com/office/drawing/2010/main" val="0"/>
              </a:ext>
            </a:extLst>
          </a:blip>
          <a:srcRect/>
          <a:stretch>
            <a:fillRect/>
          </a:stretch>
        </p:blipFill>
        <p:spPr>
          <a:xfrm>
            <a:off x="4356100" y="0"/>
            <a:ext cx="4464050" cy="33464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14341" name="Text Box 5"/>
          <p:cNvSpPr txBox="1">
            <a:spLocks noChangeArrowheads="1"/>
          </p:cNvSpPr>
          <p:nvPr/>
        </p:nvSpPr>
        <p:spPr bwMode="auto">
          <a:xfrm>
            <a:off x="395288" y="404813"/>
            <a:ext cx="360045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nl-NL" sz="2800" dirty="0"/>
              <a:t>Nu doen we het zelf!</a:t>
            </a:r>
          </a:p>
        </p:txBody>
      </p:sp>
    </p:spTree>
    <p:extLst>
      <p:ext uri="{BB962C8B-B14F-4D97-AF65-F5344CB8AC3E}">
        <p14:creationId xmlns="" xmlns:p14="http://schemas.microsoft.com/office/powerpoint/2010/main" val="3856227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39366"/>
          </a:xfrm>
        </p:spPr>
        <p:txBody>
          <a:bodyPr>
            <a:noAutofit/>
          </a:bodyPr>
          <a:lstStyle/>
          <a:p>
            <a:r>
              <a:rPr lang="nl-NL" sz="4000" dirty="0" smtClean="0"/>
              <a:t>De onderdelen van de les</a:t>
            </a:r>
            <a:endParaRPr lang="nl-NL" sz="4000" dirty="0"/>
          </a:p>
        </p:txBody>
      </p:sp>
      <p:sp>
        <p:nvSpPr>
          <p:cNvPr id="3" name="Content Placeholder 2"/>
          <p:cNvSpPr>
            <a:spLocks noGrp="1"/>
          </p:cNvSpPr>
          <p:nvPr>
            <p:ph idx="1"/>
          </p:nvPr>
        </p:nvSpPr>
        <p:spPr>
          <a:xfrm>
            <a:off x="457200" y="1042302"/>
            <a:ext cx="8229600" cy="5688094"/>
          </a:xfrm>
        </p:spPr>
        <p:txBody>
          <a:bodyPr>
            <a:normAutofit fontScale="92500"/>
          </a:bodyPr>
          <a:lstStyle/>
          <a:p>
            <a:r>
              <a:rPr lang="nl-NL" dirty="0" smtClean="0"/>
              <a:t>De bespreking in de kring moet de leerlingen:</a:t>
            </a:r>
          </a:p>
          <a:p>
            <a:pPr lvl="1"/>
            <a:r>
              <a:rPr lang="nl-NL" dirty="0" smtClean="0"/>
              <a:t>duidelijk maken waar de les over gaat</a:t>
            </a:r>
          </a:p>
          <a:p>
            <a:pPr lvl="1"/>
            <a:r>
              <a:rPr lang="nl-NL" dirty="0" smtClean="0"/>
              <a:t>nieuwsgierig maken</a:t>
            </a:r>
          </a:p>
          <a:p>
            <a:pPr lvl="1"/>
            <a:r>
              <a:rPr lang="nl-NL" dirty="0"/>
              <a:t>i</a:t>
            </a:r>
            <a:r>
              <a:rPr lang="nl-NL" dirty="0" smtClean="0"/>
              <a:t>nspireren om zelf aan het werk te gaan</a:t>
            </a:r>
          </a:p>
          <a:p>
            <a:pPr lvl="1"/>
            <a:r>
              <a:rPr lang="nl-NL" dirty="0" smtClean="0"/>
              <a:t>met een vraag aan het werk zetten</a:t>
            </a:r>
          </a:p>
          <a:p>
            <a:r>
              <a:rPr lang="nl-NL" dirty="0"/>
              <a:t>D</a:t>
            </a:r>
            <a:r>
              <a:rPr lang="nl-NL" dirty="0" smtClean="0"/>
              <a:t>e leerlingen werken aan hun tafel:</a:t>
            </a:r>
          </a:p>
          <a:p>
            <a:pPr lvl="1"/>
            <a:r>
              <a:rPr lang="nl-NL" dirty="0" smtClean="0"/>
              <a:t>Een (zelfbedachte) titel en datum boven een pagina</a:t>
            </a:r>
          </a:p>
          <a:p>
            <a:pPr lvl="1"/>
            <a:r>
              <a:rPr lang="nl-NL" dirty="0" smtClean="0"/>
              <a:t>Beschrijven in enkele zinnen het onderwerp van de les</a:t>
            </a:r>
          </a:p>
          <a:p>
            <a:pPr lvl="1"/>
            <a:r>
              <a:rPr lang="nl-NL" dirty="0" smtClean="0"/>
              <a:t>Voeren het experiment uit</a:t>
            </a:r>
          </a:p>
          <a:p>
            <a:pPr lvl="1"/>
            <a:r>
              <a:rPr lang="nl-NL" dirty="0" smtClean="0"/>
              <a:t>Beschrijven het proces van</a:t>
            </a:r>
            <a:r>
              <a:rPr lang="ja-JP" altLang="nl-NL" dirty="0" smtClean="0">
                <a:latin typeface="Arial"/>
              </a:rPr>
              <a:t>‘</a:t>
            </a:r>
            <a:r>
              <a:rPr lang="nl-NL" dirty="0" smtClean="0"/>
              <a:t>Van zeewater naar drinkwater’ met tekst en tekening</a:t>
            </a:r>
            <a:r>
              <a:rPr lang="nl-NL" sz="1800" dirty="0" smtClean="0"/>
              <a:t> </a:t>
            </a:r>
            <a:endParaRPr lang="nl-NL" sz="1200" dirty="0" smtClean="0"/>
          </a:p>
          <a:p>
            <a:pPr lvl="1"/>
            <a:endParaRPr lang="nl-NL" sz="2400" dirty="0" smtClean="0"/>
          </a:p>
        </p:txBody>
      </p:sp>
    </p:spTree>
    <p:extLst>
      <p:ext uri="{BB962C8B-B14F-4D97-AF65-F5344CB8AC3E}">
        <p14:creationId xmlns="" xmlns:p14="http://schemas.microsoft.com/office/powerpoint/2010/main" val="412529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5"/>
          <p:cNvSpPr>
            <a:spLocks noGrp="1" noChangeArrowheads="1"/>
          </p:cNvSpPr>
          <p:nvPr>
            <p:ph type="title"/>
          </p:nvPr>
        </p:nvSpPr>
        <p:spPr>
          <a:xfrm>
            <a:off x="457200" y="274638"/>
            <a:ext cx="8229600" cy="777875"/>
          </a:xfrm>
        </p:spPr>
        <p:txBody>
          <a:bodyPr/>
          <a:lstStyle/>
          <a:p>
            <a:r>
              <a:rPr lang="nl-NL" sz="3600" dirty="0" smtClean="0"/>
              <a:t>Enkele typische resultaten: verschillend!</a:t>
            </a:r>
            <a:endParaRPr lang="nl-NL" sz="3600" dirty="0"/>
          </a:p>
        </p:txBody>
      </p:sp>
      <p:pic>
        <p:nvPicPr>
          <p:cNvPr id="11268" name="Picture 4" descr="destilleren"/>
          <p:cNvPicPr>
            <a:picLocks noGrp="1" noChangeAspect="1" noChangeArrowheads="1"/>
          </p:cNvPicPr>
          <p:nvPr>
            <p:ph sz="half" idx="1"/>
          </p:nvPr>
        </p:nvPicPr>
        <p:blipFill>
          <a:blip r:embed="rId2">
            <a:extLst>
              <a:ext uri="{28A0092B-C50C-407E-A947-70E740481C1C}">
                <a14:useLocalDpi xmlns="" xmlns:a14="http://schemas.microsoft.com/office/drawing/2010/main" val="0"/>
              </a:ext>
            </a:extLst>
          </a:blip>
          <a:srcRect/>
          <a:stretch>
            <a:fillRect/>
          </a:stretch>
        </p:blipFill>
        <p:spPr>
          <a:xfrm>
            <a:off x="107950" y="1125538"/>
            <a:ext cx="3683000" cy="53895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11271" name="Picture 7" descr="destilleren zeewater 2"/>
          <p:cNvPicPr>
            <a:picLocks noGrp="1" noChangeAspect="1" noChangeArrowheads="1"/>
          </p:cNvPicPr>
          <p:nvPr>
            <p:ph sz="half" idx="2"/>
          </p:nvPr>
        </p:nvPicPr>
        <p:blipFill>
          <a:blip r:embed="rId3">
            <a:extLst>
              <a:ext uri="{28A0092B-C50C-407E-A947-70E740481C1C}">
                <a14:useLocalDpi xmlns="" xmlns:a14="http://schemas.microsoft.com/office/drawing/2010/main" val="0"/>
              </a:ext>
            </a:extLst>
          </a:blip>
          <a:srcRect/>
          <a:stretch>
            <a:fillRect/>
          </a:stretch>
        </p:blipFill>
        <p:spPr>
          <a:xfrm>
            <a:off x="4578350" y="1052513"/>
            <a:ext cx="4233863" cy="554513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 xmlns:p14="http://schemas.microsoft.com/office/powerpoint/2010/main" val="3575475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4327"/>
          </a:xfrm>
        </p:spPr>
        <p:txBody>
          <a:bodyPr>
            <a:normAutofit/>
          </a:bodyPr>
          <a:lstStyle/>
          <a:p>
            <a:r>
              <a:rPr lang="nl-NL" sz="4000" dirty="0" smtClean="0"/>
              <a:t>Beoordeling in grote lijn</a:t>
            </a:r>
            <a:endParaRPr lang="nl-NL" dirty="0"/>
          </a:p>
        </p:txBody>
      </p:sp>
      <p:sp>
        <p:nvSpPr>
          <p:cNvPr id="3" name="Content Placeholder 2"/>
          <p:cNvSpPr>
            <a:spLocks noGrp="1"/>
          </p:cNvSpPr>
          <p:nvPr>
            <p:ph idx="1"/>
          </p:nvPr>
        </p:nvSpPr>
        <p:spPr>
          <a:xfrm>
            <a:off x="457200" y="1359052"/>
            <a:ext cx="8229600" cy="5269138"/>
          </a:xfrm>
        </p:spPr>
        <p:txBody>
          <a:bodyPr>
            <a:normAutofit/>
          </a:bodyPr>
          <a:lstStyle/>
          <a:p>
            <a:pPr marL="0" indent="0">
              <a:buNone/>
            </a:pPr>
            <a:r>
              <a:rPr lang="nl-NL" dirty="0" smtClean="0"/>
              <a:t>Beoordeling en Begeleiding</a:t>
            </a:r>
          </a:p>
          <a:p>
            <a:r>
              <a:rPr lang="nl-NL" sz="2800" dirty="0" smtClean="0"/>
              <a:t>Tijdens de les mondelinge aanwijzingen</a:t>
            </a:r>
          </a:p>
          <a:p>
            <a:r>
              <a:rPr lang="nl-NL" sz="2800" dirty="0" smtClean="0"/>
              <a:t>Na aantal lessen: </a:t>
            </a:r>
            <a:r>
              <a:rPr lang="nl-NL" sz="2800" dirty="0"/>
              <a:t>commentaar docent </a:t>
            </a:r>
            <a:r>
              <a:rPr lang="nl-NL" sz="2800" dirty="0" smtClean="0"/>
              <a:t>in schrift</a:t>
            </a:r>
            <a:endParaRPr lang="nl-NL" sz="2400" dirty="0" smtClean="0"/>
          </a:p>
          <a:p>
            <a:r>
              <a:rPr lang="nl-NL" sz="2800" dirty="0" smtClean="0"/>
              <a:t>Schrift wordt eenvoudig leerling volgsysteem</a:t>
            </a:r>
          </a:p>
          <a:p>
            <a:r>
              <a:rPr lang="nl-NL" sz="2800" dirty="0" smtClean="0"/>
              <a:t>Na half jaar: samenvattend woordrapport</a:t>
            </a:r>
            <a:endParaRPr lang="nl-NL" sz="2400" dirty="0" smtClean="0"/>
          </a:p>
          <a:p>
            <a:r>
              <a:rPr lang="nl-NL" sz="2800" dirty="0" smtClean="0"/>
              <a:t>Schrift bij ouder- en leerling gesprekken: port folio</a:t>
            </a:r>
            <a:endParaRPr lang="nl-NL" sz="2400" dirty="0" smtClean="0"/>
          </a:p>
          <a:p>
            <a:pPr marL="0" indent="0">
              <a:buNone/>
            </a:pPr>
            <a:r>
              <a:rPr lang="nl-NL" sz="2800" dirty="0" smtClean="0"/>
              <a:t>Doel: leerling stimuleren kwaliteit werk te verbeteren</a:t>
            </a:r>
            <a:endParaRPr lang="nl-NL" sz="2400" dirty="0" smtClean="0"/>
          </a:p>
          <a:p>
            <a:pPr marL="400050" lvl="1" indent="0">
              <a:buNone/>
            </a:pPr>
            <a:r>
              <a:rPr lang="nl-NL" sz="2400" dirty="0" smtClean="0"/>
              <a:t>Tekst, tekening, indeling, taal, volledigheid, redeneringen, berekeningen, experimenteren, samen werken, tempo, …</a:t>
            </a:r>
            <a:endParaRPr lang="nl-NL" sz="2000" dirty="0" smtClean="0"/>
          </a:p>
          <a:p>
            <a:r>
              <a:rPr lang="nl-NL" sz="2800" dirty="0" smtClean="0"/>
              <a:t>In loop 2</a:t>
            </a:r>
            <a:r>
              <a:rPr lang="nl-NL" sz="2800" baseline="30000" dirty="0" smtClean="0"/>
              <a:t>e</a:t>
            </a:r>
            <a:r>
              <a:rPr lang="nl-NL" sz="2800" dirty="0" smtClean="0"/>
              <a:t> jaar: inschatten niveau leerling (v/h/vmbo)</a:t>
            </a:r>
            <a:endParaRPr lang="nl-NL" sz="2000" dirty="0" smtClean="0"/>
          </a:p>
        </p:txBody>
      </p:sp>
    </p:spTree>
    <p:extLst>
      <p:ext uri="{BB962C8B-B14F-4D97-AF65-F5344CB8AC3E}">
        <p14:creationId xmlns="" xmlns:p14="http://schemas.microsoft.com/office/powerpoint/2010/main" val="85863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132195"/>
            <a:ext cx="8229600" cy="829289"/>
          </a:xfrm>
        </p:spPr>
        <p:txBody>
          <a:bodyPr/>
          <a:lstStyle/>
          <a:p>
            <a:r>
              <a:rPr lang="nl-NL" sz="3600" dirty="0" smtClean="0"/>
              <a:t>Beoordeling in detail</a:t>
            </a:r>
            <a:endParaRPr lang="nl-NL" sz="3600" dirty="0"/>
          </a:p>
        </p:txBody>
      </p:sp>
      <p:sp>
        <p:nvSpPr>
          <p:cNvPr id="36867" name="Rectangle 3"/>
          <p:cNvSpPr>
            <a:spLocks noGrp="1" noChangeArrowheads="1"/>
          </p:cNvSpPr>
          <p:nvPr>
            <p:ph type="body" idx="1"/>
          </p:nvPr>
        </p:nvSpPr>
        <p:spPr>
          <a:xfrm>
            <a:off x="457200" y="997095"/>
            <a:ext cx="8229600" cy="5685820"/>
          </a:xfrm>
        </p:spPr>
        <p:txBody>
          <a:bodyPr>
            <a:normAutofit lnSpcReduction="10000"/>
          </a:bodyPr>
          <a:lstStyle/>
          <a:p>
            <a:pPr>
              <a:lnSpc>
                <a:spcPct val="80000"/>
              </a:lnSpc>
              <a:buFontTx/>
              <a:buNone/>
            </a:pPr>
            <a:r>
              <a:rPr lang="nl-NL" sz="2800" dirty="0" smtClean="0"/>
              <a:t>Beoordeling vereist een duidelijk opdracht</a:t>
            </a:r>
            <a:endParaRPr lang="nl-NL" sz="2400" dirty="0"/>
          </a:p>
          <a:p>
            <a:pPr>
              <a:lnSpc>
                <a:spcPct val="80000"/>
              </a:lnSpc>
            </a:pPr>
            <a:r>
              <a:rPr lang="ja-JP" altLang="nl-NL" sz="2000" dirty="0" smtClean="0">
                <a:latin typeface="Arial"/>
              </a:rPr>
              <a:t>‘</a:t>
            </a:r>
            <a:r>
              <a:rPr lang="nl-NL" sz="2400" dirty="0" smtClean="0"/>
              <a:t>Maak </a:t>
            </a:r>
            <a:r>
              <a:rPr lang="nl-NL" sz="2400" dirty="0"/>
              <a:t>verslag</a:t>
            </a:r>
            <a:r>
              <a:rPr lang="ja-JP" altLang="nl-NL" sz="2400" dirty="0">
                <a:latin typeface="Arial"/>
              </a:rPr>
              <a:t>’</a:t>
            </a:r>
            <a:r>
              <a:rPr lang="nl-NL" sz="2400" dirty="0"/>
              <a:t> is </a:t>
            </a:r>
            <a:r>
              <a:rPr lang="nl-NL" sz="2400" dirty="0" smtClean="0"/>
              <a:t>niet duidelijk</a:t>
            </a:r>
            <a:endParaRPr lang="nl-NL" sz="2400" dirty="0"/>
          </a:p>
          <a:p>
            <a:pPr>
              <a:lnSpc>
                <a:spcPct val="80000"/>
              </a:lnSpc>
            </a:pPr>
            <a:r>
              <a:rPr lang="nl-NL" sz="2400" dirty="0"/>
              <a:t>Opdracht was </a:t>
            </a:r>
            <a:r>
              <a:rPr lang="nl-NL" sz="2400" dirty="0" smtClean="0"/>
              <a:t>hier:</a:t>
            </a:r>
            <a:endParaRPr lang="nl-NL" sz="2400" dirty="0"/>
          </a:p>
          <a:p>
            <a:pPr lvl="1">
              <a:lnSpc>
                <a:spcPct val="80000"/>
              </a:lnSpc>
            </a:pPr>
            <a:r>
              <a:rPr lang="nl-NL" sz="2400" dirty="0" smtClean="0"/>
              <a:t>Hoe maak je van </a:t>
            </a:r>
            <a:r>
              <a:rPr lang="nl-NL" sz="2400" dirty="0"/>
              <a:t>zeewater </a:t>
            </a:r>
            <a:r>
              <a:rPr lang="nl-NL" sz="2400" dirty="0" smtClean="0"/>
              <a:t>drinkwater: tekening </a:t>
            </a:r>
            <a:r>
              <a:rPr lang="nl-NL" sz="2400" dirty="0"/>
              <a:t>en tekst. </a:t>
            </a:r>
          </a:p>
          <a:p>
            <a:pPr lvl="1">
              <a:lnSpc>
                <a:spcPct val="80000"/>
              </a:lnSpc>
            </a:pPr>
            <a:r>
              <a:rPr lang="nl-NL" sz="2400" dirty="0"/>
              <a:t>De tekening moet het proces laten </a:t>
            </a:r>
            <a:r>
              <a:rPr lang="nl-NL" sz="2400" dirty="0" smtClean="0"/>
              <a:t>zien.</a:t>
            </a:r>
            <a:endParaRPr lang="nl-NL" sz="2400" dirty="0"/>
          </a:p>
          <a:p>
            <a:pPr lvl="1">
              <a:lnSpc>
                <a:spcPct val="80000"/>
              </a:lnSpc>
            </a:pPr>
            <a:r>
              <a:rPr lang="nl-NL" sz="2400" dirty="0" smtClean="0"/>
              <a:t>Gebruik in </a:t>
            </a:r>
            <a:r>
              <a:rPr lang="nl-NL" sz="2400" dirty="0"/>
              <a:t>de tekst </a:t>
            </a:r>
            <a:r>
              <a:rPr lang="nl-NL" sz="2400" dirty="0" smtClean="0"/>
              <a:t>de </a:t>
            </a:r>
            <a:r>
              <a:rPr lang="nl-NL" sz="2400" dirty="0"/>
              <a:t>volgende </a:t>
            </a:r>
            <a:r>
              <a:rPr lang="nl-NL" sz="2400" dirty="0" smtClean="0"/>
              <a:t>woorden:  </a:t>
            </a:r>
            <a:endParaRPr lang="nl-NL" sz="2400" dirty="0"/>
          </a:p>
          <a:p>
            <a:pPr lvl="2">
              <a:lnSpc>
                <a:spcPct val="80000"/>
              </a:lnSpc>
            </a:pPr>
            <a:r>
              <a:rPr lang="ja-JP" altLang="nl-NL" dirty="0"/>
              <a:t>‘</a:t>
            </a:r>
            <a:r>
              <a:rPr lang="nl-NL" dirty="0"/>
              <a:t>filter</a:t>
            </a:r>
            <a:r>
              <a:rPr lang="ja-JP" altLang="nl-NL" dirty="0"/>
              <a:t>’</a:t>
            </a:r>
            <a:r>
              <a:rPr lang="nl-NL" dirty="0"/>
              <a:t> (of </a:t>
            </a:r>
            <a:r>
              <a:rPr lang="ja-JP" altLang="nl-NL" dirty="0"/>
              <a:t>‘</a:t>
            </a:r>
            <a:r>
              <a:rPr lang="nl-NL" dirty="0" smtClean="0"/>
              <a:t>filtreren</a:t>
            </a:r>
            <a:r>
              <a:rPr lang="ja-JP" altLang="nl-NL" dirty="0"/>
              <a:t>’</a:t>
            </a:r>
            <a:r>
              <a:rPr lang="nl-NL" dirty="0" smtClean="0"/>
              <a:t>) </a:t>
            </a:r>
            <a:endParaRPr lang="nl-NL" dirty="0"/>
          </a:p>
          <a:p>
            <a:pPr lvl="2">
              <a:lnSpc>
                <a:spcPct val="80000"/>
              </a:lnSpc>
            </a:pPr>
            <a:r>
              <a:rPr lang="ja-JP" altLang="nl-NL" dirty="0"/>
              <a:t>‘</a:t>
            </a:r>
            <a:r>
              <a:rPr lang="nl-NL" dirty="0"/>
              <a:t>verdampen</a:t>
            </a:r>
            <a:r>
              <a:rPr lang="ja-JP" altLang="nl-NL" dirty="0" smtClean="0"/>
              <a:t>’</a:t>
            </a:r>
            <a:r>
              <a:rPr lang="nl-NL" dirty="0" smtClean="0"/>
              <a:t> </a:t>
            </a:r>
            <a:endParaRPr lang="nl-NL" dirty="0"/>
          </a:p>
          <a:p>
            <a:pPr lvl="2">
              <a:lnSpc>
                <a:spcPct val="80000"/>
              </a:lnSpc>
            </a:pPr>
            <a:r>
              <a:rPr lang="ja-JP" altLang="nl-NL" dirty="0"/>
              <a:t>‘</a:t>
            </a:r>
            <a:r>
              <a:rPr lang="nl-NL" dirty="0"/>
              <a:t>condenseren</a:t>
            </a:r>
            <a:r>
              <a:rPr lang="ja-JP" altLang="nl-NL" dirty="0"/>
              <a:t>’</a:t>
            </a:r>
            <a:r>
              <a:rPr lang="nl-NL" dirty="0"/>
              <a:t> (of </a:t>
            </a:r>
            <a:r>
              <a:rPr lang="ja-JP" altLang="nl-NL" dirty="0"/>
              <a:t>‘</a:t>
            </a:r>
            <a:r>
              <a:rPr lang="nl-NL" dirty="0"/>
              <a:t>condensatie</a:t>
            </a:r>
            <a:r>
              <a:rPr lang="ja-JP" altLang="nl-NL" dirty="0"/>
              <a:t>’</a:t>
            </a:r>
            <a:r>
              <a:rPr lang="nl-NL" dirty="0"/>
              <a:t>) </a:t>
            </a:r>
          </a:p>
          <a:p>
            <a:pPr lvl="2">
              <a:lnSpc>
                <a:spcPct val="80000"/>
              </a:lnSpc>
            </a:pPr>
            <a:r>
              <a:rPr lang="ja-JP" altLang="nl-NL" dirty="0"/>
              <a:t>‘</a:t>
            </a:r>
            <a:r>
              <a:rPr lang="nl-NL" dirty="0"/>
              <a:t>destilleren</a:t>
            </a:r>
            <a:r>
              <a:rPr lang="ja-JP" altLang="nl-NL" dirty="0">
                <a:latin typeface="Arial"/>
              </a:rPr>
              <a:t>’</a:t>
            </a:r>
            <a:r>
              <a:rPr lang="nl-NL" dirty="0"/>
              <a:t>  </a:t>
            </a:r>
            <a:endParaRPr lang="nl-NL" sz="2000" dirty="0"/>
          </a:p>
          <a:p>
            <a:pPr>
              <a:lnSpc>
                <a:spcPct val="80000"/>
              </a:lnSpc>
              <a:buFontTx/>
              <a:buNone/>
            </a:pPr>
            <a:endParaRPr lang="nl-NL" sz="2400" dirty="0" smtClean="0"/>
          </a:p>
          <a:p>
            <a:pPr>
              <a:lnSpc>
                <a:spcPct val="80000"/>
              </a:lnSpc>
              <a:buFontTx/>
              <a:buNone/>
            </a:pPr>
            <a:r>
              <a:rPr lang="nl-NL" sz="2800" dirty="0" smtClean="0"/>
              <a:t>Enkele leerling</a:t>
            </a:r>
            <a:r>
              <a:rPr lang="nl-NL" sz="2800" dirty="0"/>
              <a:t>-teksten uit dezelfde klas </a:t>
            </a:r>
          </a:p>
          <a:p>
            <a:pPr>
              <a:lnSpc>
                <a:spcPct val="80000"/>
              </a:lnSpc>
            </a:pPr>
            <a:r>
              <a:rPr lang="nl-NL" sz="2400" dirty="0"/>
              <a:t>We </a:t>
            </a:r>
            <a:r>
              <a:rPr lang="nl-NL" sz="2400" dirty="0" smtClean="0"/>
              <a:t>kijken </a:t>
            </a:r>
            <a:r>
              <a:rPr lang="nl-NL" sz="2400" dirty="0"/>
              <a:t>naar:</a:t>
            </a:r>
          </a:p>
          <a:p>
            <a:pPr lvl="1">
              <a:lnSpc>
                <a:spcPct val="80000"/>
              </a:lnSpc>
            </a:pPr>
            <a:r>
              <a:rPr lang="nl-NL" sz="2400" dirty="0"/>
              <a:t>Wat kan hierbij als vormende beoordeling</a:t>
            </a:r>
            <a:r>
              <a:rPr lang="nl-NL" sz="2400" dirty="0" smtClean="0"/>
              <a:t>?</a:t>
            </a:r>
          </a:p>
          <a:p>
            <a:pPr lvl="1">
              <a:lnSpc>
                <a:spcPct val="80000"/>
              </a:lnSpc>
            </a:pPr>
            <a:r>
              <a:rPr lang="nl-NL" sz="2400" dirty="0" smtClean="0"/>
              <a:t>Wie kan een beoordeling geven?</a:t>
            </a:r>
            <a:endParaRPr lang="nl-NL" sz="2400" dirty="0"/>
          </a:p>
          <a:p>
            <a:pPr lvl="2">
              <a:lnSpc>
                <a:spcPct val="80000"/>
              </a:lnSpc>
            </a:pPr>
            <a:r>
              <a:rPr lang="nl-NL" sz="2000" dirty="0" smtClean="0"/>
              <a:t>Docent</a:t>
            </a:r>
            <a:r>
              <a:rPr lang="nl-NL" sz="2000" dirty="0"/>
              <a:t>? Zelfbeoordeling? Maatje?</a:t>
            </a:r>
            <a:endParaRPr lang="nl-NL" sz="1800" dirty="0"/>
          </a:p>
        </p:txBody>
      </p:sp>
    </p:spTree>
    <p:extLst>
      <p:ext uri="{BB962C8B-B14F-4D97-AF65-F5344CB8AC3E}">
        <p14:creationId xmlns="" xmlns:p14="http://schemas.microsoft.com/office/powerpoint/2010/main" val="19065321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6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86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86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86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86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86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867">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867">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867">
                                            <p:txEl>
                                              <p:pRg st="11" end="11"/>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867">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867">
                                            <p:txEl>
                                              <p:pRg st="13" end="1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867">
                                            <p:txEl>
                                              <p:pRg st="14" end="1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867">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74638"/>
            <a:ext cx="8229600" cy="777875"/>
          </a:xfrm>
        </p:spPr>
        <p:txBody>
          <a:bodyPr/>
          <a:lstStyle/>
          <a:p>
            <a:r>
              <a:rPr lang="nl-NL" sz="3600" dirty="0"/>
              <a:t>Leerling-tekst 1</a:t>
            </a:r>
          </a:p>
        </p:txBody>
      </p:sp>
      <p:sp>
        <p:nvSpPr>
          <p:cNvPr id="20483" name="Rectangle 3"/>
          <p:cNvSpPr>
            <a:spLocks noGrp="1" noChangeArrowheads="1"/>
          </p:cNvSpPr>
          <p:nvPr>
            <p:ph type="body" idx="1"/>
          </p:nvPr>
        </p:nvSpPr>
        <p:spPr>
          <a:xfrm>
            <a:off x="457200" y="1341438"/>
            <a:ext cx="8229600" cy="4784725"/>
          </a:xfrm>
        </p:spPr>
        <p:txBody>
          <a:bodyPr/>
          <a:lstStyle/>
          <a:p>
            <a:r>
              <a:rPr lang="nl-NL" sz="2800" dirty="0"/>
              <a:t>DESTILLEREN</a:t>
            </a:r>
          </a:p>
          <a:p>
            <a:r>
              <a:rPr lang="nl-NL" sz="2400" dirty="0"/>
              <a:t>De bedoeling is zeewater naar drinkwater maken.</a:t>
            </a:r>
          </a:p>
          <a:p>
            <a:r>
              <a:rPr lang="nl-NL" sz="2400" dirty="0"/>
              <a:t>Zoals je op dit </a:t>
            </a:r>
            <a:r>
              <a:rPr lang="nl-NL" sz="2400" dirty="0" err="1"/>
              <a:t>labpotje</a:t>
            </a:r>
            <a:r>
              <a:rPr lang="nl-NL" sz="2400" dirty="0"/>
              <a:t> ziet is gedestilleerd water zeewater verdampt</a:t>
            </a:r>
            <a:endParaRPr lang="nl-NL" sz="2400" i="1" dirty="0"/>
          </a:p>
          <a:p>
            <a:r>
              <a:rPr lang="nl-NL" sz="2400" i="1" dirty="0" smtClean="0">
                <a:solidFill>
                  <a:srgbClr val="FF0000"/>
                </a:solidFill>
              </a:rPr>
              <a:t>Hier volgt </a:t>
            </a:r>
            <a:r>
              <a:rPr lang="nl-NL" sz="2400" i="1" dirty="0">
                <a:solidFill>
                  <a:srgbClr val="FF0000"/>
                </a:solidFill>
              </a:rPr>
              <a:t>een tekening, tekst gedeeltelijk in </a:t>
            </a:r>
            <a:r>
              <a:rPr lang="nl-NL" sz="2400" i="1" dirty="0" smtClean="0">
                <a:solidFill>
                  <a:srgbClr val="FF0000"/>
                </a:solidFill>
              </a:rPr>
              <a:t>tekening</a:t>
            </a:r>
            <a:endParaRPr lang="nl-NL" sz="2400" dirty="0" smtClean="0">
              <a:solidFill>
                <a:srgbClr val="FF0000"/>
              </a:solidFill>
            </a:endParaRPr>
          </a:p>
          <a:p>
            <a:r>
              <a:rPr lang="nl-NL" sz="2400" dirty="0" smtClean="0"/>
              <a:t>dan gaat 't naar het schone water. En het resultaat is goed gelukt.</a:t>
            </a:r>
          </a:p>
          <a:p>
            <a:endParaRPr lang="nl-NL" sz="2400" dirty="0"/>
          </a:p>
        </p:txBody>
      </p:sp>
    </p:spTree>
    <p:extLst>
      <p:ext uri="{BB962C8B-B14F-4D97-AF65-F5344CB8AC3E}">
        <p14:creationId xmlns="" xmlns:p14="http://schemas.microsoft.com/office/powerpoint/2010/main" val="9440977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922337"/>
          </a:xfrm>
        </p:spPr>
        <p:txBody>
          <a:bodyPr/>
          <a:lstStyle/>
          <a:p>
            <a:r>
              <a:rPr lang="nl-NL" sz="3600"/>
              <a:t>Leerling-tekst 2</a:t>
            </a:r>
          </a:p>
        </p:txBody>
      </p:sp>
      <p:sp>
        <p:nvSpPr>
          <p:cNvPr id="21507" name="Rectangle 3"/>
          <p:cNvSpPr>
            <a:spLocks noGrp="1" noChangeArrowheads="1"/>
          </p:cNvSpPr>
          <p:nvPr>
            <p:ph type="body" idx="1"/>
          </p:nvPr>
        </p:nvSpPr>
        <p:spPr>
          <a:xfrm>
            <a:off x="457200" y="1317927"/>
            <a:ext cx="8229600" cy="5346549"/>
          </a:xfrm>
        </p:spPr>
        <p:txBody>
          <a:bodyPr/>
          <a:lstStyle/>
          <a:p>
            <a:pPr>
              <a:lnSpc>
                <a:spcPct val="80000"/>
              </a:lnSpc>
            </a:pPr>
            <a:r>
              <a:rPr lang="nl-NL" sz="2400" dirty="0">
                <a:cs typeface="Book Antiqua"/>
              </a:rPr>
              <a:t>ZOET WATER UIT ZOUT WATER HALEN</a:t>
            </a:r>
          </a:p>
          <a:p>
            <a:pPr>
              <a:lnSpc>
                <a:spcPct val="80000"/>
              </a:lnSpc>
            </a:pPr>
            <a:r>
              <a:rPr lang="nl-NL" sz="2400" dirty="0">
                <a:cs typeface="Book Antiqua"/>
              </a:rPr>
              <a:t>De bedoeling is als volgt. We moeten zoet water maken. Helemaal te gek, alleen er moet veel gebeuren voor dat je zoet water hebt.</a:t>
            </a:r>
          </a:p>
          <a:p>
            <a:pPr>
              <a:lnSpc>
                <a:spcPct val="80000"/>
              </a:lnSpc>
            </a:pPr>
            <a:r>
              <a:rPr lang="nl-NL" sz="2400" dirty="0">
                <a:cs typeface="Book Antiqua"/>
              </a:rPr>
              <a:t>Het zoet water moet uit zeewater worden gehaald.</a:t>
            </a:r>
          </a:p>
          <a:p>
            <a:pPr>
              <a:lnSpc>
                <a:spcPct val="80000"/>
              </a:lnSpc>
            </a:pPr>
            <a:r>
              <a:rPr lang="nl-NL" sz="2400" dirty="0">
                <a:cs typeface="Book Antiqua"/>
              </a:rPr>
              <a:t>Hoe je het moet doen gaan jullie nu horen.</a:t>
            </a:r>
          </a:p>
          <a:p>
            <a:pPr>
              <a:lnSpc>
                <a:spcPct val="80000"/>
              </a:lnSpc>
            </a:pPr>
            <a:r>
              <a:rPr lang="nl-NL" sz="2400" dirty="0">
                <a:cs typeface="Book Antiqua"/>
              </a:rPr>
              <a:t>Eerst ga je het zout water filteren. Dan doe je het water in een erlenmeyer. Dan verhitten we het water. Ongeveer bij 85</a:t>
            </a:r>
            <a:r>
              <a:rPr lang="nl-NL" sz="2400" dirty="0">
                <a:cs typeface="Book Antiqua"/>
                <a:sym typeface="Symbol" charset="0"/>
              </a:rPr>
              <a:t></a:t>
            </a:r>
            <a:r>
              <a:rPr lang="nl-NL" sz="2400" dirty="0">
                <a:cs typeface="Book Antiqua"/>
              </a:rPr>
              <a:t>C kookt het water.</a:t>
            </a:r>
          </a:p>
          <a:p>
            <a:pPr>
              <a:lnSpc>
                <a:spcPct val="80000"/>
              </a:lnSpc>
            </a:pPr>
            <a:r>
              <a:rPr lang="nl-NL" sz="2400" dirty="0">
                <a:cs typeface="Book Antiqua"/>
              </a:rPr>
              <a:t>Bovenop de erlenmeyer hebben we een buis geplaatst. Die gaat naar een reageerbuis. Daar wordt de stoom opgevangen. En wordt dan langzamerhand zoet water.</a:t>
            </a:r>
          </a:p>
          <a:p>
            <a:pPr>
              <a:lnSpc>
                <a:spcPct val="80000"/>
              </a:lnSpc>
            </a:pPr>
            <a:r>
              <a:rPr lang="nl-NL" sz="2400" dirty="0">
                <a:cs typeface="Book Antiqua"/>
              </a:rPr>
              <a:t>Dit geheel heet destilleren. Uiteindelijk heb je gedestilleerd water.</a:t>
            </a:r>
            <a:endParaRPr lang="nl-NL" sz="2400" i="1" dirty="0">
              <a:cs typeface="Book Antiqua"/>
            </a:endParaRPr>
          </a:p>
          <a:p>
            <a:pPr>
              <a:lnSpc>
                <a:spcPct val="80000"/>
              </a:lnSpc>
            </a:pPr>
            <a:r>
              <a:rPr lang="nl-NL" sz="2400" i="1" dirty="0">
                <a:cs typeface="Book Antiqua"/>
              </a:rPr>
              <a:t>	</a:t>
            </a:r>
            <a:r>
              <a:rPr lang="nl-NL" sz="2400" i="1" dirty="0" smtClean="0">
                <a:solidFill>
                  <a:srgbClr val="FF0000"/>
                </a:solidFill>
                <a:cs typeface="Book Antiqua"/>
              </a:rPr>
              <a:t>Hier volgt </a:t>
            </a:r>
            <a:r>
              <a:rPr lang="nl-NL" sz="2400" i="1" dirty="0">
                <a:solidFill>
                  <a:srgbClr val="FF0000"/>
                </a:solidFill>
                <a:cs typeface="Book Antiqua"/>
              </a:rPr>
              <a:t>tekening van een </a:t>
            </a:r>
            <a:r>
              <a:rPr lang="nl-NL" sz="2400" i="1" dirty="0" smtClean="0">
                <a:solidFill>
                  <a:srgbClr val="FF0000"/>
                </a:solidFill>
                <a:cs typeface="Book Antiqua"/>
              </a:rPr>
              <a:t>destillatieopstelling</a:t>
            </a:r>
            <a:endParaRPr lang="nl-NL" sz="2400" i="1" dirty="0">
              <a:solidFill>
                <a:srgbClr val="FF0000"/>
              </a:solidFill>
              <a:cs typeface="Book Antiqua"/>
            </a:endParaRPr>
          </a:p>
        </p:txBody>
      </p:sp>
    </p:spTree>
    <p:extLst>
      <p:ext uri="{BB962C8B-B14F-4D97-AF65-F5344CB8AC3E}">
        <p14:creationId xmlns="" xmlns:p14="http://schemas.microsoft.com/office/powerpoint/2010/main" val="12020133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4638"/>
            <a:ext cx="8229600" cy="706437"/>
          </a:xfrm>
        </p:spPr>
        <p:txBody>
          <a:bodyPr/>
          <a:lstStyle/>
          <a:p>
            <a:r>
              <a:rPr lang="nl-NL" sz="3600"/>
              <a:t>Leerling-tekst 3</a:t>
            </a:r>
          </a:p>
        </p:txBody>
      </p:sp>
      <p:sp>
        <p:nvSpPr>
          <p:cNvPr id="22531" name="Rectangle 3"/>
          <p:cNvSpPr>
            <a:spLocks noGrp="1" noChangeArrowheads="1"/>
          </p:cNvSpPr>
          <p:nvPr>
            <p:ph type="body" idx="1"/>
          </p:nvPr>
        </p:nvSpPr>
        <p:spPr>
          <a:xfrm>
            <a:off x="457200" y="981075"/>
            <a:ext cx="8229600" cy="5666229"/>
          </a:xfrm>
        </p:spPr>
        <p:txBody>
          <a:bodyPr/>
          <a:lstStyle/>
          <a:p>
            <a:pPr>
              <a:lnSpc>
                <a:spcPct val="80000"/>
              </a:lnSpc>
            </a:pPr>
            <a:r>
              <a:rPr lang="nl-NL" sz="2000" b="1" dirty="0"/>
              <a:t>DESTILLEREN</a:t>
            </a:r>
          </a:p>
          <a:p>
            <a:pPr>
              <a:lnSpc>
                <a:spcPct val="80000"/>
              </a:lnSpc>
            </a:pPr>
            <a:r>
              <a:rPr lang="nl-NL" sz="2000" dirty="0"/>
              <a:t>In deze les gaan we proberen uit zeewater gewoon water te halen, dus de waterdamp opvangen en laten afkoelen totdat het weer water is.</a:t>
            </a:r>
            <a:endParaRPr lang="nl-NL" sz="2000" i="1" dirty="0"/>
          </a:p>
          <a:p>
            <a:pPr>
              <a:lnSpc>
                <a:spcPct val="80000"/>
              </a:lnSpc>
            </a:pPr>
            <a:r>
              <a:rPr lang="nl-NL" sz="2000" i="1" dirty="0">
                <a:solidFill>
                  <a:srgbClr val="FF0000"/>
                </a:solidFill>
              </a:rPr>
              <a:t>	</a:t>
            </a:r>
            <a:r>
              <a:rPr lang="nl-NL" sz="2000" i="1" dirty="0" smtClean="0">
                <a:solidFill>
                  <a:srgbClr val="FF0000"/>
                </a:solidFill>
              </a:rPr>
              <a:t>Hierna volgt </a:t>
            </a:r>
            <a:r>
              <a:rPr lang="nl-NL" sz="2000" i="1" dirty="0">
                <a:solidFill>
                  <a:srgbClr val="FF0000"/>
                </a:solidFill>
              </a:rPr>
              <a:t>een tekening met uitleg van de </a:t>
            </a:r>
            <a:r>
              <a:rPr lang="nl-NL" sz="2000" i="1" dirty="0" smtClean="0">
                <a:solidFill>
                  <a:srgbClr val="FF0000"/>
                </a:solidFill>
              </a:rPr>
              <a:t>destillatie opstelling</a:t>
            </a:r>
            <a:endParaRPr lang="nl-NL" sz="2000" dirty="0">
              <a:solidFill>
                <a:srgbClr val="FF0000"/>
              </a:solidFill>
            </a:endParaRPr>
          </a:p>
          <a:p>
            <a:pPr>
              <a:lnSpc>
                <a:spcPct val="80000"/>
              </a:lnSpc>
            </a:pPr>
            <a:r>
              <a:rPr lang="nl-NL" sz="2000" b="1" dirty="0"/>
              <a:t>Wat is destilleren?</a:t>
            </a:r>
          </a:p>
          <a:p>
            <a:pPr>
              <a:lnSpc>
                <a:spcPct val="80000"/>
              </a:lnSpc>
            </a:pPr>
            <a:r>
              <a:rPr lang="nl-NL" sz="2000" dirty="0"/>
              <a:t>Destilleren is het hele gebeuren van damp opvangen en laten afkoelen tot dat het weer water is. </a:t>
            </a:r>
          </a:p>
          <a:p>
            <a:pPr>
              <a:lnSpc>
                <a:spcPct val="80000"/>
              </a:lnSpc>
            </a:pPr>
            <a:r>
              <a:rPr lang="nl-NL" sz="2000" b="1" dirty="0"/>
              <a:t>Wat is condenseren?</a:t>
            </a:r>
          </a:p>
          <a:p>
            <a:pPr>
              <a:lnSpc>
                <a:spcPct val="80000"/>
              </a:lnSpc>
            </a:pPr>
            <a:r>
              <a:rPr lang="nl-NL" sz="2000" dirty="0"/>
              <a:t>Condenseren is de damp laten afkoelen tot het water is.</a:t>
            </a:r>
          </a:p>
          <a:p>
            <a:pPr>
              <a:lnSpc>
                <a:spcPct val="80000"/>
              </a:lnSpc>
            </a:pPr>
            <a:r>
              <a:rPr lang="nl-NL" sz="2000" dirty="0"/>
              <a:t>Zeewater scheiden tussen zout en gedestilleerd water. Normaal zou het water verdampen, maar nu vangen we het op. Dus houden we het zout en het water over en dat is echt scheiden.</a:t>
            </a:r>
          </a:p>
          <a:p>
            <a:pPr>
              <a:lnSpc>
                <a:spcPct val="80000"/>
              </a:lnSpc>
            </a:pPr>
            <a:r>
              <a:rPr lang="nl-NL" sz="2000" dirty="0"/>
              <a:t>Je moet het water wel eerst filteren voordat je het in een erlenmeyer gaat verwarmen.</a:t>
            </a:r>
          </a:p>
          <a:p>
            <a:pPr>
              <a:lnSpc>
                <a:spcPct val="80000"/>
              </a:lnSpc>
            </a:pPr>
            <a:r>
              <a:rPr lang="nl-NL" sz="2000" dirty="0"/>
              <a:t>	Terwijl je het verwarmt loopt de temperatuur op.</a:t>
            </a:r>
            <a:endParaRPr lang="nl-NL" sz="2000" i="1" dirty="0"/>
          </a:p>
          <a:p>
            <a:pPr>
              <a:lnSpc>
                <a:spcPct val="80000"/>
              </a:lnSpc>
            </a:pPr>
            <a:r>
              <a:rPr lang="nl-NL" sz="2000" i="1" dirty="0">
                <a:solidFill>
                  <a:srgbClr val="FF0000"/>
                </a:solidFill>
              </a:rPr>
              <a:t>	</a:t>
            </a:r>
            <a:r>
              <a:rPr lang="nl-NL" sz="2000" i="1" dirty="0" smtClean="0">
                <a:solidFill>
                  <a:srgbClr val="FF0000"/>
                </a:solidFill>
              </a:rPr>
              <a:t>Hierna volgt </a:t>
            </a:r>
            <a:r>
              <a:rPr lang="nl-NL" sz="2000" i="1" dirty="0">
                <a:solidFill>
                  <a:srgbClr val="FF0000"/>
                </a:solidFill>
              </a:rPr>
              <a:t>een tabel met </a:t>
            </a:r>
            <a:r>
              <a:rPr lang="nl-NL" sz="2000" i="1" dirty="0" smtClean="0">
                <a:solidFill>
                  <a:srgbClr val="FF0000"/>
                </a:solidFill>
              </a:rPr>
              <a:t>gemeten temperaturen.</a:t>
            </a:r>
            <a:endParaRPr lang="nl-NL" sz="2000" dirty="0">
              <a:solidFill>
                <a:srgbClr val="FF0000"/>
              </a:solidFill>
            </a:endParaRPr>
          </a:p>
          <a:p>
            <a:pPr>
              <a:lnSpc>
                <a:spcPct val="80000"/>
              </a:lnSpc>
            </a:pPr>
            <a:r>
              <a:rPr lang="nl-NL" sz="2000" dirty="0"/>
              <a:t>	Uiteindelijk hielden we over:</a:t>
            </a:r>
          </a:p>
          <a:p>
            <a:pPr>
              <a:lnSpc>
                <a:spcPct val="80000"/>
              </a:lnSpc>
            </a:pPr>
            <a:r>
              <a:rPr lang="nl-NL" sz="2000" dirty="0"/>
              <a:t>	</a:t>
            </a:r>
            <a:r>
              <a:rPr lang="nl-NL" sz="2000" b="1" dirty="0"/>
              <a:t>Gedestilleerd water.</a:t>
            </a:r>
          </a:p>
          <a:p>
            <a:pPr>
              <a:lnSpc>
                <a:spcPct val="80000"/>
              </a:lnSpc>
            </a:pPr>
            <a:r>
              <a:rPr lang="nl-NL" sz="2000" dirty="0"/>
              <a:t>	</a:t>
            </a:r>
            <a:r>
              <a:rPr lang="nl-NL" sz="2000" dirty="0" smtClean="0"/>
              <a:t>Het </a:t>
            </a:r>
            <a:r>
              <a:rPr lang="nl-NL" sz="2000" dirty="0"/>
              <a:t>smaakt heel </a:t>
            </a:r>
            <a:r>
              <a:rPr lang="nl-NL" sz="2000" dirty="0" smtClean="0"/>
              <a:t>goor</a:t>
            </a:r>
            <a:r>
              <a:rPr lang="nl-NL" sz="2000" dirty="0"/>
              <a:t>!</a:t>
            </a:r>
          </a:p>
        </p:txBody>
      </p:sp>
    </p:spTree>
    <p:extLst>
      <p:ext uri="{BB962C8B-B14F-4D97-AF65-F5344CB8AC3E}">
        <p14:creationId xmlns="" xmlns:p14="http://schemas.microsoft.com/office/powerpoint/2010/main" val="39530798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457200" y="105304"/>
            <a:ext cx="8229600" cy="868362"/>
          </a:xfrm>
        </p:spPr>
        <p:txBody>
          <a:bodyPr/>
          <a:lstStyle/>
          <a:p>
            <a:r>
              <a:rPr lang="nl-NL" dirty="0" smtClean="0"/>
              <a:t>Structuur en Vrijheid</a:t>
            </a:r>
            <a:endParaRPr lang="nl-NL" dirty="0"/>
          </a:p>
        </p:txBody>
      </p:sp>
      <p:sp>
        <p:nvSpPr>
          <p:cNvPr id="174083" name="Rectangle 3"/>
          <p:cNvSpPr>
            <a:spLocks noGrp="1" noChangeArrowheads="1"/>
          </p:cNvSpPr>
          <p:nvPr>
            <p:ph type="body" idx="1"/>
          </p:nvPr>
        </p:nvSpPr>
        <p:spPr>
          <a:xfrm>
            <a:off x="533400" y="1136952"/>
            <a:ext cx="3917648" cy="5400524"/>
          </a:xfrm>
        </p:spPr>
        <p:txBody>
          <a:bodyPr>
            <a:normAutofit fontScale="92500" lnSpcReduction="10000"/>
          </a:bodyPr>
          <a:lstStyle/>
          <a:p>
            <a:pPr marL="0" indent="0">
              <a:lnSpc>
                <a:spcPct val="90000"/>
              </a:lnSpc>
              <a:buNone/>
            </a:pPr>
            <a:r>
              <a:rPr lang="nl-NL" sz="3600" dirty="0"/>
              <a:t>Structuur:</a:t>
            </a:r>
            <a:endParaRPr lang="nl-NL" sz="2800" dirty="0"/>
          </a:p>
          <a:p>
            <a:pPr>
              <a:lnSpc>
                <a:spcPct val="90000"/>
              </a:lnSpc>
              <a:buFontTx/>
              <a:buChar char="•"/>
            </a:pPr>
            <a:r>
              <a:rPr lang="nl-NL" sz="2800" dirty="0"/>
              <a:t>Titel</a:t>
            </a:r>
          </a:p>
          <a:p>
            <a:pPr>
              <a:lnSpc>
                <a:spcPct val="90000"/>
              </a:lnSpc>
              <a:buFontTx/>
              <a:buChar char="•"/>
            </a:pPr>
            <a:r>
              <a:rPr lang="nl-NL" sz="2800" dirty="0"/>
              <a:t>Tekst </a:t>
            </a:r>
            <a:r>
              <a:rPr lang="nl-NL" sz="2800" dirty="0" smtClean="0"/>
              <a:t>(met eisen)</a:t>
            </a:r>
            <a:endParaRPr lang="nl-NL" sz="2800" dirty="0"/>
          </a:p>
          <a:p>
            <a:pPr>
              <a:lnSpc>
                <a:spcPct val="90000"/>
              </a:lnSpc>
              <a:buFontTx/>
              <a:buChar char="•"/>
            </a:pPr>
            <a:r>
              <a:rPr lang="nl-NL" sz="2800" dirty="0"/>
              <a:t>Tekening </a:t>
            </a:r>
            <a:r>
              <a:rPr lang="nl-NL" sz="2800" dirty="0" smtClean="0"/>
              <a:t>(met eisen) </a:t>
            </a:r>
            <a:endParaRPr lang="nl-NL" sz="2800" dirty="0"/>
          </a:p>
          <a:p>
            <a:pPr>
              <a:lnSpc>
                <a:spcPct val="90000"/>
              </a:lnSpc>
              <a:buFontTx/>
              <a:buChar char="•"/>
            </a:pPr>
            <a:r>
              <a:rPr lang="nl-NL" sz="2800" dirty="0"/>
              <a:t>Termen </a:t>
            </a:r>
            <a:r>
              <a:rPr lang="nl-NL" sz="2800" dirty="0" smtClean="0"/>
              <a:t>aangeven</a:t>
            </a:r>
          </a:p>
          <a:p>
            <a:pPr>
              <a:lnSpc>
                <a:spcPct val="90000"/>
              </a:lnSpc>
              <a:buFontTx/>
              <a:buChar char="•"/>
            </a:pPr>
            <a:r>
              <a:rPr lang="nl-NL" sz="2800" dirty="0" smtClean="0"/>
              <a:t>Structuur geleidelijk meer complex</a:t>
            </a:r>
            <a:endParaRPr lang="nl-NL" sz="2800" dirty="0"/>
          </a:p>
          <a:p>
            <a:pPr marL="0" indent="0">
              <a:lnSpc>
                <a:spcPct val="90000"/>
              </a:lnSpc>
              <a:buNone/>
            </a:pPr>
            <a:r>
              <a:rPr lang="nl-NL" sz="3600" dirty="0" smtClean="0"/>
              <a:t>Vrijheid</a:t>
            </a:r>
          </a:p>
          <a:p>
            <a:pPr>
              <a:lnSpc>
                <a:spcPct val="90000"/>
              </a:lnSpc>
              <a:buFontTx/>
              <a:buChar char="•"/>
            </a:pPr>
            <a:r>
              <a:rPr lang="nl-NL" sz="2800" dirty="0" smtClean="0"/>
              <a:t>Individueel werk</a:t>
            </a:r>
          </a:p>
          <a:p>
            <a:pPr>
              <a:lnSpc>
                <a:spcPct val="90000"/>
              </a:lnSpc>
              <a:buFontTx/>
              <a:buChar char="•"/>
            </a:pPr>
            <a:r>
              <a:rPr lang="nl-NL" sz="2800" dirty="0" smtClean="0"/>
              <a:t>Eigen mogelijkheden</a:t>
            </a:r>
          </a:p>
          <a:p>
            <a:pPr>
              <a:lnSpc>
                <a:spcPct val="90000"/>
              </a:lnSpc>
              <a:buFontTx/>
              <a:buChar char="•"/>
            </a:pPr>
            <a:r>
              <a:rPr lang="nl-NL" sz="2800" dirty="0" smtClean="0"/>
              <a:t>Sluit aan bij voorkennis</a:t>
            </a:r>
            <a:endParaRPr lang="nl-NL" sz="2800" dirty="0"/>
          </a:p>
          <a:p>
            <a:pPr>
              <a:lnSpc>
                <a:spcPct val="90000"/>
              </a:lnSpc>
              <a:buFontTx/>
              <a:buChar char="•"/>
            </a:pPr>
            <a:r>
              <a:rPr lang="nl-NL" sz="2800" dirty="0" smtClean="0"/>
              <a:t>Groei </a:t>
            </a:r>
            <a:r>
              <a:rPr lang="nl-NL" sz="2800" dirty="0"/>
              <a:t>in individuele kwaliteit</a:t>
            </a:r>
          </a:p>
        </p:txBody>
      </p:sp>
      <p:pic>
        <p:nvPicPr>
          <p:cNvPr id="174084" name="Picture 4" descr="brouw"/>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648200" y="1143000"/>
            <a:ext cx="4495800" cy="5715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17981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083">
                                            <p:txEl>
                                              <p:pRg st="0" end="0"/>
                                            </p:txEl>
                                          </p:spTgt>
                                        </p:tgtEl>
                                        <p:attrNameLst>
                                          <p:attrName>style.visibility</p:attrName>
                                        </p:attrNameLst>
                                      </p:cBhvr>
                                      <p:to>
                                        <p:strVal val="visible"/>
                                      </p:to>
                                    </p:set>
                                    <p:anim calcmode="lin" valueType="num">
                                      <p:cBhvr additive="base">
                                        <p:cTn id="7" dur="500" fill="hold"/>
                                        <p:tgtEl>
                                          <p:spTgt spid="1740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0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408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408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408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408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408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4083">
                                            <p:txEl>
                                              <p:pRg st="6" end="6"/>
                                            </p:txEl>
                                          </p:spTgt>
                                        </p:tgtEl>
                                        <p:attrNameLst>
                                          <p:attrName>style.visibility</p:attrName>
                                        </p:attrNameLst>
                                      </p:cBhvr>
                                      <p:to>
                                        <p:strVal val="visible"/>
                                      </p:to>
                                    </p:set>
                                    <p:anim calcmode="lin" valueType="num">
                                      <p:cBhvr additive="base">
                                        <p:cTn id="25" dur="500" fill="hold"/>
                                        <p:tgtEl>
                                          <p:spTgt spid="174083">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408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408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408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408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408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3" grpId="0" uiExpand="1"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8700"/>
            <a:ext cx="8229600" cy="1143000"/>
          </a:xfrm>
        </p:spPr>
        <p:txBody>
          <a:bodyPr>
            <a:normAutofit fontScale="90000"/>
          </a:bodyPr>
          <a:lstStyle/>
          <a:p>
            <a:r>
              <a:rPr lang="nl-NL" dirty="0" smtClean="0"/>
              <a:t/>
            </a:r>
            <a:br>
              <a:rPr lang="nl-NL" dirty="0" smtClean="0"/>
            </a:br>
            <a:r>
              <a:rPr lang="nl-NL" sz="4900" dirty="0" smtClean="0"/>
              <a:t>Beoordelen</a:t>
            </a:r>
            <a:r>
              <a:rPr lang="nl-NL" sz="4900" dirty="0"/>
              <a:t>, toetsen, </a:t>
            </a:r>
            <a:r>
              <a:rPr lang="nl-NL" sz="4900" dirty="0" smtClean="0"/>
              <a:t>cijfers</a:t>
            </a:r>
            <a:r>
              <a:rPr lang="nl-NL" dirty="0"/>
              <a:t/>
            </a:r>
            <a:br>
              <a:rPr lang="nl-NL" dirty="0"/>
            </a:br>
            <a:endParaRPr lang="nl-NL" dirty="0"/>
          </a:p>
        </p:txBody>
      </p:sp>
      <p:sp>
        <p:nvSpPr>
          <p:cNvPr id="3" name="Content Placeholder 2"/>
          <p:cNvSpPr>
            <a:spLocks noGrp="1"/>
          </p:cNvSpPr>
          <p:nvPr>
            <p:ph idx="1"/>
          </p:nvPr>
        </p:nvSpPr>
        <p:spPr>
          <a:xfrm>
            <a:off x="457200" y="2313819"/>
            <a:ext cx="8229600" cy="2911323"/>
          </a:xfrm>
        </p:spPr>
        <p:txBody>
          <a:bodyPr/>
          <a:lstStyle/>
          <a:p>
            <a:pPr marL="0" indent="0" algn="ctr">
              <a:buNone/>
            </a:pPr>
            <a:endParaRPr lang="nl-NL" dirty="0"/>
          </a:p>
          <a:p>
            <a:pPr marL="0" indent="0" algn="ctr">
              <a:buNone/>
            </a:pPr>
            <a:r>
              <a:rPr lang="nl-NL" sz="4000" dirty="0" smtClean="0"/>
              <a:t>Waarom en hoe dan?</a:t>
            </a:r>
          </a:p>
        </p:txBody>
      </p:sp>
    </p:spTree>
    <p:extLst>
      <p:ext uri="{BB962C8B-B14F-4D97-AF65-F5344CB8AC3E}">
        <p14:creationId xmlns="" xmlns:p14="http://schemas.microsoft.com/office/powerpoint/2010/main" val="258657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0695"/>
          </a:xfrm>
        </p:spPr>
        <p:txBody>
          <a:bodyPr/>
          <a:lstStyle/>
          <a:p>
            <a:r>
              <a:rPr lang="nl-NL" dirty="0" smtClean="0"/>
              <a:t>En de andere lessen?</a:t>
            </a:r>
            <a:endParaRPr lang="nl-NL" dirty="0"/>
          </a:p>
        </p:txBody>
      </p:sp>
      <p:sp>
        <p:nvSpPr>
          <p:cNvPr id="3" name="Content Placeholder 2"/>
          <p:cNvSpPr>
            <a:spLocks noGrp="1"/>
          </p:cNvSpPr>
          <p:nvPr>
            <p:ph idx="1"/>
          </p:nvPr>
        </p:nvSpPr>
        <p:spPr>
          <a:xfrm>
            <a:off x="457200" y="1463525"/>
            <a:ext cx="8396514" cy="5079999"/>
          </a:xfrm>
        </p:spPr>
        <p:txBody>
          <a:bodyPr>
            <a:normAutofit fontScale="92500"/>
          </a:bodyPr>
          <a:lstStyle/>
          <a:p>
            <a:pPr marL="0" indent="0">
              <a:buNone/>
            </a:pPr>
            <a:r>
              <a:rPr lang="nl-NL" dirty="0" smtClean="0"/>
              <a:t>1</a:t>
            </a:r>
            <a:r>
              <a:rPr lang="nl-NL" baseline="30000" dirty="0" smtClean="0"/>
              <a:t>e</a:t>
            </a:r>
            <a:r>
              <a:rPr lang="nl-NL" dirty="0" smtClean="0"/>
              <a:t> en 2</a:t>
            </a:r>
            <a:r>
              <a:rPr lang="nl-NL" baseline="30000" dirty="0" smtClean="0"/>
              <a:t>e</a:t>
            </a:r>
            <a:r>
              <a:rPr lang="nl-NL" dirty="0" smtClean="0"/>
              <a:t> jaar: alle lessen ongeveer op deze manier</a:t>
            </a:r>
          </a:p>
          <a:p>
            <a:r>
              <a:rPr lang="nl-NL" dirty="0" smtClean="0"/>
              <a:t>n/s kennis: vergelijkbaar met basisvorming</a:t>
            </a:r>
          </a:p>
          <a:p>
            <a:pPr lvl="1"/>
            <a:r>
              <a:rPr lang="nl-NL" dirty="0" smtClean="0"/>
              <a:t>Breed scala aan onderwerpen</a:t>
            </a:r>
          </a:p>
          <a:p>
            <a:pPr lvl="1"/>
            <a:r>
              <a:rPr lang="nl-NL" dirty="0" smtClean="0"/>
              <a:t>Vakspecifieke vaardigheden</a:t>
            </a:r>
          </a:p>
          <a:p>
            <a:pPr lvl="1"/>
            <a:r>
              <a:rPr lang="nl-NL" dirty="0" smtClean="0"/>
              <a:t>Algemene vaardigheden</a:t>
            </a:r>
          </a:p>
          <a:p>
            <a:r>
              <a:rPr lang="nl-NL" dirty="0" smtClean="0"/>
              <a:t>Twee keer per jaar samenvattend (woord)rapport</a:t>
            </a:r>
          </a:p>
          <a:p>
            <a:r>
              <a:rPr lang="nl-NL" dirty="0" smtClean="0"/>
              <a:t>Einde tweede jaar: determinatie voor schooltype</a:t>
            </a:r>
          </a:p>
          <a:p>
            <a:pPr lvl="1"/>
            <a:r>
              <a:rPr lang="nl-NL" dirty="0" smtClean="0"/>
              <a:t>Advies docenten, samenvatting mentor / team klas</a:t>
            </a:r>
          </a:p>
          <a:p>
            <a:pPr lvl="1"/>
            <a:r>
              <a:rPr lang="nl-NL" dirty="0" smtClean="0"/>
              <a:t>Bespreking met ouders en leerling</a:t>
            </a:r>
          </a:p>
          <a:p>
            <a:pPr lvl="1"/>
            <a:r>
              <a:rPr lang="nl-NL" dirty="0" smtClean="0"/>
              <a:t>Gezamenlijk besluit over in welke richting verder</a:t>
            </a:r>
          </a:p>
          <a:p>
            <a:pPr marL="57150" indent="0">
              <a:buNone/>
            </a:pPr>
            <a:endParaRPr lang="nl-NL" dirty="0"/>
          </a:p>
        </p:txBody>
      </p:sp>
    </p:spTree>
    <p:extLst>
      <p:ext uri="{BB962C8B-B14F-4D97-AF65-F5344CB8AC3E}">
        <p14:creationId xmlns="" xmlns:p14="http://schemas.microsoft.com/office/powerpoint/2010/main" val="386085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En de </a:t>
            </a:r>
            <a:r>
              <a:rPr lang="nl-NL" dirty="0" smtClean="0"/>
              <a:t>andere jaren?</a:t>
            </a:r>
            <a:endParaRPr lang="nl-NL" dirty="0"/>
          </a:p>
        </p:txBody>
      </p:sp>
      <p:sp>
        <p:nvSpPr>
          <p:cNvPr id="3" name="Content Placeholder 2"/>
          <p:cNvSpPr>
            <a:spLocks noGrp="1"/>
          </p:cNvSpPr>
          <p:nvPr>
            <p:ph idx="1"/>
          </p:nvPr>
        </p:nvSpPr>
        <p:spPr/>
        <p:txBody>
          <a:bodyPr>
            <a:normAutofit fontScale="92500" lnSpcReduction="10000"/>
          </a:bodyPr>
          <a:lstStyle/>
          <a:p>
            <a:pPr marL="57150" indent="0">
              <a:buNone/>
            </a:pPr>
            <a:r>
              <a:rPr lang="nl-NL" dirty="0"/>
              <a:t>Volgende jaren in aparte schooltypes:</a:t>
            </a:r>
          </a:p>
          <a:p>
            <a:pPr marL="514350" indent="-457200"/>
            <a:r>
              <a:rPr lang="nl-NL" dirty="0"/>
              <a:t>Leerlingen en docenten zijn gewend aan:</a:t>
            </a:r>
          </a:p>
          <a:p>
            <a:pPr marL="914400" lvl="1" indent="-457200"/>
            <a:r>
              <a:rPr lang="nl-NL" dirty="0"/>
              <a:t>zelf nadenken, waarnemen en weergeven</a:t>
            </a:r>
          </a:p>
          <a:p>
            <a:pPr marL="914400" lvl="1" indent="-457200"/>
            <a:r>
              <a:rPr lang="nl-NL" dirty="0"/>
              <a:t>beoordeling gericht op verbetering individuele leerling </a:t>
            </a:r>
          </a:p>
          <a:p>
            <a:pPr marL="914400" lvl="1" indent="-457200"/>
            <a:r>
              <a:rPr lang="nl-NL" dirty="0"/>
              <a:t>geschreven beoordeling zonder vergelijking met </a:t>
            </a:r>
            <a:r>
              <a:rPr lang="nl-NL" dirty="0" smtClean="0"/>
              <a:t>anderen</a:t>
            </a:r>
          </a:p>
          <a:p>
            <a:pPr marL="914400" lvl="1" indent="-457200"/>
            <a:r>
              <a:rPr lang="nl-NL" dirty="0"/>
              <a:t>e</a:t>
            </a:r>
            <a:r>
              <a:rPr lang="nl-NL" dirty="0" smtClean="0"/>
              <a:t>vt. cijferbeoordeling ook opvatten als ‘informatie’ </a:t>
            </a:r>
            <a:endParaRPr lang="nl-NL" dirty="0"/>
          </a:p>
          <a:p>
            <a:pPr marL="514350" indent="-457200"/>
            <a:r>
              <a:rPr lang="nl-NL" dirty="0"/>
              <a:t>Werkwijze kan ook met </a:t>
            </a:r>
            <a:r>
              <a:rPr lang="nl-NL" dirty="0" smtClean="0"/>
              <a:t>boek</a:t>
            </a:r>
            <a:endParaRPr lang="nl-NL" dirty="0"/>
          </a:p>
          <a:p>
            <a:pPr marL="57150" indent="0">
              <a:buNone/>
            </a:pPr>
            <a:r>
              <a:rPr lang="nl-NL" dirty="0"/>
              <a:t>Examens: 35 jaar ervaring,  ‘normale’ resultaten </a:t>
            </a:r>
          </a:p>
        </p:txBody>
      </p:sp>
    </p:spTree>
    <p:extLst>
      <p:ext uri="{BB962C8B-B14F-4D97-AF65-F5344CB8AC3E}">
        <p14:creationId xmlns="" xmlns:p14="http://schemas.microsoft.com/office/powerpoint/2010/main" val="294166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r>
              <a:rPr lang="nl-NL" sz="4000" dirty="0" smtClean="0"/>
              <a:t>Enkele kenmerken van dit on</a:t>
            </a:r>
            <a:r>
              <a:rPr lang="nl-NL" dirty="0" smtClean="0"/>
              <a:t>derwijs  </a:t>
            </a:r>
            <a:endParaRPr lang="nl-NL" dirty="0"/>
          </a:p>
        </p:txBody>
      </p:sp>
      <p:sp>
        <p:nvSpPr>
          <p:cNvPr id="173059" name="Rectangle 3"/>
          <p:cNvSpPr>
            <a:spLocks noGrp="1" noChangeArrowheads="1"/>
          </p:cNvSpPr>
          <p:nvPr>
            <p:ph type="body" idx="1"/>
          </p:nvPr>
        </p:nvSpPr>
        <p:spPr>
          <a:xfrm>
            <a:off x="457200" y="1432228"/>
            <a:ext cx="8229600" cy="4955419"/>
          </a:xfrm>
        </p:spPr>
        <p:txBody>
          <a:bodyPr>
            <a:normAutofit/>
          </a:bodyPr>
          <a:lstStyle/>
          <a:p>
            <a:pPr>
              <a:lnSpc>
                <a:spcPct val="90000"/>
              </a:lnSpc>
              <a:buFontTx/>
              <a:buChar char="•"/>
            </a:pPr>
            <a:r>
              <a:rPr lang="nl-NL" dirty="0" smtClean="0"/>
              <a:t>Uitgangspunt: ieder kind wil en kan leren</a:t>
            </a:r>
          </a:p>
          <a:p>
            <a:pPr>
              <a:lnSpc>
                <a:spcPct val="90000"/>
              </a:lnSpc>
              <a:buFontTx/>
              <a:buChar char="•"/>
            </a:pPr>
            <a:r>
              <a:rPr lang="nl-NL" dirty="0" smtClean="0"/>
              <a:t>Norm is: ieders </a:t>
            </a:r>
            <a:r>
              <a:rPr lang="nl-NL" dirty="0"/>
              <a:t>eigen </a:t>
            </a:r>
            <a:r>
              <a:rPr lang="nl-NL" dirty="0" smtClean="0"/>
              <a:t>voortgang</a:t>
            </a:r>
          </a:p>
          <a:p>
            <a:pPr>
              <a:lnSpc>
                <a:spcPct val="90000"/>
              </a:lnSpc>
              <a:buFontTx/>
              <a:buChar char="•"/>
            </a:pPr>
            <a:r>
              <a:rPr lang="nl-NL" dirty="0" smtClean="0"/>
              <a:t>Sluit optimaal aan bij voorkennis</a:t>
            </a:r>
          </a:p>
          <a:p>
            <a:pPr>
              <a:lnSpc>
                <a:spcPct val="90000"/>
              </a:lnSpc>
              <a:buFontTx/>
              <a:buChar char="•"/>
            </a:pPr>
            <a:r>
              <a:rPr lang="nl-NL" dirty="0" smtClean="0"/>
              <a:t>Activiteiten leerling centraal</a:t>
            </a:r>
          </a:p>
          <a:p>
            <a:pPr>
              <a:lnSpc>
                <a:spcPct val="90000"/>
              </a:lnSpc>
              <a:buFontTx/>
              <a:buChar char="•"/>
            </a:pPr>
            <a:r>
              <a:rPr lang="nl-NL" dirty="0" smtClean="0"/>
              <a:t>Maakt gebruik van verschillen</a:t>
            </a:r>
            <a:endParaRPr lang="nl-NL" dirty="0"/>
          </a:p>
          <a:p>
            <a:pPr>
              <a:lnSpc>
                <a:spcPct val="90000"/>
              </a:lnSpc>
              <a:buFontTx/>
              <a:buChar char="•"/>
            </a:pPr>
            <a:r>
              <a:rPr lang="nl-NL" dirty="0"/>
              <a:t>Leerlingen kunnen zich persoonlijk uitdrukken</a:t>
            </a:r>
          </a:p>
          <a:p>
            <a:pPr>
              <a:lnSpc>
                <a:spcPct val="90000"/>
              </a:lnSpc>
              <a:buFontTx/>
              <a:buChar char="•"/>
            </a:pPr>
            <a:r>
              <a:rPr lang="nl-NL" dirty="0" smtClean="0"/>
              <a:t>Structuur en vrijheid</a:t>
            </a:r>
          </a:p>
          <a:p>
            <a:pPr>
              <a:lnSpc>
                <a:spcPct val="90000"/>
              </a:lnSpc>
              <a:buFontTx/>
              <a:buChar char="•"/>
            </a:pPr>
            <a:r>
              <a:rPr lang="nl-NL" dirty="0" smtClean="0"/>
              <a:t>Schrift met verslagen is portfolio</a:t>
            </a:r>
          </a:p>
          <a:p>
            <a:pPr>
              <a:lnSpc>
                <a:spcPct val="90000"/>
              </a:lnSpc>
              <a:buFontTx/>
              <a:buChar char="•"/>
            </a:pPr>
            <a:endParaRPr lang="nl-NL" dirty="0" smtClean="0"/>
          </a:p>
        </p:txBody>
      </p:sp>
    </p:spTree>
    <p:extLst>
      <p:ext uri="{BB962C8B-B14F-4D97-AF65-F5344CB8AC3E}">
        <p14:creationId xmlns="" xmlns:p14="http://schemas.microsoft.com/office/powerpoint/2010/main" val="166501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3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3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30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30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7305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730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7305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730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9"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432800" cy="850900"/>
          </a:xfrm>
        </p:spPr>
        <p:txBody>
          <a:bodyPr>
            <a:noAutofit/>
          </a:bodyPr>
          <a:lstStyle/>
          <a:p>
            <a:r>
              <a:rPr lang="nl-NL" sz="3600" dirty="0" smtClean="0"/>
              <a:t>Terug naar onderzoek van Black</a:t>
            </a:r>
            <a:endParaRPr lang="nl-NL" sz="3600" dirty="0"/>
          </a:p>
        </p:txBody>
      </p:sp>
      <p:sp>
        <p:nvSpPr>
          <p:cNvPr id="6147" name="Rectangle 3"/>
          <p:cNvSpPr>
            <a:spLocks noGrp="1" noChangeArrowheads="1"/>
          </p:cNvSpPr>
          <p:nvPr>
            <p:ph type="body" idx="1"/>
          </p:nvPr>
        </p:nvSpPr>
        <p:spPr>
          <a:xfrm>
            <a:off x="457200" y="1257905"/>
            <a:ext cx="8229600" cy="5321905"/>
          </a:xfrm>
        </p:spPr>
        <p:txBody>
          <a:bodyPr>
            <a:normAutofit fontScale="92500"/>
          </a:bodyPr>
          <a:lstStyle/>
          <a:p>
            <a:pPr marL="0" indent="0">
              <a:lnSpc>
                <a:spcPct val="80000"/>
              </a:lnSpc>
              <a:buNone/>
            </a:pPr>
            <a:r>
              <a:rPr lang="nl-NL" sz="3500" dirty="0" smtClean="0"/>
              <a:t>Wanneer verhogen beoordelingen het niveau</a:t>
            </a:r>
            <a:r>
              <a:rPr lang="nl-NL" sz="3500" dirty="0"/>
              <a:t>?</a:t>
            </a:r>
          </a:p>
          <a:p>
            <a:pPr>
              <a:lnSpc>
                <a:spcPct val="80000"/>
              </a:lnSpc>
            </a:pPr>
            <a:r>
              <a:rPr lang="nl-NL" dirty="0" smtClean="0"/>
              <a:t>Algemene </a:t>
            </a:r>
            <a:r>
              <a:rPr lang="nl-NL" dirty="0"/>
              <a:t>condities voor vormende beoordeling: </a:t>
            </a:r>
          </a:p>
          <a:p>
            <a:pPr lvl="1">
              <a:lnSpc>
                <a:spcPct val="80000"/>
              </a:lnSpc>
            </a:pPr>
            <a:r>
              <a:rPr lang="nl-NL" dirty="0"/>
              <a:t>Schoolcultuur: geloof dat iedereen iets kan presteren </a:t>
            </a:r>
          </a:p>
          <a:p>
            <a:pPr lvl="1">
              <a:lnSpc>
                <a:spcPct val="80000"/>
              </a:lnSpc>
            </a:pPr>
            <a:r>
              <a:rPr lang="nl-NL" dirty="0" smtClean="0"/>
              <a:t>Onderwijs </a:t>
            </a:r>
            <a:r>
              <a:rPr lang="nl-NL" dirty="0"/>
              <a:t>dat leerlingen actief betrekt</a:t>
            </a:r>
          </a:p>
          <a:p>
            <a:pPr lvl="1">
              <a:lnSpc>
                <a:spcPct val="80000"/>
              </a:lnSpc>
            </a:pPr>
            <a:r>
              <a:rPr lang="nl-NL" dirty="0" smtClean="0"/>
              <a:t>Leerlingen drukken eigen gedachten uit</a:t>
            </a:r>
          </a:p>
          <a:p>
            <a:pPr>
              <a:lnSpc>
                <a:spcPct val="80000"/>
              </a:lnSpc>
            </a:pPr>
            <a:r>
              <a:rPr lang="nl-NL" dirty="0" smtClean="0"/>
              <a:t>Beoordeling is gericht op individueel werk </a:t>
            </a:r>
          </a:p>
          <a:p>
            <a:pPr lvl="1">
              <a:lnSpc>
                <a:spcPct val="80000"/>
              </a:lnSpc>
            </a:pPr>
            <a:r>
              <a:rPr lang="nl-NL" dirty="0" smtClean="0"/>
              <a:t>Vergelijken met vorige prestatie van leerling</a:t>
            </a:r>
            <a:endParaRPr lang="nl-NL" dirty="0"/>
          </a:p>
          <a:p>
            <a:pPr lvl="1">
              <a:lnSpc>
                <a:spcPct val="80000"/>
              </a:lnSpc>
            </a:pPr>
            <a:r>
              <a:rPr lang="nl-NL" dirty="0"/>
              <a:t>Advies over wat leerling kan verbeteren</a:t>
            </a:r>
          </a:p>
          <a:p>
            <a:pPr lvl="1">
              <a:lnSpc>
                <a:spcPct val="80000"/>
              </a:lnSpc>
            </a:pPr>
            <a:r>
              <a:rPr lang="nl-NL" dirty="0"/>
              <a:t>Vermijden vergelijken met anderen </a:t>
            </a:r>
          </a:p>
          <a:p>
            <a:pPr>
              <a:lnSpc>
                <a:spcPct val="80000"/>
              </a:lnSpc>
            </a:pPr>
            <a:r>
              <a:rPr lang="nl-NL" dirty="0"/>
              <a:t>Zelfbeoordeling door </a:t>
            </a:r>
            <a:r>
              <a:rPr lang="nl-NL" dirty="0" smtClean="0"/>
              <a:t>leerlingen belangrijk</a:t>
            </a:r>
            <a:endParaRPr lang="nl-NL" dirty="0"/>
          </a:p>
          <a:p>
            <a:pPr marL="0" indent="0">
              <a:lnSpc>
                <a:spcPct val="80000"/>
              </a:lnSpc>
              <a:buNone/>
            </a:pPr>
            <a:r>
              <a:rPr lang="nl-NL" sz="3500" dirty="0"/>
              <a:t>Gevolg: Versterken motivatie en zelfvertrouwen</a:t>
            </a:r>
            <a:r>
              <a:rPr lang="nl-NL" dirty="0"/>
              <a:t> </a:t>
            </a:r>
            <a:endParaRPr lang="nl-NL" sz="2000" dirty="0"/>
          </a:p>
        </p:txBody>
      </p:sp>
    </p:spTree>
    <p:extLst>
      <p:ext uri="{BB962C8B-B14F-4D97-AF65-F5344CB8AC3E}">
        <p14:creationId xmlns="" xmlns:p14="http://schemas.microsoft.com/office/powerpoint/2010/main" val="331905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4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4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14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4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14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47">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47">
                                            <p:txEl>
                                              <p:pRg st="9" end="9"/>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4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69086" cy="789743"/>
          </a:xfrm>
        </p:spPr>
        <p:txBody>
          <a:bodyPr>
            <a:normAutofit fontScale="90000"/>
          </a:bodyPr>
          <a:lstStyle/>
          <a:p>
            <a:r>
              <a:rPr lang="nl-NL" sz="4000" dirty="0" smtClean="0"/>
              <a:t/>
            </a:r>
            <a:br>
              <a:rPr lang="nl-NL" sz="4000" dirty="0" smtClean="0"/>
            </a:br>
            <a:r>
              <a:rPr lang="nl-NL" sz="4000" dirty="0" smtClean="0"/>
              <a:t>Black </a:t>
            </a:r>
            <a:r>
              <a:rPr lang="nl-NL" sz="4000" dirty="0"/>
              <a:t>over </a:t>
            </a:r>
            <a:r>
              <a:rPr lang="nl-NL" sz="4000" dirty="0" smtClean="0"/>
              <a:t>het onderwijs </a:t>
            </a:r>
            <a:r>
              <a:rPr lang="nl-NL" sz="4000" dirty="0"/>
              <a:t>in Engeland</a:t>
            </a:r>
            <a:r>
              <a:rPr lang="nl-NL" dirty="0"/>
              <a:t> </a:t>
            </a:r>
            <a:br>
              <a:rPr lang="nl-NL" dirty="0"/>
            </a:br>
            <a:endParaRPr lang="nl-NL" dirty="0"/>
          </a:p>
        </p:txBody>
      </p:sp>
      <p:sp>
        <p:nvSpPr>
          <p:cNvPr id="3" name="Content Placeholder 2"/>
          <p:cNvSpPr>
            <a:spLocks noGrp="1"/>
          </p:cNvSpPr>
          <p:nvPr>
            <p:ph idx="1"/>
          </p:nvPr>
        </p:nvSpPr>
        <p:spPr>
          <a:xfrm>
            <a:off x="457200" y="1312409"/>
            <a:ext cx="8229600" cy="5170638"/>
          </a:xfrm>
        </p:spPr>
        <p:txBody>
          <a:bodyPr>
            <a:normAutofit/>
          </a:bodyPr>
          <a:lstStyle/>
          <a:p>
            <a:pPr marL="0" indent="0">
              <a:lnSpc>
                <a:spcPct val="80000"/>
              </a:lnSpc>
              <a:buNone/>
            </a:pPr>
            <a:r>
              <a:rPr lang="nl-NL" sz="2800" b="1" dirty="0"/>
              <a:t>Zijn conclusie:</a:t>
            </a:r>
          </a:p>
          <a:p>
            <a:pPr>
              <a:lnSpc>
                <a:spcPct val="80000"/>
              </a:lnSpc>
            </a:pPr>
            <a:r>
              <a:rPr lang="nl-NL" sz="2800" dirty="0"/>
              <a:t>Het onderwijs moet drastisch veranderen om te kunnen profiteren van vormende </a:t>
            </a:r>
            <a:r>
              <a:rPr lang="nl-NL" sz="2800" dirty="0" smtClean="0"/>
              <a:t>beoordeling</a:t>
            </a:r>
          </a:p>
          <a:p>
            <a:pPr marL="0" indent="0">
              <a:lnSpc>
                <a:spcPct val="80000"/>
              </a:lnSpc>
              <a:buNone/>
            </a:pPr>
            <a:endParaRPr lang="nl-NL" sz="2800" dirty="0"/>
          </a:p>
          <a:p>
            <a:pPr marL="0" indent="0">
              <a:lnSpc>
                <a:spcPct val="80000"/>
              </a:lnSpc>
              <a:buNone/>
            </a:pPr>
            <a:r>
              <a:rPr lang="nl-NL" sz="2800" b="1" dirty="0" smtClean="0"/>
              <a:t>Zijn bevindingen:</a:t>
            </a:r>
          </a:p>
          <a:p>
            <a:pPr>
              <a:lnSpc>
                <a:spcPct val="80000"/>
              </a:lnSpc>
            </a:pPr>
            <a:r>
              <a:rPr lang="nl-NL" sz="2800" dirty="0" smtClean="0"/>
              <a:t>Beoordelingen van leerlingen in de klas </a:t>
            </a:r>
            <a:r>
              <a:rPr lang="nl-NL" sz="2800" dirty="0"/>
              <a:t>zijn </a:t>
            </a:r>
            <a:r>
              <a:rPr lang="nl-NL" sz="2800" dirty="0" smtClean="0"/>
              <a:t>meestal </a:t>
            </a:r>
            <a:r>
              <a:rPr lang="nl-NL" sz="2800" dirty="0"/>
              <a:t>onderling vergelijkend</a:t>
            </a:r>
          </a:p>
          <a:p>
            <a:pPr>
              <a:lnSpc>
                <a:spcPct val="80000"/>
              </a:lnSpc>
            </a:pPr>
            <a:r>
              <a:rPr lang="nl-NL" sz="2800" dirty="0"/>
              <a:t>Vergelijkende beoordelingen en cijfers houden elkaar in </a:t>
            </a:r>
            <a:r>
              <a:rPr lang="nl-NL" sz="2800" dirty="0" smtClean="0"/>
              <a:t>stand</a:t>
            </a:r>
          </a:p>
          <a:p>
            <a:pPr>
              <a:lnSpc>
                <a:spcPct val="80000"/>
              </a:lnSpc>
            </a:pPr>
            <a:r>
              <a:rPr lang="nl-NL" sz="2800" dirty="0" smtClean="0"/>
              <a:t>Die beoordelingen zijn </a:t>
            </a:r>
            <a:r>
              <a:rPr lang="nl-NL" sz="2800" dirty="0"/>
              <a:t>niet vormend en werken voornamelijk </a:t>
            </a:r>
            <a:r>
              <a:rPr lang="nl-NL" sz="2800" dirty="0" smtClean="0"/>
              <a:t>contraproductief</a:t>
            </a:r>
          </a:p>
          <a:p>
            <a:pPr lvl="1">
              <a:lnSpc>
                <a:spcPct val="80000"/>
              </a:lnSpc>
            </a:pPr>
            <a:r>
              <a:rPr lang="nl-NL" sz="2400" dirty="0" smtClean="0"/>
              <a:t>Ze ontmoedigen zwakkere leerlingen</a:t>
            </a:r>
          </a:p>
          <a:p>
            <a:pPr lvl="1">
              <a:lnSpc>
                <a:spcPct val="80000"/>
              </a:lnSpc>
            </a:pPr>
            <a:r>
              <a:rPr lang="nl-NL" sz="2400" dirty="0" smtClean="0"/>
              <a:t>Ze moedigen sterkere leerlingen doorgaans niet aan</a:t>
            </a:r>
          </a:p>
          <a:p>
            <a:pPr>
              <a:lnSpc>
                <a:spcPct val="80000"/>
              </a:lnSpc>
            </a:pPr>
            <a:endParaRPr lang="nl-NL" sz="2800" dirty="0" smtClean="0"/>
          </a:p>
          <a:p>
            <a:pPr marL="0" indent="0">
              <a:lnSpc>
                <a:spcPct val="80000"/>
              </a:lnSpc>
              <a:buNone/>
            </a:pPr>
            <a:endParaRPr lang="nl-NL" sz="2800" dirty="0" smtClean="0"/>
          </a:p>
          <a:p>
            <a:pPr marL="0" indent="0">
              <a:lnSpc>
                <a:spcPct val="80000"/>
              </a:lnSpc>
              <a:buNone/>
            </a:pPr>
            <a:endParaRPr lang="nl-NL" sz="2800" dirty="0" smtClean="0"/>
          </a:p>
          <a:p>
            <a:endParaRPr lang="nl-NL" dirty="0"/>
          </a:p>
        </p:txBody>
      </p:sp>
    </p:spTree>
    <p:extLst>
      <p:ext uri="{BB962C8B-B14F-4D97-AF65-F5344CB8AC3E}">
        <p14:creationId xmlns="" xmlns:p14="http://schemas.microsoft.com/office/powerpoint/2010/main" val="122632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smtClean="0"/>
              <a:t>Op weg naar vormende beoordeling</a:t>
            </a:r>
            <a:endParaRPr lang="nl-NL" dirty="0"/>
          </a:p>
        </p:txBody>
      </p:sp>
      <p:sp>
        <p:nvSpPr>
          <p:cNvPr id="3" name="Content Placeholder 2"/>
          <p:cNvSpPr>
            <a:spLocks noGrp="1"/>
          </p:cNvSpPr>
          <p:nvPr>
            <p:ph idx="1"/>
          </p:nvPr>
        </p:nvSpPr>
        <p:spPr>
          <a:xfrm>
            <a:off x="457200" y="1600200"/>
            <a:ext cx="8229600" cy="4967514"/>
          </a:xfrm>
        </p:spPr>
        <p:txBody>
          <a:bodyPr>
            <a:normAutofit fontScale="92500" lnSpcReduction="20000"/>
          </a:bodyPr>
          <a:lstStyle/>
          <a:p>
            <a:r>
              <a:rPr lang="nl-NL" dirty="0" smtClean="0"/>
              <a:t>De OSB voldoet aan veel criteria van Black</a:t>
            </a:r>
          </a:p>
          <a:p>
            <a:r>
              <a:rPr lang="nl-NL" dirty="0" smtClean="0"/>
              <a:t>Demonstreerde tijdens zijn bestaan: </a:t>
            </a:r>
          </a:p>
          <a:p>
            <a:pPr lvl="1"/>
            <a:r>
              <a:rPr lang="nl-NL" dirty="0" smtClean="0"/>
              <a:t>vormende beoordeling is mogelijk</a:t>
            </a:r>
          </a:p>
          <a:p>
            <a:pPr lvl="1"/>
            <a:r>
              <a:rPr lang="nl-NL" dirty="0"/>
              <a:t>o</a:t>
            </a:r>
            <a:r>
              <a:rPr lang="nl-NL" dirty="0" smtClean="0"/>
              <a:t>nderwijs kan zonder cijfers</a:t>
            </a:r>
          </a:p>
          <a:p>
            <a:pPr lvl="1"/>
            <a:r>
              <a:rPr lang="nl-NL" dirty="0"/>
              <a:t>w</a:t>
            </a:r>
            <a:r>
              <a:rPr lang="nl-NL" dirty="0" smtClean="0"/>
              <a:t>at nodig </a:t>
            </a:r>
            <a:r>
              <a:rPr lang="nl-NL" dirty="0"/>
              <a:t>is </a:t>
            </a:r>
            <a:r>
              <a:rPr lang="nl-NL" dirty="0" smtClean="0"/>
              <a:t>voor invoeren en in stand houden</a:t>
            </a:r>
          </a:p>
          <a:p>
            <a:r>
              <a:rPr lang="nl-NL" dirty="0" smtClean="0"/>
              <a:t>Vormende beoordeling zonder cijfers </a:t>
            </a:r>
          </a:p>
          <a:p>
            <a:pPr lvl="1"/>
            <a:r>
              <a:rPr lang="nl-NL" dirty="0" smtClean="0"/>
              <a:t>Vanzelfsprekend voor wie het gewend is</a:t>
            </a:r>
          </a:p>
          <a:p>
            <a:pPr lvl="1"/>
            <a:r>
              <a:rPr lang="nl-NL" dirty="0" smtClean="0"/>
              <a:t>Motivering op inhoud en werkvormen</a:t>
            </a:r>
          </a:p>
          <a:p>
            <a:pPr lvl="1"/>
            <a:r>
              <a:rPr lang="nl-NL" dirty="0" smtClean="0"/>
              <a:t>‘Telt dit mee?’ wordt niet meer gevraagd</a:t>
            </a:r>
          </a:p>
          <a:p>
            <a:pPr lvl="1"/>
            <a:r>
              <a:rPr lang="nl-NL" dirty="0" smtClean="0"/>
              <a:t>Niet demotiverend voor ‘zwakkere’ leerlingen</a:t>
            </a:r>
          </a:p>
          <a:p>
            <a:pPr lvl="1"/>
            <a:r>
              <a:rPr lang="nl-NL" dirty="0" smtClean="0"/>
              <a:t>Geen maximum voor ‘sterkere’ leerlingen</a:t>
            </a:r>
          </a:p>
          <a:p>
            <a:pPr lvl="1"/>
            <a:endParaRPr lang="nl-NL" dirty="0" smtClean="0"/>
          </a:p>
          <a:p>
            <a:endParaRPr lang="nl-NL" dirty="0"/>
          </a:p>
        </p:txBody>
      </p:sp>
    </p:spTree>
    <p:extLst>
      <p:ext uri="{BB962C8B-B14F-4D97-AF65-F5344CB8AC3E}">
        <p14:creationId xmlns="" xmlns:p14="http://schemas.microsoft.com/office/powerpoint/2010/main" val="123208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smtClean="0"/>
              <a:t>Invoeren?</a:t>
            </a:r>
            <a:endParaRPr lang="nl-NL" dirty="0"/>
          </a:p>
        </p:txBody>
      </p:sp>
      <p:sp>
        <p:nvSpPr>
          <p:cNvPr id="3" name="Content Placeholder 2"/>
          <p:cNvSpPr>
            <a:spLocks noGrp="1"/>
          </p:cNvSpPr>
          <p:nvPr>
            <p:ph idx="1"/>
          </p:nvPr>
        </p:nvSpPr>
        <p:spPr>
          <a:xfrm>
            <a:off x="457200" y="1417638"/>
            <a:ext cx="8229600" cy="4992838"/>
          </a:xfrm>
        </p:spPr>
        <p:txBody>
          <a:bodyPr>
            <a:normAutofit lnSpcReduction="10000"/>
          </a:bodyPr>
          <a:lstStyle/>
          <a:p>
            <a:pPr marL="0" indent="0">
              <a:buNone/>
            </a:pPr>
            <a:r>
              <a:rPr lang="nl-NL" sz="3900" dirty="0" smtClean="0"/>
              <a:t>Lessen uit de geschiedenis van de OSB</a:t>
            </a:r>
          </a:p>
          <a:p>
            <a:r>
              <a:rPr lang="nl-NL" dirty="0" smtClean="0"/>
              <a:t>Boeiend en motiverend</a:t>
            </a:r>
          </a:p>
          <a:p>
            <a:r>
              <a:rPr lang="nl-NL" dirty="0" smtClean="0"/>
              <a:t>Moeilijk </a:t>
            </a:r>
            <a:r>
              <a:rPr lang="nl-NL" dirty="0"/>
              <a:t>in te voeren</a:t>
            </a:r>
          </a:p>
          <a:p>
            <a:r>
              <a:rPr lang="nl-NL" dirty="0"/>
              <a:t>Staat voortdurend onder </a:t>
            </a:r>
            <a:r>
              <a:rPr lang="nl-NL" dirty="0" smtClean="0"/>
              <a:t>druk</a:t>
            </a:r>
          </a:p>
          <a:p>
            <a:r>
              <a:rPr lang="nl-NL" dirty="0" smtClean="0"/>
              <a:t>Stelt hoge eisen aan</a:t>
            </a:r>
          </a:p>
          <a:p>
            <a:pPr lvl="1"/>
            <a:r>
              <a:rPr lang="nl-NL" dirty="0" smtClean="0"/>
              <a:t>Onderwijs</a:t>
            </a:r>
          </a:p>
          <a:p>
            <a:pPr lvl="1"/>
            <a:r>
              <a:rPr lang="nl-NL" dirty="0" smtClean="0"/>
              <a:t>Docenten</a:t>
            </a:r>
          </a:p>
          <a:p>
            <a:pPr lvl="1"/>
            <a:r>
              <a:rPr lang="nl-NL" dirty="0" smtClean="0"/>
              <a:t>Schoolleiding</a:t>
            </a:r>
          </a:p>
          <a:p>
            <a:pPr lvl="1"/>
            <a:r>
              <a:rPr lang="nl-NL" dirty="0" smtClean="0"/>
              <a:t>Schoolcultuur</a:t>
            </a:r>
          </a:p>
          <a:p>
            <a:endParaRPr lang="nl-NL" dirty="0"/>
          </a:p>
        </p:txBody>
      </p:sp>
    </p:spTree>
    <p:extLst>
      <p:ext uri="{BB962C8B-B14F-4D97-AF65-F5344CB8AC3E}">
        <p14:creationId xmlns="" xmlns:p14="http://schemas.microsoft.com/office/powerpoint/2010/main" val="32563292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p:spPr>
        <p:txBody>
          <a:bodyPr/>
          <a:lstStyle/>
          <a:p>
            <a:r>
              <a:rPr lang="nl-NL" dirty="0" smtClean="0"/>
              <a:t>“Wat </a:t>
            </a:r>
            <a:r>
              <a:rPr lang="nl-NL" dirty="0"/>
              <a:t>doe ik hier mee</a:t>
            </a:r>
            <a:r>
              <a:rPr lang="nl-NL" dirty="0" smtClean="0"/>
              <a:t>?”</a:t>
            </a:r>
            <a:endParaRPr lang="nl-NL" dirty="0"/>
          </a:p>
        </p:txBody>
      </p:sp>
      <p:sp>
        <p:nvSpPr>
          <p:cNvPr id="3" name="Content Placeholder 2"/>
          <p:cNvSpPr>
            <a:spLocks noGrp="1"/>
          </p:cNvSpPr>
          <p:nvPr>
            <p:ph idx="1"/>
          </p:nvPr>
        </p:nvSpPr>
        <p:spPr>
          <a:xfrm>
            <a:off x="457200" y="2313819"/>
            <a:ext cx="8229600" cy="1846943"/>
          </a:xfrm>
        </p:spPr>
        <p:txBody>
          <a:bodyPr/>
          <a:lstStyle/>
          <a:p>
            <a:endParaRPr lang="nl-NL" dirty="0"/>
          </a:p>
          <a:p>
            <a:pPr marL="57150" indent="0" algn="ctr">
              <a:buNone/>
            </a:pPr>
            <a:r>
              <a:rPr lang="nl-NL" sz="4000" dirty="0"/>
              <a:t>Bezinningsvraag voor de </a:t>
            </a:r>
            <a:r>
              <a:rPr lang="nl-NL" sz="4000" dirty="0" smtClean="0"/>
              <a:t>kerstvakantie</a:t>
            </a:r>
            <a:endParaRPr lang="nl-NL" sz="4000" dirty="0"/>
          </a:p>
        </p:txBody>
      </p:sp>
    </p:spTree>
    <p:extLst>
      <p:ext uri="{BB962C8B-B14F-4D97-AF65-F5344CB8AC3E}">
        <p14:creationId xmlns="" xmlns:p14="http://schemas.microsoft.com/office/powerpoint/2010/main" val="23161022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sp>
        <p:nvSpPr>
          <p:cNvPr id="3" name="Content Placeholder 2"/>
          <p:cNvSpPr>
            <a:spLocks noGrp="1"/>
          </p:cNvSpPr>
          <p:nvPr>
            <p:ph idx="1"/>
          </p:nvPr>
        </p:nvSpPr>
        <p:spPr/>
        <p:txBody>
          <a:bodyPr/>
          <a:lstStyle/>
          <a:p>
            <a:endParaRPr lang="nl-NL"/>
          </a:p>
        </p:txBody>
      </p:sp>
    </p:spTree>
    <p:extLst>
      <p:ext uri="{BB962C8B-B14F-4D97-AF65-F5344CB8AC3E}">
        <p14:creationId xmlns="" xmlns:p14="http://schemas.microsoft.com/office/powerpoint/2010/main" val="34725780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nl-NL" dirty="0"/>
              <a:t>GOV en studieadvies</a:t>
            </a:r>
          </a:p>
        </p:txBody>
      </p:sp>
      <p:sp>
        <p:nvSpPr>
          <p:cNvPr id="175107" name="Rectangle 3"/>
          <p:cNvSpPr>
            <a:spLocks noGrp="1" noChangeArrowheads="1"/>
          </p:cNvSpPr>
          <p:nvPr>
            <p:ph type="body" idx="1"/>
          </p:nvPr>
        </p:nvSpPr>
        <p:spPr/>
        <p:txBody>
          <a:bodyPr/>
          <a:lstStyle/>
          <a:p>
            <a:pPr marL="0" indent="0">
              <a:buNone/>
            </a:pPr>
            <a:r>
              <a:rPr lang="nl-NL" sz="4000" dirty="0"/>
              <a:t>Onderzoeksvraag</a:t>
            </a:r>
            <a:r>
              <a:rPr lang="nl-NL" sz="4000" dirty="0" smtClean="0"/>
              <a:t>:</a:t>
            </a:r>
            <a:endParaRPr lang="nl-NL" dirty="0"/>
          </a:p>
          <a:p>
            <a:r>
              <a:rPr lang="nl-NL" dirty="0"/>
              <a:t>In hoeverre kan een reeks </a:t>
            </a:r>
            <a:r>
              <a:rPr lang="nl-NL" dirty="0" err="1"/>
              <a:t>GOVen</a:t>
            </a:r>
            <a:r>
              <a:rPr lang="nl-NL" dirty="0"/>
              <a:t> worden gebruikt als een betrouwbaar en valide instrument om een studieadvies te geven aan leerlingen in een heterogene groep in de onderbouw?</a:t>
            </a:r>
          </a:p>
        </p:txBody>
      </p:sp>
    </p:spTree>
    <p:extLst>
      <p:ext uri="{BB962C8B-B14F-4D97-AF65-F5344CB8AC3E}">
        <p14:creationId xmlns="" xmlns:p14="http://schemas.microsoft.com/office/powerpoint/2010/main" val="4130950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e Groot vijven en zessen.jpg"/>
          <p:cNvPicPr>
            <a:picLocks noGrp="1" noChangeAspect="1"/>
          </p:cNvPicPr>
          <p:nvPr>
            <p:ph idx="1"/>
          </p:nvPr>
        </p:nvPicPr>
        <p:blipFill>
          <a:blip r:embed="rId2">
            <a:extLst>
              <a:ext uri="{28A0092B-C50C-407E-A947-70E740481C1C}">
                <a14:useLocalDpi xmlns="" xmlns:a14="http://schemas.microsoft.com/office/drawing/2010/main" val="0"/>
              </a:ext>
            </a:extLst>
          </a:blip>
          <a:srcRect l="889" r="889"/>
          <a:stretch>
            <a:fillRect/>
          </a:stretch>
        </p:blipFill>
        <p:spPr>
          <a:xfrm>
            <a:off x="172330" y="0"/>
            <a:ext cx="8724385" cy="6857999"/>
          </a:xfrm>
        </p:spPr>
      </p:pic>
    </p:spTree>
    <p:extLst>
      <p:ext uri="{BB962C8B-B14F-4D97-AF65-F5344CB8AC3E}">
        <p14:creationId xmlns="" xmlns:p14="http://schemas.microsoft.com/office/powerpoint/2010/main" val="11966485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nl-NL"/>
              <a:t>Methode</a:t>
            </a:r>
          </a:p>
        </p:txBody>
      </p:sp>
      <p:sp>
        <p:nvSpPr>
          <p:cNvPr id="176131" name="Rectangle 3"/>
          <p:cNvSpPr>
            <a:spLocks noGrp="1" noChangeArrowheads="1"/>
          </p:cNvSpPr>
          <p:nvPr>
            <p:ph type="body" idx="1"/>
          </p:nvPr>
        </p:nvSpPr>
        <p:spPr/>
        <p:txBody>
          <a:bodyPr/>
          <a:lstStyle/>
          <a:p>
            <a:r>
              <a:rPr lang="nl-NL" dirty="0"/>
              <a:t>Stel beoordelingscriteria op voor ieder GOV </a:t>
            </a:r>
          </a:p>
          <a:p>
            <a:pPr>
              <a:buFontTx/>
              <a:buChar char="•"/>
            </a:pPr>
            <a:r>
              <a:rPr lang="nl-NL" dirty="0"/>
              <a:t>Figuur: 	3	2	1</a:t>
            </a:r>
          </a:p>
          <a:p>
            <a:pPr>
              <a:buFontTx/>
              <a:buChar char="•"/>
            </a:pPr>
            <a:r>
              <a:rPr lang="nl-NL" dirty="0"/>
              <a:t>Tekst:	</a:t>
            </a:r>
            <a:r>
              <a:rPr lang="nl-NL" dirty="0" smtClean="0"/>
              <a:t>     3</a:t>
            </a:r>
            <a:r>
              <a:rPr lang="nl-NL" dirty="0"/>
              <a:t>	2	1</a:t>
            </a:r>
          </a:p>
          <a:p>
            <a:pPr>
              <a:buFontTx/>
              <a:buChar char="•"/>
            </a:pPr>
            <a:r>
              <a:rPr lang="nl-NL" dirty="0"/>
              <a:t>Beoordeel per jaar een reeks van 10 GOV</a:t>
            </a:r>
          </a:p>
          <a:p>
            <a:pPr>
              <a:buFontTx/>
              <a:buChar char="•"/>
            </a:pPr>
            <a:r>
              <a:rPr lang="nl-NL" dirty="0"/>
              <a:t>Jaarcijfer uit Figuur en Tekst beoordeling</a:t>
            </a:r>
          </a:p>
          <a:p>
            <a:pPr>
              <a:buFontTx/>
              <a:buChar char="•"/>
            </a:pPr>
            <a:r>
              <a:rPr lang="nl-NL" dirty="0"/>
              <a:t>Bepaal betrouwbaarheid: 2 beoordelaars</a:t>
            </a:r>
          </a:p>
          <a:p>
            <a:pPr>
              <a:buFontTx/>
              <a:buChar char="•"/>
            </a:pPr>
            <a:r>
              <a:rPr lang="nl-NL" dirty="0"/>
              <a:t>Differentiatie naar v/h-</a:t>
            </a:r>
            <a:r>
              <a:rPr lang="nl-NL" dirty="0" err="1"/>
              <a:t>vmbot</a:t>
            </a:r>
            <a:r>
              <a:rPr lang="nl-NL" dirty="0"/>
              <a:t>/k-vmbo/basis</a:t>
            </a:r>
          </a:p>
        </p:txBody>
      </p:sp>
    </p:spTree>
    <p:extLst>
      <p:ext uri="{BB962C8B-B14F-4D97-AF65-F5344CB8AC3E}">
        <p14:creationId xmlns="" xmlns:p14="http://schemas.microsoft.com/office/powerpoint/2010/main" val="25837825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6131">
                                            <p:txEl>
                                              <p:pRg st="0" end="0"/>
                                            </p:txEl>
                                          </p:spTgt>
                                        </p:tgtEl>
                                        <p:attrNameLst>
                                          <p:attrName>style.visibility</p:attrName>
                                        </p:attrNameLst>
                                      </p:cBhvr>
                                      <p:to>
                                        <p:strVal val="visible"/>
                                      </p:to>
                                    </p:set>
                                    <p:anim calcmode="lin" valueType="num">
                                      <p:cBhvr additive="base">
                                        <p:cTn id="7" dur="500" fill="hold"/>
                                        <p:tgtEl>
                                          <p:spTgt spid="17613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761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6131">
                                            <p:txEl>
                                              <p:pRg st="1" end="1"/>
                                            </p:txEl>
                                          </p:spTgt>
                                        </p:tgtEl>
                                        <p:attrNameLst>
                                          <p:attrName>style.visibility</p:attrName>
                                        </p:attrNameLst>
                                      </p:cBhvr>
                                      <p:to>
                                        <p:strVal val="visible"/>
                                      </p:to>
                                    </p:set>
                                    <p:anim calcmode="lin" valueType="num">
                                      <p:cBhvr additive="base">
                                        <p:cTn id="13" dur="500" fill="hold"/>
                                        <p:tgtEl>
                                          <p:spTgt spid="17613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761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76131">
                                            <p:txEl>
                                              <p:pRg st="2" end="2"/>
                                            </p:txEl>
                                          </p:spTgt>
                                        </p:tgtEl>
                                        <p:attrNameLst>
                                          <p:attrName>style.visibility</p:attrName>
                                        </p:attrNameLst>
                                      </p:cBhvr>
                                      <p:to>
                                        <p:strVal val="visible"/>
                                      </p:to>
                                    </p:set>
                                    <p:anim calcmode="lin" valueType="num">
                                      <p:cBhvr additive="base">
                                        <p:cTn id="19" dur="500" fill="hold"/>
                                        <p:tgtEl>
                                          <p:spTgt spid="17613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761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76131">
                                            <p:txEl>
                                              <p:pRg st="3" end="3"/>
                                            </p:txEl>
                                          </p:spTgt>
                                        </p:tgtEl>
                                        <p:attrNameLst>
                                          <p:attrName>style.visibility</p:attrName>
                                        </p:attrNameLst>
                                      </p:cBhvr>
                                      <p:to>
                                        <p:strVal val="visible"/>
                                      </p:to>
                                    </p:set>
                                    <p:anim calcmode="lin" valueType="num">
                                      <p:cBhvr additive="base">
                                        <p:cTn id="25" dur="500" fill="hold"/>
                                        <p:tgtEl>
                                          <p:spTgt spid="17613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7613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76131">
                                            <p:txEl>
                                              <p:pRg st="4" end="4"/>
                                            </p:txEl>
                                          </p:spTgt>
                                        </p:tgtEl>
                                        <p:attrNameLst>
                                          <p:attrName>style.visibility</p:attrName>
                                        </p:attrNameLst>
                                      </p:cBhvr>
                                      <p:to>
                                        <p:strVal val="visible"/>
                                      </p:to>
                                    </p:set>
                                    <p:anim calcmode="lin" valueType="num">
                                      <p:cBhvr additive="base">
                                        <p:cTn id="31" dur="500" fill="hold"/>
                                        <p:tgtEl>
                                          <p:spTgt spid="176131">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7613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76131">
                                            <p:txEl>
                                              <p:pRg st="5" end="5"/>
                                            </p:txEl>
                                          </p:spTgt>
                                        </p:tgtEl>
                                        <p:attrNameLst>
                                          <p:attrName>style.visibility</p:attrName>
                                        </p:attrNameLst>
                                      </p:cBhvr>
                                      <p:to>
                                        <p:strVal val="visible"/>
                                      </p:to>
                                    </p:set>
                                    <p:anim calcmode="lin" valueType="num">
                                      <p:cBhvr additive="base">
                                        <p:cTn id="37" dur="500" fill="hold"/>
                                        <p:tgtEl>
                                          <p:spTgt spid="176131">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7613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76131">
                                            <p:txEl>
                                              <p:pRg st="6" end="6"/>
                                            </p:txEl>
                                          </p:spTgt>
                                        </p:tgtEl>
                                        <p:attrNameLst>
                                          <p:attrName>style.visibility</p:attrName>
                                        </p:attrNameLst>
                                      </p:cBhvr>
                                      <p:to>
                                        <p:strVal val="visible"/>
                                      </p:to>
                                    </p:set>
                                    <p:anim calcmode="lin" valueType="num">
                                      <p:cBhvr additive="base">
                                        <p:cTn id="43" dur="500" fill="hold"/>
                                        <p:tgtEl>
                                          <p:spTgt spid="176131">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7613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r>
              <a:rPr lang="nl-NL"/>
              <a:t>Voorbeeld Criteria</a:t>
            </a:r>
          </a:p>
        </p:txBody>
      </p:sp>
      <p:sp>
        <p:nvSpPr>
          <p:cNvPr id="177155" name="Rectangle 3"/>
          <p:cNvSpPr>
            <a:spLocks noGrp="1" noChangeArrowheads="1"/>
          </p:cNvSpPr>
          <p:nvPr>
            <p:ph type="body" idx="1"/>
          </p:nvPr>
        </p:nvSpPr>
        <p:spPr/>
        <p:txBody>
          <a:bodyPr/>
          <a:lstStyle/>
          <a:p>
            <a:pPr>
              <a:lnSpc>
                <a:spcPct val="90000"/>
              </a:lnSpc>
            </a:pPr>
            <a:r>
              <a:rPr lang="nl-NL" sz="2800"/>
              <a:t>Tekst Destilleren:</a:t>
            </a:r>
          </a:p>
          <a:p>
            <a:pPr>
              <a:lnSpc>
                <a:spcPct val="90000"/>
              </a:lnSpc>
            </a:pPr>
            <a:r>
              <a:rPr lang="nl-NL" sz="2800"/>
              <a:t>3: Proces volledig beschreven (koken, damp door buisje, koeling, condensatie). Iets extra over temperatuur, teruglopen water, smaak gedestilleerde water.</a:t>
            </a:r>
          </a:p>
          <a:p>
            <a:pPr>
              <a:lnSpc>
                <a:spcPct val="90000"/>
              </a:lnSpc>
            </a:pPr>
            <a:r>
              <a:rPr lang="nl-NL" sz="2800"/>
              <a:t>2: Proces is in grote lijnen te volgen. Geen extra opmerkingen gemaakt.</a:t>
            </a:r>
          </a:p>
          <a:p>
            <a:pPr>
              <a:lnSpc>
                <a:spcPct val="90000"/>
              </a:lnSpc>
            </a:pPr>
            <a:r>
              <a:rPr lang="nl-NL" sz="2800"/>
              <a:t>1: Essentiële onderdelen proces ontbreken. Tekst drukt geen begrip uit.</a:t>
            </a:r>
            <a:br>
              <a:rPr lang="nl-NL" sz="2800"/>
            </a:br>
            <a:endParaRPr lang="nl-NL" sz="2800"/>
          </a:p>
        </p:txBody>
      </p:sp>
    </p:spTree>
    <p:extLst>
      <p:ext uri="{BB962C8B-B14F-4D97-AF65-F5344CB8AC3E}">
        <p14:creationId xmlns="" xmlns:p14="http://schemas.microsoft.com/office/powerpoint/2010/main" val="2911422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7155">
                                            <p:txEl>
                                              <p:pRg st="0" end="0"/>
                                            </p:txEl>
                                          </p:spTgt>
                                        </p:tgtEl>
                                        <p:attrNameLst>
                                          <p:attrName>style.visibility</p:attrName>
                                        </p:attrNameLst>
                                      </p:cBhvr>
                                      <p:to>
                                        <p:strVal val="visible"/>
                                      </p:to>
                                    </p:set>
                                    <p:anim calcmode="lin" valueType="num">
                                      <p:cBhvr additive="base">
                                        <p:cTn id="7" dur="500" fill="hold"/>
                                        <p:tgtEl>
                                          <p:spTgt spid="17715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771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7155">
                                            <p:txEl>
                                              <p:pRg st="1" end="1"/>
                                            </p:txEl>
                                          </p:spTgt>
                                        </p:tgtEl>
                                        <p:attrNameLst>
                                          <p:attrName>style.visibility</p:attrName>
                                        </p:attrNameLst>
                                      </p:cBhvr>
                                      <p:to>
                                        <p:strVal val="visible"/>
                                      </p:to>
                                    </p:set>
                                    <p:anim calcmode="lin" valueType="num">
                                      <p:cBhvr additive="base">
                                        <p:cTn id="13" dur="500" fill="hold"/>
                                        <p:tgtEl>
                                          <p:spTgt spid="17715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771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77155">
                                            <p:txEl>
                                              <p:pRg st="2" end="2"/>
                                            </p:txEl>
                                          </p:spTgt>
                                        </p:tgtEl>
                                        <p:attrNameLst>
                                          <p:attrName>style.visibility</p:attrName>
                                        </p:attrNameLst>
                                      </p:cBhvr>
                                      <p:to>
                                        <p:strVal val="visible"/>
                                      </p:to>
                                    </p:set>
                                    <p:anim calcmode="lin" valueType="num">
                                      <p:cBhvr additive="base">
                                        <p:cTn id="19" dur="500" fill="hold"/>
                                        <p:tgtEl>
                                          <p:spTgt spid="17715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771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77155">
                                            <p:txEl>
                                              <p:pRg st="3" end="3"/>
                                            </p:txEl>
                                          </p:spTgt>
                                        </p:tgtEl>
                                        <p:attrNameLst>
                                          <p:attrName>style.visibility</p:attrName>
                                        </p:attrNameLst>
                                      </p:cBhvr>
                                      <p:to>
                                        <p:strVal val="visible"/>
                                      </p:to>
                                    </p:set>
                                    <p:anim calcmode="lin" valueType="num">
                                      <p:cBhvr additive="base">
                                        <p:cTn id="25" dur="500" fill="hold"/>
                                        <p:tgtEl>
                                          <p:spTgt spid="17715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7715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5"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r>
              <a:rPr lang="nl-NL" dirty="0" smtClean="0"/>
              <a:t>Welke </a:t>
            </a:r>
            <a:r>
              <a:rPr lang="nl-NL" dirty="0"/>
              <a:t>GOV beoordeeld?</a:t>
            </a:r>
          </a:p>
        </p:txBody>
      </p:sp>
      <p:sp>
        <p:nvSpPr>
          <p:cNvPr id="185347" name="Rectangle 3"/>
          <p:cNvSpPr>
            <a:spLocks noGrp="1" noChangeArrowheads="1"/>
          </p:cNvSpPr>
          <p:nvPr>
            <p:ph type="body" idx="1"/>
          </p:nvPr>
        </p:nvSpPr>
        <p:spPr>
          <a:xfrm>
            <a:off x="533400" y="1524000"/>
            <a:ext cx="8229600" cy="4249738"/>
          </a:xfrm>
        </p:spPr>
        <p:txBody>
          <a:bodyPr/>
          <a:lstStyle/>
          <a:p>
            <a:r>
              <a:rPr lang="nl-NL"/>
              <a:t>3 klassen uit jaargang van 11 klassen: N=85</a:t>
            </a:r>
          </a:p>
          <a:p>
            <a:r>
              <a:rPr lang="nl-NL"/>
              <a:t>3 opvolgende jaren beoordeeld: N=49</a:t>
            </a:r>
          </a:p>
          <a:p>
            <a:r>
              <a:rPr lang="nl-NL"/>
              <a:t> Schooltype aanwezig in groep: procenten </a:t>
            </a:r>
          </a:p>
          <a:p>
            <a:endParaRPr lang="nl-NL"/>
          </a:p>
        </p:txBody>
      </p:sp>
      <p:graphicFrame>
        <p:nvGraphicFramePr>
          <p:cNvPr id="185421" name="Group 77"/>
          <p:cNvGraphicFramePr>
            <a:graphicFrameLocks noGrp="1"/>
          </p:cNvGraphicFramePr>
          <p:nvPr/>
        </p:nvGraphicFramePr>
        <p:xfrm>
          <a:off x="609600" y="3429000"/>
          <a:ext cx="8153400" cy="2590800"/>
        </p:xfrm>
        <a:graphic>
          <a:graphicData uri="http://schemas.openxmlformats.org/drawingml/2006/table">
            <a:tbl>
              <a:tblPr/>
              <a:tblGrid>
                <a:gridCol w="2057400"/>
                <a:gridCol w="1905000"/>
                <a:gridCol w="2057400"/>
                <a:gridCol w="2133600"/>
              </a:tblGrid>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a:ln>
                            <a:noFill/>
                          </a:ln>
                          <a:solidFill>
                            <a:schemeClr val="tx1"/>
                          </a:solidFill>
                          <a:effectLst/>
                          <a:latin typeface="Arial" charset="0"/>
                          <a:ea typeface="ＭＳ Ｐゴシック" charset="0"/>
                        </a:rPr>
                        <a:t>Schooltype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a:ln>
                            <a:noFill/>
                          </a:ln>
                          <a:solidFill>
                            <a:schemeClr val="tx1"/>
                          </a:solidFill>
                          <a:effectLst/>
                          <a:latin typeface="Arial" charset="0"/>
                          <a:ea typeface="ＭＳ Ｐゴシック" charset="0"/>
                        </a:rPr>
                        <a:t>11 klassen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a:ln>
                            <a:noFill/>
                          </a:ln>
                          <a:solidFill>
                            <a:schemeClr val="tx1"/>
                          </a:solidFill>
                          <a:effectLst/>
                          <a:latin typeface="Arial" charset="0"/>
                          <a:ea typeface="ＭＳ Ｐゴシック" charset="0"/>
                        </a:rPr>
                        <a:t>3 klassen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a:ln>
                            <a:noFill/>
                          </a:ln>
                          <a:solidFill>
                            <a:schemeClr val="tx1"/>
                          </a:solidFill>
                          <a:effectLst/>
                          <a:latin typeface="Arial" charset="0"/>
                          <a:ea typeface="ＭＳ Ｐゴシック" charset="0"/>
                        </a:rPr>
                        <a:t>Beoordeeld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a:ln>
                            <a:noFill/>
                          </a:ln>
                          <a:solidFill>
                            <a:schemeClr val="tx1"/>
                          </a:solidFill>
                          <a:effectLst/>
                          <a:latin typeface="Arial" charset="0"/>
                          <a:ea typeface="ＭＳ Ｐゴシック" charset="0"/>
                        </a:rPr>
                        <a:t>vwo/havo</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a:ln>
                            <a:noFill/>
                          </a:ln>
                          <a:solidFill>
                            <a:schemeClr val="tx1"/>
                          </a:solidFill>
                          <a:effectLst/>
                          <a:latin typeface="Arial" charset="0"/>
                          <a:ea typeface="ＭＳ Ｐゴシック" charset="0"/>
                        </a:rPr>
                        <a:t>22</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a:ln>
                            <a:noFill/>
                          </a:ln>
                          <a:solidFill>
                            <a:schemeClr val="tx1"/>
                          </a:solidFill>
                          <a:effectLst/>
                          <a:latin typeface="Arial" charset="0"/>
                          <a:ea typeface="ＭＳ Ｐゴシック" charset="0"/>
                        </a:rPr>
                        <a:t>26</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a:ln>
                            <a:noFill/>
                          </a:ln>
                          <a:solidFill>
                            <a:schemeClr val="tx1"/>
                          </a:solidFill>
                          <a:effectLst/>
                          <a:latin typeface="Arial" charset="0"/>
                          <a:ea typeface="ＭＳ Ｐゴシック" charset="0"/>
                        </a:rPr>
                        <a:t>28</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a:ln>
                            <a:noFill/>
                          </a:ln>
                          <a:solidFill>
                            <a:schemeClr val="tx1"/>
                          </a:solidFill>
                          <a:effectLst/>
                          <a:latin typeface="Arial" charset="0"/>
                          <a:ea typeface="ＭＳ Ｐゴシック" charset="0"/>
                        </a:rPr>
                        <a:t>vmbo-t/k</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a:ln>
                            <a:noFill/>
                          </a:ln>
                          <a:solidFill>
                            <a:schemeClr val="tx1"/>
                          </a:solidFill>
                          <a:effectLst/>
                          <a:latin typeface="Arial" charset="0"/>
                          <a:ea typeface="ＭＳ Ｐゴシック" charset="0"/>
                        </a:rPr>
                        <a:t>56</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a:ln>
                            <a:noFill/>
                          </a:ln>
                          <a:solidFill>
                            <a:schemeClr val="tx1"/>
                          </a:solidFill>
                          <a:effectLst/>
                          <a:latin typeface="Arial" charset="0"/>
                          <a:ea typeface="ＭＳ Ｐゴシック" charset="0"/>
                        </a:rPr>
                        <a:t>54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a:ln>
                            <a:noFill/>
                          </a:ln>
                          <a:solidFill>
                            <a:schemeClr val="tx1"/>
                          </a:solidFill>
                          <a:effectLst/>
                          <a:latin typeface="Arial" charset="0"/>
                          <a:ea typeface="ＭＳ Ｐゴシック" charset="0"/>
                        </a:rPr>
                        <a:t>50</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a:ln>
                            <a:noFill/>
                          </a:ln>
                          <a:solidFill>
                            <a:schemeClr val="tx1"/>
                          </a:solidFill>
                          <a:effectLst/>
                          <a:latin typeface="Arial" charset="0"/>
                          <a:ea typeface="ＭＳ Ｐゴシック" charset="0"/>
                        </a:rPr>
                        <a:t>vmbo-basis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a:ln>
                            <a:noFill/>
                          </a:ln>
                          <a:solidFill>
                            <a:schemeClr val="tx1"/>
                          </a:solidFill>
                          <a:effectLst/>
                          <a:latin typeface="Arial" charset="0"/>
                          <a:ea typeface="ＭＳ Ｐゴシック" charset="0"/>
                        </a:rPr>
                        <a:t>22</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a:ln>
                            <a:noFill/>
                          </a:ln>
                          <a:solidFill>
                            <a:schemeClr val="tx1"/>
                          </a:solidFill>
                          <a:effectLst/>
                          <a:latin typeface="Arial" charset="0"/>
                          <a:ea typeface="ＭＳ Ｐゴシック" charset="0"/>
                        </a:rPr>
                        <a:t>20</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NL" sz="2800" b="0" i="0" u="none" strike="noStrike" cap="none" normalizeH="0" baseline="0">
                          <a:ln>
                            <a:noFill/>
                          </a:ln>
                          <a:solidFill>
                            <a:schemeClr val="tx1"/>
                          </a:solidFill>
                          <a:effectLst/>
                          <a:latin typeface="Arial" charset="0"/>
                          <a:ea typeface="ＭＳ Ｐゴシック" charset="0"/>
                        </a:rPr>
                        <a:t>22</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257175">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2800" b="0" i="0" u="none" strike="noStrike" cap="none" normalizeH="0" baseline="0">
                        <a:ln>
                          <a:noFill/>
                        </a:ln>
                        <a:solidFill>
                          <a:schemeClr val="tx1"/>
                        </a:solidFill>
                        <a:effectLst/>
                        <a:latin typeface="Arial" charset="0"/>
                        <a:ea typeface="ＭＳ Ｐゴシック" charset="0"/>
                      </a:endParaRPr>
                    </a:p>
                  </a:txBody>
                  <a:tcPr horzOverflow="overflow">
                    <a:lnL cap="flat">
                      <a:noFill/>
                    </a:lnL>
                    <a:lnR cap="flat">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 xmlns:p14="http://schemas.microsoft.com/office/powerpoint/2010/main" val="8001878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r>
              <a:rPr lang="nl-NL"/>
              <a:t>Betrouwbaarheid</a:t>
            </a:r>
          </a:p>
        </p:txBody>
      </p:sp>
      <p:sp>
        <p:nvSpPr>
          <p:cNvPr id="184323" name="Rectangle 3"/>
          <p:cNvSpPr>
            <a:spLocks noGrp="1" noChangeArrowheads="1"/>
          </p:cNvSpPr>
          <p:nvPr>
            <p:ph type="body" idx="1"/>
          </p:nvPr>
        </p:nvSpPr>
        <p:spPr/>
        <p:txBody>
          <a:bodyPr/>
          <a:lstStyle/>
          <a:p>
            <a:pPr>
              <a:lnSpc>
                <a:spcPct val="90000"/>
              </a:lnSpc>
            </a:pPr>
            <a:r>
              <a:rPr lang="nl-NL" sz="2800"/>
              <a:t>Werkwijze:</a:t>
            </a:r>
          </a:p>
          <a:p>
            <a:pPr>
              <a:lnSpc>
                <a:spcPct val="90000"/>
              </a:lnSpc>
              <a:buFontTx/>
              <a:buChar char="•"/>
            </a:pPr>
            <a:r>
              <a:rPr lang="nl-NL" sz="2800"/>
              <a:t>Twee beoordelaars</a:t>
            </a:r>
          </a:p>
          <a:p>
            <a:pPr>
              <a:lnSpc>
                <a:spcPct val="90000"/>
              </a:lnSpc>
              <a:buFontTx/>
              <a:buChar char="•"/>
            </a:pPr>
            <a:r>
              <a:rPr lang="nl-NL" sz="2800"/>
              <a:t>Opstellen criteria</a:t>
            </a:r>
          </a:p>
          <a:p>
            <a:pPr>
              <a:lnSpc>
                <a:spcPct val="90000"/>
              </a:lnSpc>
              <a:buFontTx/>
              <a:buChar char="•"/>
            </a:pPr>
            <a:r>
              <a:rPr lang="nl-NL" sz="2800"/>
              <a:t>Beoordelen lessenreeks apart</a:t>
            </a:r>
          </a:p>
          <a:p>
            <a:pPr>
              <a:lnSpc>
                <a:spcPct val="90000"/>
              </a:lnSpc>
              <a:buFontTx/>
              <a:buChar char="•"/>
            </a:pPr>
            <a:r>
              <a:rPr lang="nl-NL" sz="2800"/>
              <a:t>Nagaan grootste verschillen-&gt; fouten eruit</a:t>
            </a:r>
          </a:p>
          <a:p>
            <a:pPr>
              <a:lnSpc>
                <a:spcPct val="90000"/>
              </a:lnSpc>
              <a:buFontTx/>
              <a:buChar char="•"/>
            </a:pPr>
            <a:r>
              <a:rPr lang="nl-NL" sz="2800"/>
              <a:t>Jaarcijfer per leerling per onderzoeker</a:t>
            </a:r>
          </a:p>
          <a:p>
            <a:pPr>
              <a:lnSpc>
                <a:spcPct val="90000"/>
              </a:lnSpc>
            </a:pPr>
            <a:r>
              <a:rPr lang="nl-NL" sz="2800"/>
              <a:t>Conclusie: </a:t>
            </a:r>
          </a:p>
          <a:p>
            <a:pPr>
              <a:lnSpc>
                <a:spcPct val="90000"/>
              </a:lnSpc>
              <a:buFontTx/>
              <a:buChar char="•"/>
            </a:pPr>
            <a:r>
              <a:rPr lang="nl-NL" sz="2800"/>
              <a:t>Verschil &lt;0,25 in &gt;90% jaarcijfers</a:t>
            </a:r>
          </a:p>
          <a:p>
            <a:pPr>
              <a:lnSpc>
                <a:spcPct val="90000"/>
              </a:lnSpc>
              <a:buFontTx/>
              <a:buChar char="•"/>
            </a:pPr>
            <a:r>
              <a:rPr lang="nl-NL" sz="2800"/>
              <a:t>Schaal1-3 kan verdeeld in 8 gebieden</a:t>
            </a:r>
          </a:p>
        </p:txBody>
      </p:sp>
    </p:spTree>
    <p:extLst>
      <p:ext uri="{BB962C8B-B14F-4D97-AF65-F5344CB8AC3E}">
        <p14:creationId xmlns="" xmlns:p14="http://schemas.microsoft.com/office/powerpoint/2010/main" val="30407749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Line 2"/>
          <p:cNvSpPr>
            <a:spLocks noChangeShapeType="1"/>
          </p:cNvSpPr>
          <p:nvPr/>
        </p:nvSpPr>
        <p:spPr bwMode="auto">
          <a:xfrm>
            <a:off x="1524000" y="1524000"/>
            <a:ext cx="0" cy="3810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0227" name="Line 3"/>
          <p:cNvSpPr>
            <a:spLocks noChangeShapeType="1"/>
          </p:cNvSpPr>
          <p:nvPr/>
        </p:nvSpPr>
        <p:spPr bwMode="auto">
          <a:xfrm>
            <a:off x="1524000" y="5334000"/>
            <a:ext cx="46482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0228" name="Line 4"/>
          <p:cNvSpPr>
            <a:spLocks noChangeShapeType="1"/>
          </p:cNvSpPr>
          <p:nvPr/>
        </p:nvSpPr>
        <p:spPr bwMode="auto">
          <a:xfrm>
            <a:off x="1524000" y="4419600"/>
            <a:ext cx="1524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0229" name="Line 5"/>
          <p:cNvSpPr>
            <a:spLocks noChangeShapeType="1"/>
          </p:cNvSpPr>
          <p:nvPr/>
        </p:nvSpPr>
        <p:spPr bwMode="auto">
          <a:xfrm>
            <a:off x="1524000" y="3429000"/>
            <a:ext cx="1524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0230" name="Line 6"/>
          <p:cNvSpPr>
            <a:spLocks noChangeShapeType="1"/>
          </p:cNvSpPr>
          <p:nvPr/>
        </p:nvSpPr>
        <p:spPr bwMode="auto">
          <a:xfrm>
            <a:off x="1524000" y="2438400"/>
            <a:ext cx="1524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0231" name="Line 7"/>
          <p:cNvSpPr>
            <a:spLocks noChangeShapeType="1"/>
          </p:cNvSpPr>
          <p:nvPr/>
        </p:nvSpPr>
        <p:spPr bwMode="auto">
          <a:xfrm>
            <a:off x="1524000" y="1524000"/>
            <a:ext cx="1524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0232" name="Text Box 8"/>
          <p:cNvSpPr txBox="1">
            <a:spLocks noChangeArrowheads="1"/>
          </p:cNvSpPr>
          <p:nvPr/>
        </p:nvSpPr>
        <p:spPr bwMode="auto">
          <a:xfrm>
            <a:off x="685800" y="5029200"/>
            <a:ext cx="838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nl-NL" sz="2400"/>
              <a:t>1.00</a:t>
            </a:r>
          </a:p>
        </p:txBody>
      </p:sp>
      <p:sp>
        <p:nvSpPr>
          <p:cNvPr id="180233" name="Text Box 9"/>
          <p:cNvSpPr txBox="1">
            <a:spLocks noChangeArrowheads="1"/>
          </p:cNvSpPr>
          <p:nvPr/>
        </p:nvSpPr>
        <p:spPr bwMode="auto">
          <a:xfrm>
            <a:off x="685800" y="4191000"/>
            <a:ext cx="838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nl-NL" sz="2400"/>
              <a:t>1,50</a:t>
            </a:r>
          </a:p>
        </p:txBody>
      </p:sp>
      <p:sp>
        <p:nvSpPr>
          <p:cNvPr id="180234" name="Text Box 10"/>
          <p:cNvSpPr txBox="1">
            <a:spLocks noChangeArrowheads="1"/>
          </p:cNvSpPr>
          <p:nvPr/>
        </p:nvSpPr>
        <p:spPr bwMode="auto">
          <a:xfrm>
            <a:off x="685800" y="3200400"/>
            <a:ext cx="838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nl-NL" sz="2400"/>
              <a:t>2,00</a:t>
            </a:r>
          </a:p>
        </p:txBody>
      </p:sp>
      <p:sp>
        <p:nvSpPr>
          <p:cNvPr id="180235" name="Text Box 11"/>
          <p:cNvSpPr txBox="1">
            <a:spLocks noChangeArrowheads="1"/>
          </p:cNvSpPr>
          <p:nvPr/>
        </p:nvSpPr>
        <p:spPr bwMode="auto">
          <a:xfrm>
            <a:off x="762000" y="2286000"/>
            <a:ext cx="838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nl-NL" sz="2400"/>
              <a:t>2,50</a:t>
            </a:r>
          </a:p>
        </p:txBody>
      </p:sp>
      <p:sp>
        <p:nvSpPr>
          <p:cNvPr id="180236" name="Text Box 12"/>
          <p:cNvSpPr txBox="1">
            <a:spLocks noChangeArrowheads="1"/>
          </p:cNvSpPr>
          <p:nvPr/>
        </p:nvSpPr>
        <p:spPr bwMode="auto">
          <a:xfrm>
            <a:off x="762000" y="1371600"/>
            <a:ext cx="838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nl-NL" sz="2400"/>
              <a:t>3,00</a:t>
            </a:r>
          </a:p>
        </p:txBody>
      </p:sp>
      <p:sp>
        <p:nvSpPr>
          <p:cNvPr id="180237" name="Line 13"/>
          <p:cNvSpPr>
            <a:spLocks noChangeShapeType="1"/>
          </p:cNvSpPr>
          <p:nvPr/>
        </p:nvSpPr>
        <p:spPr bwMode="auto">
          <a:xfrm flipV="1">
            <a:off x="2286000" y="5181600"/>
            <a:ext cx="0" cy="152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0238" name="Line 14"/>
          <p:cNvSpPr>
            <a:spLocks noChangeShapeType="1"/>
          </p:cNvSpPr>
          <p:nvPr/>
        </p:nvSpPr>
        <p:spPr bwMode="auto">
          <a:xfrm flipV="1">
            <a:off x="3810000" y="5181600"/>
            <a:ext cx="0" cy="152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0239" name="Line 15"/>
          <p:cNvSpPr>
            <a:spLocks noChangeShapeType="1"/>
          </p:cNvSpPr>
          <p:nvPr/>
        </p:nvSpPr>
        <p:spPr bwMode="auto">
          <a:xfrm flipV="1">
            <a:off x="5334000" y="5181600"/>
            <a:ext cx="0" cy="152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0240" name="Text Box 16"/>
          <p:cNvSpPr txBox="1">
            <a:spLocks noChangeArrowheads="1"/>
          </p:cNvSpPr>
          <p:nvPr/>
        </p:nvSpPr>
        <p:spPr bwMode="auto">
          <a:xfrm>
            <a:off x="1828800" y="5486400"/>
            <a:ext cx="1143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nl-NL" sz="2400"/>
              <a:t>1e jaar</a:t>
            </a:r>
          </a:p>
        </p:txBody>
      </p:sp>
      <p:sp>
        <p:nvSpPr>
          <p:cNvPr id="180241" name="Text Box 17"/>
          <p:cNvSpPr txBox="1">
            <a:spLocks noChangeArrowheads="1"/>
          </p:cNvSpPr>
          <p:nvPr/>
        </p:nvSpPr>
        <p:spPr bwMode="auto">
          <a:xfrm>
            <a:off x="3276600" y="5486400"/>
            <a:ext cx="1371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nl-NL" sz="2400"/>
              <a:t>2e jaar</a:t>
            </a:r>
          </a:p>
        </p:txBody>
      </p:sp>
      <p:sp>
        <p:nvSpPr>
          <p:cNvPr id="180242" name="Text Box 18"/>
          <p:cNvSpPr txBox="1">
            <a:spLocks noChangeArrowheads="1"/>
          </p:cNvSpPr>
          <p:nvPr/>
        </p:nvSpPr>
        <p:spPr bwMode="auto">
          <a:xfrm>
            <a:off x="4953000" y="5486400"/>
            <a:ext cx="1143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nl-NL" sz="2400"/>
              <a:t>3e jaar</a:t>
            </a:r>
          </a:p>
        </p:txBody>
      </p:sp>
      <p:sp>
        <p:nvSpPr>
          <p:cNvPr id="180243" name="Line 19"/>
          <p:cNvSpPr>
            <a:spLocks noChangeShapeType="1"/>
          </p:cNvSpPr>
          <p:nvPr/>
        </p:nvSpPr>
        <p:spPr bwMode="auto">
          <a:xfrm>
            <a:off x="2286000" y="2438400"/>
            <a:ext cx="1524000" cy="15240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0244" name="Line 20"/>
          <p:cNvSpPr>
            <a:spLocks noChangeShapeType="1"/>
          </p:cNvSpPr>
          <p:nvPr/>
        </p:nvSpPr>
        <p:spPr bwMode="auto">
          <a:xfrm>
            <a:off x="3810000" y="2590800"/>
            <a:ext cx="1600200" cy="22860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0245" name="Line 21"/>
          <p:cNvSpPr>
            <a:spLocks noChangeShapeType="1"/>
          </p:cNvSpPr>
          <p:nvPr/>
        </p:nvSpPr>
        <p:spPr bwMode="auto">
          <a:xfrm>
            <a:off x="2286000" y="3124200"/>
            <a:ext cx="1524000" cy="228600"/>
          </a:xfrm>
          <a:prstGeom prst="line">
            <a:avLst/>
          </a:prstGeom>
          <a:noFill/>
          <a:ln w="2857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0246" name="Line 22"/>
          <p:cNvSpPr>
            <a:spLocks noChangeShapeType="1"/>
          </p:cNvSpPr>
          <p:nvPr/>
        </p:nvSpPr>
        <p:spPr bwMode="auto">
          <a:xfrm>
            <a:off x="3810000" y="3352800"/>
            <a:ext cx="1524000" cy="228600"/>
          </a:xfrm>
          <a:prstGeom prst="line">
            <a:avLst/>
          </a:prstGeom>
          <a:noFill/>
          <a:ln w="2857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0247" name="Line 23"/>
          <p:cNvSpPr>
            <a:spLocks noChangeShapeType="1"/>
          </p:cNvSpPr>
          <p:nvPr/>
        </p:nvSpPr>
        <p:spPr bwMode="auto">
          <a:xfrm>
            <a:off x="2286000" y="3886200"/>
            <a:ext cx="1524000" cy="228600"/>
          </a:xfrm>
          <a:prstGeom prst="line">
            <a:avLst/>
          </a:prstGeom>
          <a:noFill/>
          <a:ln w="28575">
            <a:solidFill>
              <a:schemeClr val="tx1"/>
            </a:solidFill>
            <a:prstDash val="lg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0248" name="Line 24"/>
          <p:cNvSpPr>
            <a:spLocks noChangeShapeType="1"/>
          </p:cNvSpPr>
          <p:nvPr/>
        </p:nvSpPr>
        <p:spPr bwMode="auto">
          <a:xfrm>
            <a:off x="3810000" y="4114800"/>
            <a:ext cx="1524000" cy="457200"/>
          </a:xfrm>
          <a:prstGeom prst="line">
            <a:avLst/>
          </a:prstGeom>
          <a:noFill/>
          <a:ln w="28575">
            <a:solidFill>
              <a:schemeClr val="tx1"/>
            </a:solidFill>
            <a:prstDash val="lg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0249" name="Text Box 25"/>
          <p:cNvSpPr txBox="1">
            <a:spLocks noChangeArrowheads="1"/>
          </p:cNvSpPr>
          <p:nvPr/>
        </p:nvSpPr>
        <p:spPr bwMode="auto">
          <a:xfrm>
            <a:off x="5715000" y="2438400"/>
            <a:ext cx="2743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nl-NL" sz="2400"/>
              <a:t>vwo/havo  N=14</a:t>
            </a:r>
          </a:p>
        </p:txBody>
      </p:sp>
      <p:sp>
        <p:nvSpPr>
          <p:cNvPr id="180250" name="Text Box 26"/>
          <p:cNvSpPr txBox="1">
            <a:spLocks noChangeArrowheads="1"/>
          </p:cNvSpPr>
          <p:nvPr/>
        </p:nvSpPr>
        <p:spPr bwMode="auto">
          <a:xfrm>
            <a:off x="5638800" y="3352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nl-NL" sz="2400"/>
              <a:t>vmbo-t/kader  N=24</a:t>
            </a:r>
          </a:p>
        </p:txBody>
      </p:sp>
      <p:sp>
        <p:nvSpPr>
          <p:cNvPr id="180251" name="Text Box 27"/>
          <p:cNvSpPr txBox="1">
            <a:spLocks noChangeArrowheads="1"/>
          </p:cNvSpPr>
          <p:nvPr/>
        </p:nvSpPr>
        <p:spPr bwMode="auto">
          <a:xfrm>
            <a:off x="5562600" y="4267200"/>
            <a:ext cx="2743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nl-NL" sz="2400"/>
              <a:t>vmbo-basis  N=11</a:t>
            </a:r>
          </a:p>
        </p:txBody>
      </p:sp>
      <p:sp>
        <p:nvSpPr>
          <p:cNvPr id="180252" name="Rectangle 28"/>
          <p:cNvSpPr>
            <a:spLocks noChangeArrowheads="1"/>
          </p:cNvSpPr>
          <p:nvPr/>
        </p:nvSpPr>
        <p:spPr bwMode="auto">
          <a:xfrm>
            <a:off x="2286000" y="381000"/>
            <a:ext cx="624840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nl-NL" sz="4000">
                <a:solidFill>
                  <a:srgbClr val="0000FF"/>
                </a:solidFill>
              </a:rPr>
              <a:t>Cognitieve kwaliteit GOV</a:t>
            </a:r>
          </a:p>
        </p:txBody>
      </p:sp>
      <p:sp>
        <p:nvSpPr>
          <p:cNvPr id="180253" name="Rectangle 29"/>
          <p:cNvSpPr>
            <a:spLocks noGrp="1" noChangeArrowheads="1"/>
          </p:cNvSpPr>
          <p:nvPr>
            <p:ph type="title" idx="4294967295"/>
          </p:nvPr>
        </p:nvSpPr>
        <p:spPr/>
        <p:txBody>
          <a:bodyPr/>
          <a:lstStyle/>
          <a:p>
            <a:endParaRPr lang="nl-NL" dirty="0"/>
          </a:p>
        </p:txBody>
      </p:sp>
    </p:spTree>
    <p:extLst>
      <p:ext uri="{BB962C8B-B14F-4D97-AF65-F5344CB8AC3E}">
        <p14:creationId xmlns="" xmlns:p14="http://schemas.microsoft.com/office/powerpoint/2010/main" val="19709942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r>
              <a:rPr lang="nl-NL"/>
              <a:t>Conclusie</a:t>
            </a:r>
          </a:p>
        </p:txBody>
      </p:sp>
      <p:sp>
        <p:nvSpPr>
          <p:cNvPr id="183299" name="Rectangle 3"/>
          <p:cNvSpPr>
            <a:spLocks noGrp="1" noChangeArrowheads="1"/>
          </p:cNvSpPr>
          <p:nvPr>
            <p:ph type="body" idx="1"/>
          </p:nvPr>
        </p:nvSpPr>
        <p:spPr/>
        <p:txBody>
          <a:bodyPr/>
          <a:lstStyle/>
          <a:p>
            <a:pPr>
              <a:lnSpc>
                <a:spcPct val="90000"/>
              </a:lnSpc>
              <a:buFontTx/>
              <a:buChar char="•"/>
            </a:pPr>
            <a:r>
              <a:rPr lang="nl-NL" sz="2800"/>
              <a:t>De jaarbeoordeling discrimineert goed</a:t>
            </a:r>
          </a:p>
          <a:p>
            <a:pPr>
              <a:lnSpc>
                <a:spcPct val="90000"/>
              </a:lnSpc>
              <a:buFontTx/>
              <a:buChar char="•"/>
            </a:pPr>
            <a:r>
              <a:rPr lang="nl-NL" sz="2800"/>
              <a:t>Slaagpercentage leerlingen 90-100%</a:t>
            </a:r>
          </a:p>
          <a:p>
            <a:pPr>
              <a:lnSpc>
                <a:spcPct val="90000"/>
              </a:lnSpc>
              <a:buFontTx/>
              <a:buChar char="•"/>
            </a:pPr>
            <a:r>
              <a:rPr lang="nl-NL" sz="2800"/>
              <a:t>Reeks GOVen goede indicatie niveau</a:t>
            </a:r>
          </a:p>
          <a:p>
            <a:pPr>
              <a:lnSpc>
                <a:spcPct val="90000"/>
              </a:lnSpc>
              <a:buFontTx/>
              <a:buChar char="•"/>
            </a:pPr>
            <a:r>
              <a:rPr lang="nl-NL" sz="2800"/>
              <a:t>GOVen kunnen volstaan voor advies, mits:</a:t>
            </a:r>
          </a:p>
          <a:p>
            <a:pPr lvl="1">
              <a:lnSpc>
                <a:spcPct val="90000"/>
              </a:lnSpc>
            </a:pPr>
            <a:r>
              <a:rPr lang="nl-NL" sz="2400"/>
              <a:t>Leerlingen GOV op niveau maken</a:t>
            </a:r>
          </a:p>
          <a:p>
            <a:pPr lvl="1">
              <a:lnSpc>
                <a:spcPct val="90000"/>
              </a:lnSpc>
            </a:pPr>
            <a:r>
              <a:rPr lang="nl-NL" sz="2400"/>
              <a:t>Eisen aan leeromgeving: stimulerend</a:t>
            </a:r>
          </a:p>
          <a:p>
            <a:pPr lvl="1">
              <a:lnSpc>
                <a:spcPct val="90000"/>
              </a:lnSpc>
            </a:pPr>
            <a:r>
              <a:rPr lang="nl-NL" sz="2400"/>
              <a:t>Duidelijke doelstellingen per les voor leerlingen</a:t>
            </a:r>
          </a:p>
          <a:p>
            <a:pPr lvl="1">
              <a:lnSpc>
                <a:spcPct val="90000"/>
              </a:lnSpc>
            </a:pPr>
            <a:r>
              <a:rPr lang="nl-NL" sz="2400"/>
              <a:t>Leerlijn door de jaren heen: oplopend niveau</a:t>
            </a:r>
          </a:p>
          <a:p>
            <a:pPr>
              <a:lnSpc>
                <a:spcPct val="90000"/>
              </a:lnSpc>
              <a:buFontTx/>
              <a:buChar char="•"/>
            </a:pPr>
            <a:r>
              <a:rPr lang="nl-NL" sz="2800"/>
              <a:t>GOVen goed middel voor begeleiding en advies</a:t>
            </a:r>
          </a:p>
        </p:txBody>
      </p:sp>
    </p:spTree>
    <p:extLst>
      <p:ext uri="{BB962C8B-B14F-4D97-AF65-F5344CB8AC3E}">
        <p14:creationId xmlns="" xmlns:p14="http://schemas.microsoft.com/office/powerpoint/2010/main" val="3878746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3299">
                                            <p:txEl>
                                              <p:pRg st="0" end="0"/>
                                            </p:txEl>
                                          </p:spTgt>
                                        </p:tgtEl>
                                        <p:attrNameLst>
                                          <p:attrName>style.visibility</p:attrName>
                                        </p:attrNameLst>
                                      </p:cBhvr>
                                      <p:to>
                                        <p:strVal val="visible"/>
                                      </p:to>
                                    </p:set>
                                    <p:anim calcmode="lin" valueType="num">
                                      <p:cBhvr additive="base">
                                        <p:cTn id="7" dur="500" fill="hold"/>
                                        <p:tgtEl>
                                          <p:spTgt spid="18329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832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3299">
                                            <p:txEl>
                                              <p:pRg st="1" end="1"/>
                                            </p:txEl>
                                          </p:spTgt>
                                        </p:tgtEl>
                                        <p:attrNameLst>
                                          <p:attrName>style.visibility</p:attrName>
                                        </p:attrNameLst>
                                      </p:cBhvr>
                                      <p:to>
                                        <p:strVal val="visible"/>
                                      </p:to>
                                    </p:set>
                                    <p:anim calcmode="lin" valueType="num">
                                      <p:cBhvr additive="base">
                                        <p:cTn id="13" dur="500" fill="hold"/>
                                        <p:tgtEl>
                                          <p:spTgt spid="18329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832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83299">
                                            <p:txEl>
                                              <p:pRg st="2" end="2"/>
                                            </p:txEl>
                                          </p:spTgt>
                                        </p:tgtEl>
                                        <p:attrNameLst>
                                          <p:attrName>style.visibility</p:attrName>
                                        </p:attrNameLst>
                                      </p:cBhvr>
                                      <p:to>
                                        <p:strVal val="visible"/>
                                      </p:to>
                                    </p:set>
                                    <p:anim calcmode="lin" valueType="num">
                                      <p:cBhvr additive="base">
                                        <p:cTn id="19" dur="500" fill="hold"/>
                                        <p:tgtEl>
                                          <p:spTgt spid="18329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832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83299">
                                            <p:txEl>
                                              <p:pRg st="3" end="3"/>
                                            </p:txEl>
                                          </p:spTgt>
                                        </p:tgtEl>
                                        <p:attrNameLst>
                                          <p:attrName>style.visibility</p:attrName>
                                        </p:attrNameLst>
                                      </p:cBhvr>
                                      <p:to>
                                        <p:strVal val="visible"/>
                                      </p:to>
                                    </p:set>
                                    <p:anim calcmode="lin" valueType="num">
                                      <p:cBhvr additive="base">
                                        <p:cTn id="25" dur="500" fill="hold"/>
                                        <p:tgtEl>
                                          <p:spTgt spid="183299">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83299">
                                            <p:txEl>
                                              <p:pRg st="3" end="3"/>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83299">
                                            <p:txEl>
                                              <p:pRg st="4" end="4"/>
                                            </p:txEl>
                                          </p:spTgt>
                                        </p:tgtEl>
                                        <p:attrNameLst>
                                          <p:attrName>style.visibility</p:attrName>
                                        </p:attrNameLst>
                                      </p:cBhvr>
                                      <p:to>
                                        <p:strVal val="visible"/>
                                      </p:to>
                                    </p:set>
                                    <p:anim calcmode="lin" valueType="num">
                                      <p:cBhvr additive="base">
                                        <p:cTn id="29" dur="500" fill="hold"/>
                                        <p:tgtEl>
                                          <p:spTgt spid="183299">
                                            <p:txEl>
                                              <p:pRg st="4" end="4"/>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83299">
                                            <p:txEl>
                                              <p:pRg st="4" end="4"/>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83299">
                                            <p:txEl>
                                              <p:pRg st="5" end="5"/>
                                            </p:txEl>
                                          </p:spTgt>
                                        </p:tgtEl>
                                        <p:attrNameLst>
                                          <p:attrName>style.visibility</p:attrName>
                                        </p:attrNameLst>
                                      </p:cBhvr>
                                      <p:to>
                                        <p:strVal val="visible"/>
                                      </p:to>
                                    </p:set>
                                    <p:anim calcmode="lin" valueType="num">
                                      <p:cBhvr additive="base">
                                        <p:cTn id="33" dur="500" fill="hold"/>
                                        <p:tgtEl>
                                          <p:spTgt spid="183299">
                                            <p:txEl>
                                              <p:pRg st="5" end="5"/>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183299">
                                            <p:txEl>
                                              <p:pRg st="5" end="5"/>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83299">
                                            <p:txEl>
                                              <p:pRg st="6" end="6"/>
                                            </p:txEl>
                                          </p:spTgt>
                                        </p:tgtEl>
                                        <p:attrNameLst>
                                          <p:attrName>style.visibility</p:attrName>
                                        </p:attrNameLst>
                                      </p:cBhvr>
                                      <p:to>
                                        <p:strVal val="visible"/>
                                      </p:to>
                                    </p:set>
                                    <p:anim calcmode="lin" valueType="num">
                                      <p:cBhvr additive="base">
                                        <p:cTn id="37" dur="500" fill="hold"/>
                                        <p:tgtEl>
                                          <p:spTgt spid="183299">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83299">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83299">
                                            <p:txEl>
                                              <p:pRg st="7" end="7"/>
                                            </p:txEl>
                                          </p:spTgt>
                                        </p:tgtEl>
                                        <p:attrNameLst>
                                          <p:attrName>style.visibility</p:attrName>
                                        </p:attrNameLst>
                                      </p:cBhvr>
                                      <p:to>
                                        <p:strVal val="visible"/>
                                      </p:to>
                                    </p:set>
                                    <p:anim calcmode="lin" valueType="num">
                                      <p:cBhvr additive="base">
                                        <p:cTn id="41" dur="500" fill="hold"/>
                                        <p:tgtEl>
                                          <p:spTgt spid="183299">
                                            <p:txEl>
                                              <p:pRg st="7" end="7"/>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8329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83299">
                                            <p:txEl>
                                              <p:pRg st="8" end="8"/>
                                            </p:txEl>
                                          </p:spTgt>
                                        </p:tgtEl>
                                        <p:attrNameLst>
                                          <p:attrName>style.visibility</p:attrName>
                                        </p:attrNameLst>
                                      </p:cBhvr>
                                      <p:to>
                                        <p:strVal val="visible"/>
                                      </p:to>
                                    </p:set>
                                    <p:anim calcmode="lin" valueType="num">
                                      <p:cBhvr additive="base">
                                        <p:cTn id="47" dur="500" fill="hold"/>
                                        <p:tgtEl>
                                          <p:spTgt spid="183299">
                                            <p:txEl>
                                              <p:pRg st="8" end="8"/>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183299">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9"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dirty="0"/>
          </a:p>
        </p:txBody>
      </p:sp>
      <p:sp>
        <p:nvSpPr>
          <p:cNvPr id="3" name="Content Placeholder 2"/>
          <p:cNvSpPr>
            <a:spLocks noGrp="1"/>
          </p:cNvSpPr>
          <p:nvPr>
            <p:ph idx="1"/>
          </p:nvPr>
        </p:nvSpPr>
        <p:spPr/>
        <p:txBody>
          <a:bodyPr/>
          <a:lstStyle/>
          <a:p>
            <a:endParaRPr lang="nl-NL"/>
          </a:p>
        </p:txBody>
      </p:sp>
    </p:spTree>
    <p:extLst>
      <p:ext uri="{BB962C8B-B14F-4D97-AF65-F5344CB8AC3E}">
        <p14:creationId xmlns="" xmlns:p14="http://schemas.microsoft.com/office/powerpoint/2010/main" val="41462190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93726"/>
          </a:xfrm>
        </p:spPr>
        <p:txBody>
          <a:bodyPr>
            <a:normAutofit fontScale="90000"/>
          </a:bodyPr>
          <a:lstStyle/>
          <a:p>
            <a:r>
              <a:rPr lang="nl-NL" dirty="0" smtClean="0"/>
              <a:t/>
            </a:r>
            <a:br>
              <a:rPr lang="nl-NL" dirty="0" smtClean="0"/>
            </a:br>
            <a:r>
              <a:rPr lang="nl-NL" dirty="0"/>
              <a:t>De Groot Vijven en </a:t>
            </a:r>
            <a:r>
              <a:rPr lang="nl-NL" dirty="0" smtClean="0"/>
              <a:t>Zessen </a:t>
            </a:r>
            <a:r>
              <a:rPr lang="nl-NL" dirty="0"/>
              <a:t>(1966!)</a:t>
            </a:r>
            <a:br>
              <a:rPr lang="nl-NL" dirty="0"/>
            </a:br>
            <a:endParaRPr lang="nl-NL" dirty="0"/>
          </a:p>
        </p:txBody>
      </p:sp>
      <p:sp>
        <p:nvSpPr>
          <p:cNvPr id="3" name="Content Placeholder 2"/>
          <p:cNvSpPr>
            <a:spLocks noGrp="1"/>
          </p:cNvSpPr>
          <p:nvPr>
            <p:ph idx="1"/>
          </p:nvPr>
        </p:nvSpPr>
        <p:spPr>
          <a:xfrm>
            <a:off x="457200" y="1334547"/>
            <a:ext cx="8229600" cy="5170315"/>
          </a:xfrm>
        </p:spPr>
        <p:txBody>
          <a:bodyPr>
            <a:normAutofit/>
          </a:bodyPr>
          <a:lstStyle/>
          <a:p>
            <a:pPr marL="0" indent="0">
              <a:buNone/>
            </a:pPr>
            <a:r>
              <a:rPr lang="nl-NL" sz="2800" i="1" dirty="0" smtClean="0"/>
              <a:t>“</a:t>
            </a:r>
            <a:r>
              <a:rPr lang="nl-NL" sz="2800" i="1" dirty="0"/>
              <a:t>Het gaat met name over de wijze, waarop in ons Systeem leerlingen worden beoordeeld – met behulp van cijfers: vijven en zessen – en worden geselecteerd: weg-geselecteerd of ‘overgehouden’. De wijze waarop dit geschiedt is in veel opzichten willekeurig, ondemocratisch en inefficiënt.” </a:t>
            </a:r>
            <a:endParaRPr lang="nl-NL" sz="2800" dirty="0"/>
          </a:p>
          <a:p>
            <a:pPr algn="ctr"/>
            <a:r>
              <a:rPr lang="nl-NL" dirty="0"/>
              <a:t>A</a:t>
            </a:r>
            <a:r>
              <a:rPr lang="nl-NL" dirty="0" smtClean="0"/>
              <a:t>ureool objectiviteit </a:t>
            </a:r>
            <a:r>
              <a:rPr lang="nl-NL" dirty="0" smtClean="0">
                <a:sym typeface="Wingdings"/>
              </a:rPr>
              <a:t> Willekeurig</a:t>
            </a:r>
            <a:endParaRPr lang="nl-NL" dirty="0" smtClean="0"/>
          </a:p>
          <a:p>
            <a:pPr algn="ctr"/>
            <a:r>
              <a:rPr lang="nl-NL" dirty="0" smtClean="0">
                <a:sym typeface="Wingdings"/>
              </a:rPr>
              <a:t>Informatie Selectie</a:t>
            </a:r>
          </a:p>
          <a:p>
            <a:pPr algn="ctr"/>
            <a:r>
              <a:rPr lang="nl-NL" dirty="0" smtClean="0">
                <a:sym typeface="Wingdings"/>
              </a:rPr>
              <a:t>Cijfers 1-10 ongeschikt voor onderwijs</a:t>
            </a:r>
            <a:endParaRPr lang="nl-NL" dirty="0" smtClean="0"/>
          </a:p>
        </p:txBody>
      </p:sp>
    </p:spTree>
    <p:extLst>
      <p:ext uri="{BB962C8B-B14F-4D97-AF65-F5344CB8AC3E}">
        <p14:creationId xmlns="" xmlns:p14="http://schemas.microsoft.com/office/powerpoint/2010/main" val="246154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Invloed van De Groot</a:t>
            </a:r>
            <a:endParaRPr lang="nl-NL" dirty="0"/>
          </a:p>
        </p:txBody>
      </p:sp>
      <p:sp>
        <p:nvSpPr>
          <p:cNvPr id="3" name="Content Placeholder 2"/>
          <p:cNvSpPr>
            <a:spLocks noGrp="1"/>
          </p:cNvSpPr>
          <p:nvPr>
            <p:ph idx="1"/>
          </p:nvPr>
        </p:nvSpPr>
        <p:spPr>
          <a:xfrm>
            <a:off x="457200" y="1417638"/>
            <a:ext cx="8229600" cy="5106455"/>
          </a:xfrm>
        </p:spPr>
        <p:txBody>
          <a:bodyPr>
            <a:normAutofit fontScale="92500" lnSpcReduction="10000"/>
          </a:bodyPr>
          <a:lstStyle/>
          <a:p>
            <a:r>
              <a:rPr lang="nl-NL" dirty="0" smtClean="0"/>
              <a:t>Startsein voor oprichting CITO</a:t>
            </a:r>
            <a:endParaRPr lang="nl-NL" dirty="0"/>
          </a:p>
          <a:p>
            <a:r>
              <a:rPr lang="nl-NL" dirty="0" smtClean="0"/>
              <a:t>Bewustzijn van willekeur</a:t>
            </a:r>
            <a:endParaRPr lang="nl-NL" dirty="0"/>
          </a:p>
          <a:p>
            <a:r>
              <a:rPr lang="nl-NL" dirty="0" smtClean="0"/>
              <a:t>Docenten denken beter na over beoordeling</a:t>
            </a:r>
            <a:endParaRPr lang="nl-NL" dirty="0"/>
          </a:p>
          <a:p>
            <a:r>
              <a:rPr lang="nl-NL" dirty="0" smtClean="0">
                <a:sym typeface="Wingdings"/>
              </a:rPr>
              <a:t>Informatie  </a:t>
            </a:r>
            <a:r>
              <a:rPr lang="nl-NL" dirty="0" smtClean="0"/>
              <a:t>Selectie</a:t>
            </a:r>
          </a:p>
          <a:p>
            <a:pPr lvl="1"/>
            <a:r>
              <a:rPr lang="nl-NL" dirty="0" smtClean="0"/>
              <a:t>formative assessment </a:t>
            </a:r>
            <a:r>
              <a:rPr lang="nl-NL" dirty="0" smtClean="0">
                <a:sym typeface="Wingdings"/>
              </a:rPr>
              <a:t> summative assessment</a:t>
            </a:r>
          </a:p>
          <a:p>
            <a:pPr lvl="1"/>
            <a:r>
              <a:rPr lang="nl-NL" dirty="0">
                <a:sym typeface="Wingdings"/>
              </a:rPr>
              <a:t>v</a:t>
            </a:r>
            <a:r>
              <a:rPr lang="nl-NL" dirty="0" smtClean="0">
                <a:sym typeface="Wingdings"/>
              </a:rPr>
              <a:t>ormende beoordeling  afsluitende beoordeling</a:t>
            </a:r>
            <a:r>
              <a:rPr lang="nl-NL" dirty="0" smtClean="0"/>
              <a:t> </a:t>
            </a:r>
          </a:p>
          <a:p>
            <a:r>
              <a:rPr lang="nl-NL" dirty="0" smtClean="0"/>
              <a:t>Focus: Vormende beoordeling </a:t>
            </a:r>
          </a:p>
          <a:p>
            <a:pPr lvl="1"/>
            <a:r>
              <a:rPr lang="nl-NL" dirty="0" smtClean="0"/>
              <a:t>informeren leerlingen en docenten</a:t>
            </a:r>
          </a:p>
          <a:p>
            <a:r>
              <a:rPr lang="nl-NL" dirty="0" smtClean="0"/>
              <a:t>Inhoudelijk hier geen invloed van De Groot</a:t>
            </a:r>
          </a:p>
          <a:p>
            <a:r>
              <a:rPr lang="nl-NL" dirty="0" smtClean="0"/>
              <a:t>Sinds 1966 </a:t>
            </a:r>
            <a:r>
              <a:rPr lang="nl-NL" dirty="0"/>
              <a:t>veel </a:t>
            </a:r>
            <a:r>
              <a:rPr lang="nl-NL" dirty="0" smtClean="0"/>
              <a:t>bekend over effect beoordeling</a:t>
            </a:r>
            <a:endParaRPr lang="nl-NL" dirty="0"/>
          </a:p>
          <a:p>
            <a:endParaRPr lang="nl-NL" dirty="0"/>
          </a:p>
        </p:txBody>
      </p:sp>
    </p:spTree>
    <p:extLst>
      <p:ext uri="{BB962C8B-B14F-4D97-AF65-F5344CB8AC3E}">
        <p14:creationId xmlns="" xmlns:p14="http://schemas.microsoft.com/office/powerpoint/2010/main" val="311089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side Black Box.jpg"/>
          <p:cNvPicPr>
            <a:picLocks noGrp="1" noChangeAspect="1"/>
          </p:cNvPicPr>
          <p:nvPr>
            <p:ph idx="1"/>
          </p:nvPr>
        </p:nvPicPr>
        <p:blipFill>
          <a:blip r:embed="rId2">
            <a:extLst>
              <a:ext uri="{28A0092B-C50C-407E-A947-70E740481C1C}">
                <a14:useLocalDpi xmlns="" xmlns:a14="http://schemas.microsoft.com/office/drawing/2010/main" val="0"/>
              </a:ext>
            </a:extLst>
          </a:blip>
          <a:srcRect l="-38397" r="-38397"/>
          <a:stretch>
            <a:fillRect/>
          </a:stretch>
        </p:blipFill>
        <p:spPr>
          <a:xfrm>
            <a:off x="2034143" y="0"/>
            <a:ext cx="9114102" cy="6858000"/>
          </a:xfrm>
        </p:spPr>
      </p:pic>
      <p:sp>
        <p:nvSpPr>
          <p:cNvPr id="6" name="TextBox 5"/>
          <p:cNvSpPr txBox="1"/>
          <p:nvPr/>
        </p:nvSpPr>
        <p:spPr>
          <a:xfrm>
            <a:off x="342733" y="300466"/>
            <a:ext cx="3692912" cy="649408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nl-NL" sz="4800" dirty="0" smtClean="0"/>
              <a:t>1998</a:t>
            </a:r>
          </a:p>
          <a:p>
            <a:pPr algn="ctr"/>
            <a:r>
              <a:rPr lang="nl-NL" sz="3200" dirty="0" smtClean="0"/>
              <a:t>Paul Black &amp;</a:t>
            </a:r>
          </a:p>
          <a:p>
            <a:pPr algn="ctr"/>
            <a:r>
              <a:rPr lang="nl-NL" sz="3200" dirty="0" smtClean="0"/>
              <a:t>Dylan Wiliam</a:t>
            </a:r>
          </a:p>
          <a:p>
            <a:pPr algn="ctr"/>
            <a:r>
              <a:rPr lang="nl-NL" sz="3200" dirty="0" smtClean="0"/>
              <a:t>London School of </a:t>
            </a:r>
            <a:r>
              <a:rPr lang="nl-NL" sz="3200" dirty="0" err="1" smtClean="0"/>
              <a:t>Education</a:t>
            </a:r>
            <a:endParaRPr lang="nl-NL" sz="3200" dirty="0" smtClean="0"/>
          </a:p>
          <a:p>
            <a:endParaRPr lang="nl-NL" sz="3200" dirty="0"/>
          </a:p>
          <a:p>
            <a:pPr algn="ctr"/>
            <a:r>
              <a:rPr lang="nl-NL" sz="4800" dirty="0" smtClean="0"/>
              <a:t>Alarm</a:t>
            </a:r>
            <a:r>
              <a:rPr lang="nl-NL" sz="3200" dirty="0" smtClean="0"/>
              <a:t> </a:t>
            </a:r>
          </a:p>
          <a:p>
            <a:pPr algn="ctr"/>
            <a:r>
              <a:rPr lang="nl-NL" sz="3200" dirty="0" smtClean="0"/>
              <a:t>Hogere &amp; striktere eisen overheid:</a:t>
            </a:r>
          </a:p>
          <a:p>
            <a:pPr algn="ctr"/>
            <a:r>
              <a:rPr lang="nl-NL" sz="3200" dirty="0" smtClean="0"/>
              <a:t>Nadruk op testen &amp; Meetbare Prestaties</a:t>
            </a:r>
          </a:p>
          <a:p>
            <a:endParaRPr lang="nl-NL" sz="3200" dirty="0"/>
          </a:p>
        </p:txBody>
      </p:sp>
    </p:spTree>
    <p:extLst>
      <p:ext uri="{BB962C8B-B14F-4D97-AF65-F5344CB8AC3E}">
        <p14:creationId xmlns="" xmlns:p14="http://schemas.microsoft.com/office/powerpoint/2010/main" val="354903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Arrow 16"/>
          <p:cNvSpPr/>
          <p:nvPr/>
        </p:nvSpPr>
        <p:spPr>
          <a:xfrm>
            <a:off x="6089075" y="3378091"/>
            <a:ext cx="2597725"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le 1"/>
          <p:cNvSpPr>
            <a:spLocks noGrp="1"/>
          </p:cNvSpPr>
          <p:nvPr>
            <p:ph type="title"/>
          </p:nvPr>
        </p:nvSpPr>
        <p:spPr>
          <a:xfrm>
            <a:off x="457200" y="274638"/>
            <a:ext cx="8229600" cy="924252"/>
          </a:xfrm>
        </p:spPr>
        <p:txBody>
          <a:bodyPr>
            <a:normAutofit/>
          </a:bodyPr>
          <a:lstStyle/>
          <a:p>
            <a:r>
              <a:rPr lang="nl-NL" dirty="0" smtClean="0"/>
              <a:t>Input         Black Box        Output</a:t>
            </a:r>
            <a:endParaRPr lang="nl-NL" dirty="0"/>
          </a:p>
        </p:txBody>
      </p:sp>
      <p:sp>
        <p:nvSpPr>
          <p:cNvPr id="3" name="Content Placeholder 2"/>
          <p:cNvSpPr>
            <a:spLocks noGrp="1"/>
          </p:cNvSpPr>
          <p:nvPr>
            <p:ph idx="1"/>
          </p:nvPr>
        </p:nvSpPr>
        <p:spPr>
          <a:xfrm>
            <a:off x="457200" y="1203802"/>
            <a:ext cx="8229600" cy="5317842"/>
          </a:xfrm>
        </p:spPr>
        <p:txBody>
          <a:bodyPr>
            <a:normAutofit fontScale="92500" lnSpcReduction="10000"/>
          </a:bodyPr>
          <a:lstStyle/>
          <a:p>
            <a:pPr marL="0" indent="0">
              <a:buNone/>
            </a:pPr>
            <a:endParaRPr lang="nl-NL" dirty="0" smtClean="0"/>
          </a:p>
          <a:p>
            <a:pPr marL="0" indent="0">
              <a:buNone/>
            </a:pPr>
            <a:r>
              <a:rPr lang="nl-NL" dirty="0" smtClean="0"/>
              <a:t> leerlingen</a:t>
            </a:r>
            <a:endParaRPr lang="nl-NL" dirty="0"/>
          </a:p>
          <a:p>
            <a:pPr marL="0" indent="0">
              <a:buNone/>
            </a:pPr>
            <a:r>
              <a:rPr lang="nl-NL" dirty="0" smtClean="0"/>
              <a:t>  leraren</a:t>
            </a:r>
          </a:p>
          <a:p>
            <a:pPr marL="0" indent="0">
              <a:buNone/>
            </a:pPr>
            <a:r>
              <a:rPr lang="nl-NL" dirty="0" smtClean="0"/>
              <a:t>  regels</a:t>
            </a:r>
          </a:p>
          <a:p>
            <a:pPr marL="0" indent="0">
              <a:buNone/>
            </a:pPr>
            <a:r>
              <a:rPr lang="nl-NL" dirty="0" smtClean="0"/>
              <a:t>  curriculum</a:t>
            </a:r>
          </a:p>
          <a:p>
            <a:pPr marL="0" indent="0">
              <a:buNone/>
            </a:pPr>
            <a:r>
              <a:rPr lang="nl-NL" dirty="0" smtClean="0"/>
              <a:t> </a:t>
            </a:r>
          </a:p>
          <a:p>
            <a:pPr marL="0" indent="0">
              <a:buNone/>
            </a:pPr>
            <a:r>
              <a:rPr lang="nl-NL" dirty="0"/>
              <a:t>s</a:t>
            </a:r>
            <a:r>
              <a:rPr lang="nl-NL" dirty="0" smtClean="0"/>
              <a:t>core druk</a:t>
            </a:r>
          </a:p>
          <a:p>
            <a:pPr marL="0" indent="0">
              <a:buNone/>
            </a:pPr>
            <a:r>
              <a:rPr lang="nl-NL" dirty="0" smtClean="0"/>
              <a:t>   Tests</a:t>
            </a:r>
            <a:endParaRPr lang="nl-NL" dirty="0"/>
          </a:p>
          <a:p>
            <a:pPr marL="0" indent="0">
              <a:buNone/>
            </a:pPr>
            <a:endParaRPr lang="nl-NL" dirty="0" smtClean="0"/>
          </a:p>
          <a:p>
            <a:pPr marL="0" indent="0">
              <a:buNone/>
            </a:pPr>
            <a:r>
              <a:rPr lang="nl-NL" dirty="0"/>
              <a:t>o</a:t>
            </a:r>
            <a:r>
              <a:rPr lang="nl-NL" dirty="0" smtClean="0"/>
              <a:t>ngeruste ouders</a:t>
            </a:r>
            <a:endParaRPr lang="nl-NL" dirty="0"/>
          </a:p>
        </p:txBody>
      </p:sp>
      <p:sp>
        <p:nvSpPr>
          <p:cNvPr id="4" name="Rectangle 3"/>
          <p:cNvSpPr/>
          <p:nvPr/>
        </p:nvSpPr>
        <p:spPr>
          <a:xfrm>
            <a:off x="3062341" y="1626216"/>
            <a:ext cx="3026734" cy="4197132"/>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 name="Right Arrow 5"/>
          <p:cNvSpPr/>
          <p:nvPr/>
        </p:nvSpPr>
        <p:spPr>
          <a:xfrm>
            <a:off x="1471823" y="2010973"/>
            <a:ext cx="1590519"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Right Arrow 7"/>
          <p:cNvSpPr/>
          <p:nvPr/>
        </p:nvSpPr>
        <p:spPr>
          <a:xfrm>
            <a:off x="1270041" y="3010115"/>
            <a:ext cx="1792301" cy="484632"/>
          </a:xfrm>
          <a:prstGeom prst="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Right Arrow 8"/>
          <p:cNvSpPr/>
          <p:nvPr/>
        </p:nvSpPr>
        <p:spPr>
          <a:xfrm>
            <a:off x="1044520" y="5343628"/>
            <a:ext cx="2017822" cy="484632"/>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Right Arrow 9"/>
          <p:cNvSpPr/>
          <p:nvPr/>
        </p:nvSpPr>
        <p:spPr>
          <a:xfrm>
            <a:off x="1044520" y="4486930"/>
            <a:ext cx="2017822" cy="48463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Right Arrow 11"/>
          <p:cNvSpPr/>
          <p:nvPr/>
        </p:nvSpPr>
        <p:spPr>
          <a:xfrm>
            <a:off x="6089075" y="2098976"/>
            <a:ext cx="2362039"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3" name="TextBox 12"/>
          <p:cNvSpPr txBox="1"/>
          <p:nvPr/>
        </p:nvSpPr>
        <p:spPr>
          <a:xfrm>
            <a:off x="6243380" y="1753650"/>
            <a:ext cx="2443420" cy="1077218"/>
          </a:xfrm>
          <a:prstGeom prst="rect">
            <a:avLst/>
          </a:prstGeom>
          <a:noFill/>
        </p:spPr>
        <p:txBody>
          <a:bodyPr wrap="square" rtlCol="0">
            <a:spAutoFit/>
          </a:bodyPr>
          <a:lstStyle/>
          <a:p>
            <a:r>
              <a:rPr lang="nl-NL" sz="3200" dirty="0"/>
              <a:t>m</a:t>
            </a:r>
            <a:r>
              <a:rPr lang="nl-NL" sz="3200" dirty="0" smtClean="0"/>
              <a:t>eer kennis</a:t>
            </a:r>
          </a:p>
          <a:p>
            <a:r>
              <a:rPr lang="nl-NL" sz="3200" dirty="0" smtClean="0"/>
              <a:t>vaardigheden </a:t>
            </a:r>
            <a:endParaRPr lang="nl-NL" sz="3200" dirty="0"/>
          </a:p>
        </p:txBody>
      </p:sp>
      <p:sp>
        <p:nvSpPr>
          <p:cNvPr id="14" name="TextBox 13"/>
          <p:cNvSpPr txBox="1"/>
          <p:nvPr/>
        </p:nvSpPr>
        <p:spPr>
          <a:xfrm>
            <a:off x="6264494" y="2550044"/>
            <a:ext cx="2879505" cy="1569660"/>
          </a:xfrm>
          <a:prstGeom prst="rect">
            <a:avLst/>
          </a:prstGeom>
          <a:noFill/>
        </p:spPr>
        <p:txBody>
          <a:bodyPr wrap="square" rtlCol="0">
            <a:spAutoFit/>
          </a:bodyPr>
          <a:lstStyle/>
          <a:p>
            <a:endParaRPr lang="nl-NL" sz="3200" dirty="0" smtClean="0"/>
          </a:p>
          <a:p>
            <a:r>
              <a:rPr lang="nl-NL" sz="3200" dirty="0" smtClean="0"/>
              <a:t>meer tevreden</a:t>
            </a:r>
          </a:p>
          <a:p>
            <a:r>
              <a:rPr lang="nl-NL" sz="3200" dirty="0"/>
              <a:t>m</a:t>
            </a:r>
            <a:r>
              <a:rPr lang="nl-NL" sz="3200" dirty="0" smtClean="0"/>
              <a:t>inder moe</a:t>
            </a:r>
            <a:endParaRPr lang="nl-NL" sz="3200" dirty="0"/>
          </a:p>
        </p:txBody>
      </p:sp>
      <p:sp>
        <p:nvSpPr>
          <p:cNvPr id="15" name="Right Arrow 14"/>
          <p:cNvSpPr/>
          <p:nvPr/>
        </p:nvSpPr>
        <p:spPr>
          <a:xfrm>
            <a:off x="6089074" y="4482018"/>
            <a:ext cx="2813083" cy="484632"/>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6" name="TextBox 15"/>
          <p:cNvSpPr txBox="1"/>
          <p:nvPr/>
        </p:nvSpPr>
        <p:spPr>
          <a:xfrm>
            <a:off x="6089075" y="4063970"/>
            <a:ext cx="1962797" cy="1077218"/>
          </a:xfrm>
          <a:prstGeom prst="rect">
            <a:avLst/>
          </a:prstGeom>
          <a:noFill/>
        </p:spPr>
        <p:txBody>
          <a:bodyPr wrap="none" rtlCol="0">
            <a:spAutoFit/>
          </a:bodyPr>
          <a:lstStyle/>
          <a:p>
            <a:r>
              <a:rPr lang="nl-NL" sz="3200" dirty="0"/>
              <a:t>h</a:t>
            </a:r>
            <a:r>
              <a:rPr lang="nl-NL" sz="3200" dirty="0" smtClean="0"/>
              <a:t>oge toets</a:t>
            </a:r>
          </a:p>
          <a:p>
            <a:r>
              <a:rPr lang="nl-NL" sz="3200" dirty="0" smtClean="0"/>
              <a:t>resultaten</a:t>
            </a:r>
            <a:endParaRPr lang="nl-NL" sz="3200" dirty="0"/>
          </a:p>
        </p:txBody>
      </p:sp>
      <p:sp>
        <p:nvSpPr>
          <p:cNvPr id="18" name="Right Arrow 17"/>
          <p:cNvSpPr/>
          <p:nvPr/>
        </p:nvSpPr>
        <p:spPr>
          <a:xfrm>
            <a:off x="6089074" y="5338716"/>
            <a:ext cx="2597726" cy="584507"/>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9" name="TextBox 18"/>
          <p:cNvSpPr txBox="1"/>
          <p:nvPr/>
        </p:nvSpPr>
        <p:spPr>
          <a:xfrm>
            <a:off x="5972087" y="5823348"/>
            <a:ext cx="2930070" cy="584776"/>
          </a:xfrm>
          <a:prstGeom prst="rect">
            <a:avLst/>
          </a:prstGeom>
          <a:noFill/>
        </p:spPr>
        <p:txBody>
          <a:bodyPr wrap="square" rtlCol="0">
            <a:spAutoFit/>
          </a:bodyPr>
          <a:lstStyle/>
          <a:p>
            <a:r>
              <a:rPr lang="nl-NL" sz="3200" dirty="0"/>
              <a:t>t</a:t>
            </a:r>
            <a:r>
              <a:rPr lang="nl-NL" sz="3200" dirty="0" smtClean="0"/>
              <a:t>evreden ouders</a:t>
            </a:r>
            <a:endParaRPr lang="nl-NL" sz="3200" dirty="0"/>
          </a:p>
        </p:txBody>
      </p:sp>
    </p:spTree>
    <p:extLst>
      <p:ext uri="{BB962C8B-B14F-4D97-AF65-F5344CB8AC3E}">
        <p14:creationId xmlns="" xmlns:p14="http://schemas.microsoft.com/office/powerpoint/2010/main" val="212093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1"/>
      <p:bldP spid="4" grpId="0" animBg="1"/>
      <p:bldP spid="6" grpId="0" animBg="1"/>
      <p:bldP spid="8" grpId="0" animBg="1"/>
      <p:bldP spid="9" grpId="0" animBg="1"/>
      <p:bldP spid="10" grpId="0" animBg="1"/>
      <p:bldP spid="12" grpId="0" animBg="1"/>
      <p:bldP spid="13" grpId="0"/>
      <p:bldP spid="14" grpId="0"/>
      <p:bldP spid="15" grpId="0" animBg="1"/>
      <p:bldP spid="16" grpId="0"/>
      <p:bldP spid="18" grpId="0" animBg="1"/>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8229600" cy="959861"/>
          </a:xfrm>
        </p:spPr>
        <p:txBody>
          <a:bodyPr/>
          <a:lstStyle/>
          <a:p>
            <a:r>
              <a:rPr lang="nl-NL" dirty="0" smtClean="0"/>
              <a:t>Inside the black box 1</a:t>
            </a:r>
            <a:endParaRPr lang="nl-NL" dirty="0"/>
          </a:p>
        </p:txBody>
      </p:sp>
      <p:sp>
        <p:nvSpPr>
          <p:cNvPr id="5123" name="Rectangle 3"/>
          <p:cNvSpPr>
            <a:spLocks noGrp="1" noChangeArrowheads="1"/>
          </p:cNvSpPr>
          <p:nvPr>
            <p:ph type="body" idx="1"/>
          </p:nvPr>
        </p:nvSpPr>
        <p:spPr>
          <a:xfrm>
            <a:off x="457200" y="1234499"/>
            <a:ext cx="8229600" cy="5040312"/>
          </a:xfrm>
        </p:spPr>
        <p:txBody>
          <a:bodyPr>
            <a:normAutofit/>
          </a:bodyPr>
          <a:lstStyle/>
          <a:p>
            <a:pPr>
              <a:lnSpc>
                <a:spcPct val="90000"/>
              </a:lnSpc>
              <a:buFontTx/>
              <a:buNone/>
            </a:pPr>
            <a:r>
              <a:rPr lang="nl-NL" dirty="0" smtClean="0"/>
              <a:t>Vraag van Black &amp; Wiliam:</a:t>
            </a:r>
            <a:endParaRPr lang="nl-NL" dirty="0"/>
          </a:p>
          <a:p>
            <a:pPr>
              <a:lnSpc>
                <a:spcPct val="90000"/>
              </a:lnSpc>
            </a:pPr>
            <a:r>
              <a:rPr lang="nl-NL" dirty="0" smtClean="0"/>
              <a:t>Welke invloed heeft wijze van </a:t>
            </a:r>
            <a:r>
              <a:rPr lang="nl-NL" dirty="0"/>
              <a:t>beoordelen </a:t>
            </a:r>
            <a:r>
              <a:rPr lang="nl-NL" dirty="0" smtClean="0"/>
              <a:t>op niveau leerlingen?</a:t>
            </a:r>
          </a:p>
          <a:p>
            <a:pPr lvl="1">
              <a:lnSpc>
                <a:spcPct val="90000"/>
              </a:lnSpc>
            </a:pPr>
            <a:r>
              <a:rPr lang="nl-NL" dirty="0" smtClean="0"/>
              <a:t>Beoordelen door docent, zelf- peerbeoordeling</a:t>
            </a:r>
            <a:r>
              <a:rPr lang="nl-NL" dirty="0"/>
              <a:t> </a:t>
            </a:r>
            <a:r>
              <a:rPr lang="nl-NL" dirty="0" smtClean="0"/>
              <a:t>…</a:t>
            </a:r>
            <a:endParaRPr lang="nl-NL" dirty="0"/>
          </a:p>
          <a:p>
            <a:pPr lvl="1">
              <a:lnSpc>
                <a:spcPct val="90000"/>
              </a:lnSpc>
            </a:pPr>
            <a:r>
              <a:rPr lang="nl-NL" dirty="0"/>
              <a:t>Groot overzichtsonderzoek &gt; 250 bronnen</a:t>
            </a:r>
            <a:endParaRPr lang="nl-NL" sz="2000" dirty="0"/>
          </a:p>
          <a:p>
            <a:pPr>
              <a:lnSpc>
                <a:spcPct val="90000"/>
              </a:lnSpc>
            </a:pPr>
            <a:r>
              <a:rPr lang="nl-NL" dirty="0" smtClean="0"/>
              <a:t>Deelvragen:</a:t>
            </a:r>
          </a:p>
          <a:p>
            <a:pPr lvl="1">
              <a:lnSpc>
                <a:spcPct val="90000"/>
              </a:lnSpc>
            </a:pPr>
            <a:r>
              <a:rPr lang="nl-NL" b="1" dirty="0" smtClean="0"/>
              <a:t>Kan </a:t>
            </a:r>
            <a:r>
              <a:rPr lang="nl-NL" dirty="0" smtClean="0"/>
              <a:t>wijze</a:t>
            </a:r>
            <a:r>
              <a:rPr lang="nl-NL" b="1" dirty="0" smtClean="0"/>
              <a:t> </a:t>
            </a:r>
            <a:r>
              <a:rPr lang="nl-NL" dirty="0" smtClean="0"/>
              <a:t>van beoordelen niveau verhogen?</a:t>
            </a:r>
          </a:p>
          <a:p>
            <a:pPr lvl="1">
              <a:lnSpc>
                <a:spcPct val="90000"/>
              </a:lnSpc>
            </a:pPr>
            <a:r>
              <a:rPr lang="nl-NL" dirty="0" smtClean="0"/>
              <a:t>Is er </a:t>
            </a:r>
            <a:r>
              <a:rPr lang="nl-NL" b="1" dirty="0" smtClean="0"/>
              <a:t>ruimte</a:t>
            </a:r>
            <a:r>
              <a:rPr lang="nl-NL" dirty="0" smtClean="0"/>
              <a:t> voor verbeteren van beoordelen?</a:t>
            </a:r>
          </a:p>
          <a:p>
            <a:pPr lvl="1">
              <a:lnSpc>
                <a:spcPct val="90000"/>
              </a:lnSpc>
            </a:pPr>
            <a:r>
              <a:rPr lang="nl-NL" dirty="0" smtClean="0"/>
              <a:t>Is bekend </a:t>
            </a:r>
            <a:r>
              <a:rPr lang="nl-NL" b="1" dirty="0" smtClean="0"/>
              <a:t>hoe</a:t>
            </a:r>
            <a:r>
              <a:rPr lang="nl-NL" dirty="0" smtClean="0"/>
              <a:t> wijze van beoordelen beter kan?  </a:t>
            </a:r>
          </a:p>
          <a:p>
            <a:pPr>
              <a:lnSpc>
                <a:spcPct val="90000"/>
              </a:lnSpc>
            </a:pPr>
            <a:r>
              <a:rPr lang="nl-NL" dirty="0" smtClean="0"/>
              <a:t>Antwoord: 3 x JA</a:t>
            </a:r>
          </a:p>
          <a:p>
            <a:pPr>
              <a:lnSpc>
                <a:spcPct val="90000"/>
              </a:lnSpc>
            </a:pPr>
            <a:endParaRPr lang="nl-NL" sz="2000" dirty="0"/>
          </a:p>
        </p:txBody>
      </p:sp>
    </p:spTree>
    <p:extLst>
      <p:ext uri="{BB962C8B-B14F-4D97-AF65-F5344CB8AC3E}">
        <p14:creationId xmlns="" xmlns:p14="http://schemas.microsoft.com/office/powerpoint/2010/main" val="135092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2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2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1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10281</TotalTime>
  <Words>1775</Words>
  <Application>Microsoft Office PowerPoint</Application>
  <PresentationFormat>Diavoorstelling (4:3)</PresentationFormat>
  <Paragraphs>354</Paragraphs>
  <Slides>46</Slides>
  <Notes>15</Notes>
  <HiddenSlides>0</HiddenSlides>
  <MMClips>0</MMClips>
  <ScaleCrop>false</ScaleCrop>
  <HeadingPairs>
    <vt:vector size="4" baseType="variant">
      <vt:variant>
        <vt:lpstr>Thema</vt:lpstr>
      </vt:variant>
      <vt:variant>
        <vt:i4>1</vt:i4>
      </vt:variant>
      <vt:variant>
        <vt:lpstr>Diatitels</vt:lpstr>
      </vt:variant>
      <vt:variant>
        <vt:i4>46</vt:i4>
      </vt:variant>
    </vt:vector>
  </HeadingPairs>
  <TitlesOfParts>
    <vt:vector size="47" baseType="lpstr">
      <vt:lpstr>Office Theme</vt:lpstr>
      <vt:lpstr>Toetsen zonder Toetsen  Rupert Genseberger FI Utrecht – OSB Amsterdam   </vt:lpstr>
      <vt:lpstr>Inhoud</vt:lpstr>
      <vt:lpstr> Beoordelen, toetsen, cijfers </vt:lpstr>
      <vt:lpstr>Dia 4</vt:lpstr>
      <vt:lpstr> De Groot Vijven en Zessen (1966!) </vt:lpstr>
      <vt:lpstr>Invloed van De Groot</vt:lpstr>
      <vt:lpstr>Dia 7</vt:lpstr>
      <vt:lpstr>Input         Black Box        Output</vt:lpstr>
      <vt:lpstr>Inside the black box 1</vt:lpstr>
      <vt:lpstr>Inside the black box 2</vt:lpstr>
      <vt:lpstr>Een school zonder cijfers</vt:lpstr>
      <vt:lpstr>Beoordelen in de OSB</vt:lpstr>
      <vt:lpstr>Dia 13</vt:lpstr>
      <vt:lpstr>Dia 14</vt:lpstr>
      <vt:lpstr>Dia 15</vt:lpstr>
      <vt:lpstr>Dia 16</vt:lpstr>
      <vt:lpstr>Dia 17</vt:lpstr>
      <vt:lpstr>Hoe komt inhoud schrift tot stand?</vt:lpstr>
      <vt:lpstr>Iedere les begint in een kring</vt:lpstr>
      <vt:lpstr>Wat willen we weten, hoe zoeken we dat uit?</vt:lpstr>
      <vt:lpstr>Dia 21</vt:lpstr>
      <vt:lpstr>De onderdelen van de les</vt:lpstr>
      <vt:lpstr>Enkele typische resultaten: verschillend!</vt:lpstr>
      <vt:lpstr>Beoordeling in grote lijn</vt:lpstr>
      <vt:lpstr>Beoordeling in detail</vt:lpstr>
      <vt:lpstr>Leerling-tekst 1</vt:lpstr>
      <vt:lpstr>Leerling-tekst 2</vt:lpstr>
      <vt:lpstr>Leerling-tekst 3</vt:lpstr>
      <vt:lpstr>Structuur en Vrijheid</vt:lpstr>
      <vt:lpstr>En de andere lessen?</vt:lpstr>
      <vt:lpstr>En de andere jaren?</vt:lpstr>
      <vt:lpstr>Enkele kenmerken van dit onderwijs  </vt:lpstr>
      <vt:lpstr>Terug naar onderzoek van Black</vt:lpstr>
      <vt:lpstr> Black over het onderwijs in Engeland  </vt:lpstr>
      <vt:lpstr>Op weg naar vormende beoordeling</vt:lpstr>
      <vt:lpstr>Invoeren?</vt:lpstr>
      <vt:lpstr>“Wat doe ik hier mee?”</vt:lpstr>
      <vt:lpstr>Dia 38</vt:lpstr>
      <vt:lpstr>GOV en studieadvies</vt:lpstr>
      <vt:lpstr>Methode</vt:lpstr>
      <vt:lpstr>Voorbeeld Criteria</vt:lpstr>
      <vt:lpstr>Welke GOV beoordeeld?</vt:lpstr>
      <vt:lpstr>Betrouwbaarheid</vt:lpstr>
      <vt:lpstr>Dia 44</vt:lpstr>
      <vt:lpstr>Conclusie</vt:lpstr>
      <vt:lpstr>Dia 46</vt:lpstr>
    </vt:vector>
  </TitlesOfParts>
  <Company>school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Toetsen zonder Toetsen  Rupert Genseberger OSB Amsterdam/FI Utrecht</dc:title>
  <dc:creator>Rpt Ge</dc:creator>
  <cp:lastModifiedBy>admin</cp:lastModifiedBy>
  <cp:revision>144</cp:revision>
  <dcterms:created xsi:type="dcterms:W3CDTF">2012-11-17T16:41:52Z</dcterms:created>
  <dcterms:modified xsi:type="dcterms:W3CDTF">2012-12-14T15:54:44Z</dcterms:modified>
</cp:coreProperties>
</file>