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5" r:id="rId2"/>
    <p:sldId id="276" r:id="rId3"/>
    <p:sldId id="258" r:id="rId4"/>
    <p:sldId id="273" r:id="rId5"/>
    <p:sldId id="259" r:id="rId6"/>
    <p:sldId id="274" r:id="rId7"/>
    <p:sldId id="260" r:id="rId8"/>
    <p:sldId id="272" r:id="rId9"/>
    <p:sldId id="275" r:id="rId10"/>
    <p:sldId id="262" r:id="rId11"/>
    <p:sldId id="263" r:id="rId12"/>
    <p:sldId id="261" r:id="rId13"/>
    <p:sldId id="266" r:id="rId14"/>
    <p:sldId id="277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47C3-279D-4F47-8B1C-74EC88225A6D}" type="datetimeFigureOut">
              <a:rPr lang="nl-BE" smtClean="0"/>
              <a:t>13/12/2012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3545A-F81D-47E2-BB02-FFF69B64A6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19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D1A6-7053-458A-8D70-351822066179}" type="datetime1">
              <a:rPr lang="nl-BE" smtClean="0"/>
              <a:t>13/12/2012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1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F1E-397E-4D38-A6D7-EA5549EA8ECD}" type="datetime1">
              <a:rPr lang="nl-BE" smtClean="0"/>
              <a:t>13/12/2012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3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6B6B-6AA2-41D7-AC99-FBDFD4454E86}" type="datetime1">
              <a:rPr lang="nl-BE" smtClean="0"/>
              <a:t>13/12/2012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512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886-CD0B-489B-B155-8F9FDAE66B1F}" type="datetime1">
              <a:rPr lang="nl-BE" smtClean="0"/>
              <a:t>13/12/2012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5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B290-3E69-4661-B999-F3C3A284A650}" type="datetime1">
              <a:rPr lang="nl-BE" smtClean="0"/>
              <a:t>13/12/2012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1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9CB-29B2-4582-8E8A-976A22FDCFAB}" type="datetime1">
              <a:rPr lang="nl-BE" smtClean="0"/>
              <a:t>13/12/2012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79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1DCA-DEE7-4987-8650-02CAE34EB714}" type="datetime1">
              <a:rPr lang="nl-BE" smtClean="0"/>
              <a:t>13/12/2012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22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2AAD-6453-48D0-9E4F-F5BDBBCB4964}" type="datetime1">
              <a:rPr lang="nl-BE" smtClean="0"/>
              <a:t>13/12/2012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74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6B37-B72F-43A5-9A40-C4DBC5B23885}" type="datetime1">
              <a:rPr lang="nl-BE" smtClean="0"/>
              <a:t>13/12/2012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98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BA8A-1434-4ABF-AB9B-738F8BF57424}" type="datetime1">
              <a:rPr lang="nl-BE" smtClean="0"/>
              <a:t>13/12/2012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72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D7FF-B161-4817-A8E2-45931F3DCDD9}" type="datetime1">
              <a:rPr lang="nl-BE" smtClean="0"/>
              <a:t>13/12/2012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635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B619-AB99-41FF-B9E2-C0C5BF603EFB}" type="datetime1">
              <a:rPr lang="nl-BE" smtClean="0"/>
              <a:t>13/12/2012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9FC2-C665-4E27-A561-B1F6D60A0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763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005974"/>
            <a:ext cx="8928992" cy="4752528"/>
          </a:xfrm>
        </p:spPr>
        <p:txBody>
          <a:bodyPr>
            <a:normAutofit fontScale="90000"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① het tijdschema </a:t>
            </a:r>
            <a:r>
              <a:rPr lang="nl-BE" sz="4000" dirty="0">
                <a:solidFill>
                  <a:schemeClr val="bg1"/>
                </a:solidFill>
              </a:rPr>
              <a:t>is krap dus </a:t>
            </a:r>
            <a:r>
              <a:rPr lang="nl-BE" sz="4000" dirty="0" smtClean="0">
                <a:solidFill>
                  <a:schemeClr val="bg1"/>
                </a:solidFill>
              </a:rPr>
              <a:t>we moeten alles </a:t>
            </a:r>
            <a:r>
              <a:rPr lang="nl-BE" sz="4000" dirty="0">
                <a:solidFill>
                  <a:schemeClr val="bg1"/>
                </a:solidFill>
              </a:rPr>
              <a:t>doen om </a:t>
            </a:r>
            <a:r>
              <a:rPr lang="nl-BE" sz="4000" dirty="0" smtClean="0">
                <a:solidFill>
                  <a:schemeClr val="bg1"/>
                </a:solidFill>
              </a:rPr>
              <a:t>het schema </a:t>
            </a:r>
            <a:r>
              <a:rPr lang="nl-BE" sz="4000" dirty="0">
                <a:solidFill>
                  <a:schemeClr val="bg1"/>
                </a:solidFill>
              </a:rPr>
              <a:t>te </a:t>
            </a:r>
            <a:r>
              <a:rPr lang="nl-BE" sz="4000" dirty="0" smtClean="0">
                <a:solidFill>
                  <a:schemeClr val="bg1"/>
                </a:solidFill>
              </a:rPr>
              <a:t>volgen</a:t>
            </a:r>
            <a:r>
              <a:rPr lang="nl-BE" sz="4000" dirty="0">
                <a:solidFill>
                  <a:schemeClr val="bg1"/>
                </a:solidFill>
              </a:rPr>
              <a:t/>
            </a:r>
            <a:br>
              <a:rPr lang="nl-BE" sz="4000" dirty="0">
                <a:solidFill>
                  <a:schemeClr val="bg1"/>
                </a:solidFill>
              </a:rPr>
            </a:br>
            <a:r>
              <a:rPr lang="nl-BE" sz="4000" dirty="0" smtClean="0">
                <a:solidFill>
                  <a:schemeClr val="bg1"/>
                </a:solidFill>
              </a:rPr>
              <a:t>② oppassen voor diefstal van bv. </a:t>
            </a:r>
            <a:r>
              <a:rPr lang="nl-BE" sz="4000" dirty="0" err="1" smtClean="0">
                <a:solidFill>
                  <a:schemeClr val="bg1"/>
                </a:solidFill>
              </a:rPr>
              <a:t>laptops</a:t>
            </a:r>
            <a:r>
              <a:rPr lang="nl-BE" sz="4000" dirty="0" smtClean="0">
                <a:solidFill>
                  <a:schemeClr val="bg1"/>
                </a:solidFill>
              </a:rPr>
              <a:t>, tassen, </a:t>
            </a:r>
            <a:r>
              <a:rPr lang="nl-BE" sz="4000" dirty="0" smtClean="0">
                <a:solidFill>
                  <a:schemeClr val="bg1"/>
                </a:solidFill>
              </a:rPr>
              <a:t>…</a:t>
            </a:r>
            <a:r>
              <a:rPr lang="nl-BE" sz="4000" dirty="0">
                <a:solidFill>
                  <a:schemeClr val="bg1"/>
                </a:solidFill>
              </a:rPr>
              <a:t/>
            </a:r>
            <a:br>
              <a:rPr lang="nl-BE" sz="4000" dirty="0">
                <a:solidFill>
                  <a:schemeClr val="bg1"/>
                </a:solidFill>
              </a:rPr>
            </a:br>
            <a:r>
              <a:rPr lang="nl-BE" sz="4000" dirty="0">
                <a:solidFill>
                  <a:schemeClr val="bg1"/>
                </a:solidFill>
              </a:rPr>
              <a:t>③ </a:t>
            </a:r>
            <a:r>
              <a:rPr lang="nl-BE" sz="4000" dirty="0" smtClean="0">
                <a:solidFill>
                  <a:schemeClr val="bg1"/>
                </a:solidFill>
              </a:rPr>
              <a:t>alle zalen: zo veel mogelijk inschuiven</a:t>
            </a:r>
            <a:r>
              <a:rPr lang="nl-BE" sz="4000" dirty="0">
                <a:solidFill>
                  <a:schemeClr val="bg1"/>
                </a:solidFill>
              </a:rPr>
              <a:t/>
            </a:r>
            <a:br>
              <a:rPr lang="nl-BE" sz="4000" dirty="0">
                <a:solidFill>
                  <a:schemeClr val="bg1"/>
                </a:solidFill>
              </a:rPr>
            </a:br>
            <a:r>
              <a:rPr lang="nl-BE" sz="4000" dirty="0" smtClean="0">
                <a:solidFill>
                  <a:schemeClr val="bg1"/>
                </a:solidFill>
              </a:rPr>
              <a:t>④ </a:t>
            </a:r>
            <a:r>
              <a:rPr lang="nl-BE" sz="4000" dirty="0" smtClean="0">
                <a:solidFill>
                  <a:schemeClr val="bg1"/>
                </a:solidFill>
              </a:rPr>
              <a:t>de huishoudelijke </a:t>
            </a:r>
            <a:r>
              <a:rPr lang="nl-BE" sz="4000" dirty="0">
                <a:solidFill>
                  <a:schemeClr val="bg1"/>
                </a:solidFill>
              </a:rPr>
              <a:t>mededelingen zitten in de conferentie-envelop, dus verzoek aan ieder om dit goed te bekijken</a:t>
            </a:r>
            <a:r>
              <a:rPr lang="nl-BE" sz="4000" dirty="0"/>
              <a:t/>
            </a:r>
            <a:br>
              <a:rPr lang="nl-BE" sz="4000" dirty="0"/>
            </a:br>
            <a:r>
              <a:rPr lang="nl-BE" sz="4000" dirty="0" smtClean="0"/>
              <a:t/>
            </a:r>
            <a:br>
              <a:rPr lang="nl-BE" sz="4000" dirty="0" smtClean="0"/>
            </a:br>
            <a:endParaRPr lang="nl-B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2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835696" y="126876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chemeClr val="bg1"/>
                </a:solidFill>
              </a:rPr>
              <a:t>i</a:t>
            </a:r>
            <a:r>
              <a:rPr lang="nl-BE" sz="4000" b="1" dirty="0" smtClean="0">
                <a:solidFill>
                  <a:schemeClr val="bg1"/>
                </a:solidFill>
              </a:rPr>
              <a:t>nformatie</a:t>
            </a:r>
            <a:endParaRPr lang="nl-BE" sz="4000" dirty="0"/>
          </a:p>
        </p:txBody>
      </p:sp>
      <p:sp>
        <p:nvSpPr>
          <p:cNvPr id="5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196752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Vlaamse Scholieren Koepel </a:t>
            </a: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700 middelbare scholieren uit verschillende richtingen</a:t>
            </a:r>
          </a:p>
          <a:p>
            <a:pPr algn="ctr"/>
            <a:endParaRPr lang="nl-BE" sz="2400" b="1" dirty="0" smtClean="0">
              <a:solidFill>
                <a:schemeClr val="bg1"/>
              </a:solidFill>
            </a:endParaRPr>
          </a:p>
          <a:p>
            <a:pPr algn="ctr"/>
            <a:endParaRPr lang="nl-BE" sz="2400" b="1" dirty="0">
              <a:solidFill>
                <a:schemeClr val="bg1"/>
              </a:solidFill>
            </a:endParaRP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HOE KRIJG JIJ PUNTEN?</a:t>
            </a: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wat leerlingen denken </a:t>
            </a: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over het evaluatiebeleid </a:t>
            </a: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in het secundair onderwijs</a:t>
            </a: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17" y="2276872"/>
            <a:ext cx="3312368" cy="4478988"/>
          </a:xfrm>
          <a:prstGeom prst="rect">
            <a:avLst/>
          </a:prstGeom>
        </p:spPr>
      </p:pic>
      <p:sp>
        <p:nvSpPr>
          <p:cNvPr id="6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10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720764" y="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Vlaamse Scholieren </a:t>
            </a:r>
            <a:r>
              <a:rPr lang="nl-BE" sz="3200" b="1" dirty="0">
                <a:solidFill>
                  <a:schemeClr val="bg1"/>
                </a:solidFill>
              </a:rPr>
              <a:t>K</a:t>
            </a:r>
            <a:r>
              <a:rPr lang="nl-BE" sz="3200" b="1" dirty="0" smtClean="0">
                <a:solidFill>
                  <a:schemeClr val="bg1"/>
                </a:solidFill>
              </a:rPr>
              <a:t>oepel</a:t>
            </a:r>
            <a:endParaRPr lang="nl-BE" sz="3200" b="1" dirty="0">
              <a:solidFill>
                <a:schemeClr val="bg1"/>
              </a:solidFill>
            </a:endParaRP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7" y="692696"/>
            <a:ext cx="8634886" cy="5949280"/>
          </a:xfrm>
          <a:prstGeom prst="rect">
            <a:avLst/>
          </a:prstGeom>
        </p:spPr>
      </p:pic>
      <p:sp>
        <p:nvSpPr>
          <p:cNvPr id="9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11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4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0074" y="1253951"/>
            <a:ext cx="81483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t</a:t>
            </a:r>
            <a:r>
              <a:rPr lang="nl-BE" sz="2400" b="1" dirty="0" smtClean="0">
                <a:solidFill>
                  <a:schemeClr val="bg1"/>
                </a:solidFill>
              </a:rPr>
              <a:t>ips voor leraars</a:t>
            </a:r>
          </a:p>
          <a:p>
            <a:endParaRPr lang="nl-BE" sz="24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d</a:t>
            </a:r>
            <a:r>
              <a:rPr lang="nl-BE" sz="2400" dirty="0" smtClean="0">
                <a:solidFill>
                  <a:schemeClr val="bg1"/>
                </a:solidFill>
              </a:rPr>
              <a:t>urf te experimenteren met nieuwe evaluatiemethodes:      bv. met mondelinge en praktische proeven, </a:t>
            </a:r>
            <a:r>
              <a:rPr lang="nl-BE" sz="2400" dirty="0">
                <a:solidFill>
                  <a:schemeClr val="bg1"/>
                </a:solidFill>
              </a:rPr>
              <a:t>m</a:t>
            </a:r>
            <a:r>
              <a:rPr lang="nl-BE" sz="2400" dirty="0" smtClean="0">
                <a:solidFill>
                  <a:schemeClr val="bg1"/>
                </a:solidFill>
              </a:rPr>
              <a:t>inder populair zijn portfolio’s, eindwerken, groepswerken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b</a:t>
            </a:r>
            <a:r>
              <a:rPr lang="nl-BE" sz="2400" dirty="0" smtClean="0">
                <a:solidFill>
                  <a:schemeClr val="bg1"/>
                </a:solidFill>
              </a:rPr>
              <a:t>eperk het aantal onverwachte toetsen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o</a:t>
            </a:r>
            <a:r>
              <a:rPr lang="nl-BE" sz="2400" dirty="0" smtClean="0">
                <a:solidFill>
                  <a:schemeClr val="bg1"/>
                </a:solidFill>
              </a:rPr>
              <a:t>rganiseer regelmatiger kleinere toetsen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geef uitleg over de leerstof, studiemethode en verwachtingen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maak tijd voor feedback, geef taken en toetsen snel terug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w</a:t>
            </a:r>
            <a:r>
              <a:rPr lang="nl-BE" sz="2400" dirty="0" smtClean="0">
                <a:solidFill>
                  <a:schemeClr val="bg1"/>
                </a:solidFill>
              </a:rPr>
              <a:t>ees discreet over de studieresultaten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z</a:t>
            </a:r>
            <a:r>
              <a:rPr lang="nl-BE" sz="2400" dirty="0" smtClean="0">
                <a:solidFill>
                  <a:schemeClr val="bg1"/>
                </a:solidFill>
              </a:rPr>
              <a:t>org voor een eerlijke, transparante puntenverdeling en duidelijke evaluatiecriteria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d</a:t>
            </a:r>
            <a:r>
              <a:rPr lang="nl-BE" sz="2400" dirty="0" smtClean="0">
                <a:solidFill>
                  <a:schemeClr val="bg1"/>
                </a:solidFill>
              </a:rPr>
              <a:t>urf vragen te  stellen over zin/onzin van sommige evaluaties</a:t>
            </a:r>
          </a:p>
          <a:p>
            <a:pPr marL="342900" indent="-342900">
              <a:buFont typeface="Arial" pitchFamily="34" charset="0"/>
              <a:buChar char="•"/>
            </a:pP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12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6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en nu een serieus proefje</a:t>
            </a: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r>
              <a:rPr lang="nl-BE" sz="2800" b="1" dirty="0">
                <a:solidFill>
                  <a:schemeClr val="bg1"/>
                </a:solidFill>
              </a:rPr>
              <a:t>w</a:t>
            </a:r>
            <a:r>
              <a:rPr lang="nl-BE" sz="2800" b="1" dirty="0" smtClean="0">
                <a:solidFill>
                  <a:schemeClr val="bg1"/>
                </a:solidFill>
              </a:rPr>
              <a:t>at heb ik bij?</a:t>
            </a:r>
          </a:p>
          <a:p>
            <a:endParaRPr lang="nl-BE" sz="32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r</a:t>
            </a:r>
            <a:r>
              <a:rPr lang="nl-BE" sz="2400" dirty="0" smtClean="0">
                <a:solidFill>
                  <a:schemeClr val="bg1"/>
                </a:solidFill>
              </a:rPr>
              <a:t>ode en groene laserpen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g</a:t>
            </a:r>
            <a:r>
              <a:rPr lang="nl-BE" sz="2400" dirty="0" smtClean="0">
                <a:solidFill>
                  <a:schemeClr val="bg1"/>
                </a:solidFill>
              </a:rPr>
              <a:t>ekleurd papier : groen, geel, oranje, </a:t>
            </a:r>
            <a:r>
              <a:rPr lang="nl-BE" sz="2400" dirty="0">
                <a:solidFill>
                  <a:schemeClr val="bg1"/>
                </a:solidFill>
              </a:rPr>
              <a:t>r</a:t>
            </a:r>
            <a:r>
              <a:rPr lang="nl-BE" sz="2400" dirty="0" smtClean="0">
                <a:solidFill>
                  <a:schemeClr val="bg1"/>
                </a:solidFill>
              </a:rPr>
              <a:t>ood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>
                <a:solidFill>
                  <a:schemeClr val="bg1"/>
                </a:solidFill>
              </a:rPr>
              <a:t>g</a:t>
            </a:r>
            <a:r>
              <a:rPr lang="nl-BE" sz="2400" dirty="0" smtClean="0">
                <a:solidFill>
                  <a:schemeClr val="bg1"/>
                </a:solidFill>
              </a:rPr>
              <a:t>ekleurd </a:t>
            </a:r>
            <a:r>
              <a:rPr lang="nl-BE" sz="2400" dirty="0" err="1" smtClean="0">
                <a:solidFill>
                  <a:schemeClr val="bg1"/>
                </a:solidFill>
              </a:rPr>
              <a:t>fluo</a:t>
            </a:r>
            <a:r>
              <a:rPr lang="nl-BE" sz="2400" dirty="0" smtClean="0">
                <a:solidFill>
                  <a:schemeClr val="bg1"/>
                </a:solidFill>
              </a:rPr>
              <a:t> papier : groen, geel, oranje, roze</a:t>
            </a:r>
          </a:p>
        </p:txBody>
      </p:sp>
      <p:sp>
        <p:nvSpPr>
          <p:cNvPr id="5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13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en nu een serieus proefje</a:t>
            </a: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uitvoeren</a:t>
            </a:r>
          </a:p>
        </p:txBody>
      </p:sp>
      <p:sp>
        <p:nvSpPr>
          <p:cNvPr id="5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14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FF0000"/>
                </a:solidFill>
              </a:rPr>
              <a:t>r</a:t>
            </a:r>
            <a:r>
              <a:rPr lang="nl-BE" sz="3200" b="1" dirty="0" smtClean="0">
                <a:solidFill>
                  <a:srgbClr val="FF0000"/>
                </a:solidFill>
              </a:rPr>
              <a:t>ode laser </a:t>
            </a:r>
            <a:r>
              <a:rPr lang="nl-BE" sz="3200" b="1" dirty="0" smtClean="0">
                <a:solidFill>
                  <a:schemeClr val="bg1"/>
                </a:solidFill>
              </a:rPr>
              <a:t>op gekleurd papier</a:t>
            </a: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2636912"/>
            <a:ext cx="5401056" cy="3599688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15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rgbClr val="00B050"/>
                </a:solidFill>
              </a:rPr>
              <a:t>groene laser</a:t>
            </a:r>
            <a:r>
              <a:rPr lang="nl-BE" sz="3200" b="1" dirty="0" smtClean="0">
                <a:solidFill>
                  <a:schemeClr val="bg1"/>
                </a:solidFill>
              </a:rPr>
              <a:t> op gekleurd papier</a:t>
            </a: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2708920"/>
            <a:ext cx="5401056" cy="3599688"/>
          </a:xfrm>
          <a:prstGeom prst="rect">
            <a:avLst/>
          </a:prstGeom>
        </p:spPr>
      </p:pic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16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rgbClr val="FF0000"/>
                </a:solidFill>
              </a:rPr>
              <a:t>rode laser </a:t>
            </a:r>
            <a:r>
              <a:rPr lang="nl-BE" sz="3200" b="1" dirty="0" smtClean="0">
                <a:solidFill>
                  <a:schemeClr val="bg1"/>
                </a:solidFill>
              </a:rPr>
              <a:t>op </a:t>
            </a:r>
            <a:r>
              <a:rPr lang="nl-BE" sz="3200" b="1" dirty="0" err="1" smtClean="0">
                <a:solidFill>
                  <a:schemeClr val="bg1"/>
                </a:solidFill>
              </a:rPr>
              <a:t>fluo</a:t>
            </a:r>
            <a:r>
              <a:rPr lang="nl-BE" sz="3200" b="1" dirty="0" smtClean="0">
                <a:solidFill>
                  <a:schemeClr val="bg1"/>
                </a:solidFill>
              </a:rPr>
              <a:t> papier</a:t>
            </a: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2708920"/>
            <a:ext cx="5401056" cy="3599688"/>
          </a:xfrm>
          <a:prstGeom prst="rect">
            <a:avLst/>
          </a:prstGeom>
        </p:spPr>
      </p:pic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17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rgbClr val="00B050"/>
                </a:solidFill>
              </a:rPr>
              <a:t>groene laser</a:t>
            </a:r>
            <a:r>
              <a:rPr lang="nl-BE" sz="3200" b="1" dirty="0" smtClean="0">
                <a:solidFill>
                  <a:schemeClr val="bg1"/>
                </a:solidFill>
              </a:rPr>
              <a:t> op </a:t>
            </a:r>
            <a:r>
              <a:rPr lang="nl-BE" sz="3200" b="1" dirty="0" err="1" smtClean="0">
                <a:solidFill>
                  <a:schemeClr val="bg1"/>
                </a:solidFill>
              </a:rPr>
              <a:t>fluo</a:t>
            </a:r>
            <a:r>
              <a:rPr lang="nl-BE" sz="3200" b="1" dirty="0" smtClean="0">
                <a:solidFill>
                  <a:schemeClr val="bg1"/>
                </a:solidFill>
              </a:rPr>
              <a:t> papier</a:t>
            </a: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7" y="2708920"/>
            <a:ext cx="5401056" cy="3599688"/>
          </a:xfrm>
          <a:prstGeom prst="rect">
            <a:avLst/>
          </a:prstGeom>
        </p:spPr>
      </p:pic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18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751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79612" y="3998386"/>
            <a:ext cx="69847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600" b="1" dirty="0">
                <a:solidFill>
                  <a:schemeClr val="bg1"/>
                </a:solidFill>
              </a:rPr>
              <a:t>Dr. Ir. Bernard Veldkamp </a:t>
            </a:r>
            <a:endParaRPr lang="nl-BE" sz="3600" b="1" dirty="0" smtClean="0">
              <a:solidFill>
                <a:schemeClr val="bg1"/>
              </a:solidFill>
            </a:endParaRPr>
          </a:p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(</a:t>
            </a:r>
            <a:r>
              <a:rPr lang="nl-BE" sz="3200" b="1" dirty="0">
                <a:solidFill>
                  <a:schemeClr val="bg1"/>
                </a:solidFill>
              </a:rPr>
              <a:t>CITO / Universiteit Twente)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19</a:t>
            </a:fld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69837" y="1987515"/>
            <a:ext cx="7604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Een goede toets maakt het verschil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4752528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  <a:t>ank aan Frank en de werkgroep WND</a:t>
            </a:r>
            <a:b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  <a:t>voor de eer voorzitter </a:t>
            </a:r>
            <a:b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  <a:t>van deze </a:t>
            </a:r>
            <a:b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BE" sz="4000" b="1" dirty="0" smtClean="0">
                <a:solidFill>
                  <a:schemeClr val="bg1"/>
                </a:solidFill>
                <a:latin typeface="Calibri" pitchFamily="34" charset="0"/>
              </a:rPr>
              <a:t>47ste Woudschotenconferentie </a:t>
            </a:r>
            <a: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BE" sz="3200" b="1" dirty="0" smtClean="0">
                <a:solidFill>
                  <a:schemeClr val="bg1"/>
                </a:solidFill>
                <a:latin typeface="Calibri" pitchFamily="34" charset="0"/>
              </a:rPr>
              <a:t>te mogen zijn </a:t>
            </a:r>
            <a:r>
              <a:rPr lang="nl-BE" sz="4000" dirty="0" smtClean="0"/>
              <a:t/>
            </a:r>
            <a:br>
              <a:rPr lang="nl-BE" sz="4000" dirty="0" smtClean="0"/>
            </a:br>
            <a:endParaRPr lang="nl-B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2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2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>
                <a:solidFill>
                  <a:schemeClr val="bg1"/>
                </a:solidFill>
              </a:rPr>
              <a:t>het conferentiethema  is  ‘De Toets </a:t>
            </a:r>
            <a:r>
              <a:rPr lang="nl-BE" sz="3200" b="1" dirty="0">
                <a:solidFill>
                  <a:schemeClr val="bg1"/>
                </a:solidFill>
              </a:rPr>
              <a:t>G</a:t>
            </a:r>
            <a:r>
              <a:rPr lang="nl-BE" sz="3200" b="1" dirty="0" smtClean="0">
                <a:solidFill>
                  <a:schemeClr val="bg1"/>
                </a:solidFill>
              </a:rPr>
              <a:t>etoetst’</a:t>
            </a: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daarom </a:t>
            </a:r>
          </a:p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korte aanvangstoets</a:t>
            </a:r>
          </a:p>
          <a:p>
            <a:pPr algn="ctr"/>
            <a:r>
              <a:rPr lang="nl-BE" sz="3200" b="1" dirty="0">
                <a:solidFill>
                  <a:schemeClr val="bg1"/>
                </a:solidFill>
              </a:rPr>
              <a:t>o</a:t>
            </a:r>
            <a:r>
              <a:rPr lang="nl-BE" sz="3200" b="1" dirty="0" smtClean="0">
                <a:solidFill>
                  <a:schemeClr val="bg1"/>
                </a:solidFill>
              </a:rPr>
              <a:t>m de voorkennis te peilen</a:t>
            </a: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86771" y="4437306"/>
            <a:ext cx="836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chemeClr val="bg1"/>
                </a:solidFill>
              </a:rPr>
              <a:t>Vlaams voor Nederlanders</a:t>
            </a:r>
            <a:endParaRPr lang="nl-BE" sz="4000" b="1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3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2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60675" y="206084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>
                <a:solidFill>
                  <a:schemeClr val="bg1"/>
                </a:solidFill>
              </a:rPr>
              <a:t>i</a:t>
            </a:r>
            <a:r>
              <a:rPr lang="nl-BE" sz="4000" dirty="0" smtClean="0">
                <a:solidFill>
                  <a:schemeClr val="bg1"/>
                </a:solidFill>
              </a:rPr>
              <a:t>ndividuele toets </a:t>
            </a:r>
          </a:p>
          <a:p>
            <a:pPr algn="ctr"/>
            <a:r>
              <a:rPr lang="nl-BE" sz="4000" dirty="0" smtClean="0">
                <a:solidFill>
                  <a:schemeClr val="bg1"/>
                </a:solidFill>
              </a:rPr>
              <a:t>geen samenwerkend leren </a:t>
            </a:r>
          </a:p>
          <a:p>
            <a:pPr algn="ctr"/>
            <a:endParaRPr lang="nl-BE" sz="4000" dirty="0">
              <a:solidFill>
                <a:schemeClr val="bg1"/>
              </a:solidFill>
            </a:endParaRPr>
          </a:p>
          <a:p>
            <a:pPr algn="ctr"/>
            <a:r>
              <a:rPr lang="nl-BE" sz="4000" b="1" dirty="0" smtClean="0">
                <a:solidFill>
                  <a:srgbClr val="FF0000"/>
                </a:solidFill>
              </a:rPr>
              <a:t>samenwerken streng verboden</a:t>
            </a:r>
            <a:endParaRPr lang="nl-BE" sz="40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4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>
            <a:normAutofit fontScale="92500" lnSpcReduction="20000"/>
          </a:bodyPr>
          <a:lstStyle/>
          <a:p>
            <a:r>
              <a:rPr lang="nl-BE" sz="3200" dirty="0" smtClean="0"/>
              <a:t>frak </a:t>
            </a:r>
          </a:p>
          <a:p>
            <a:pPr marL="0" indent="0">
              <a:buNone/>
            </a:pPr>
            <a:r>
              <a:rPr lang="nl-BE" sz="3200" dirty="0" smtClean="0"/>
              <a:t>	</a:t>
            </a:r>
            <a:r>
              <a:rPr lang="nl-BE" sz="3200" dirty="0" err="1" smtClean="0"/>
              <a:t>amaai</a:t>
            </a:r>
            <a:r>
              <a:rPr lang="nl-BE" sz="3200" dirty="0" smtClean="0"/>
              <a:t> mijne frak</a:t>
            </a:r>
          </a:p>
          <a:p>
            <a:r>
              <a:rPr lang="nl-BE" sz="3200" dirty="0" smtClean="0"/>
              <a:t>tas </a:t>
            </a:r>
          </a:p>
          <a:p>
            <a:r>
              <a:rPr lang="nl-BE" sz="3200" dirty="0" smtClean="0"/>
              <a:t>ondertas</a:t>
            </a:r>
          </a:p>
          <a:p>
            <a:r>
              <a:rPr lang="nl-BE" sz="3200" dirty="0" err="1"/>
              <a:t>e</a:t>
            </a:r>
            <a:r>
              <a:rPr lang="nl-BE" sz="3200" dirty="0" err="1" smtClean="0">
                <a:effectLst/>
              </a:rPr>
              <a:t>eklerreke</a:t>
            </a:r>
            <a:r>
              <a:rPr lang="nl-BE" sz="3200" dirty="0" smtClean="0">
                <a:effectLst/>
              </a:rPr>
              <a:t> </a:t>
            </a:r>
            <a:endParaRPr lang="nl-BE" sz="3200" dirty="0" smtClean="0"/>
          </a:p>
          <a:p>
            <a:r>
              <a:rPr lang="nl-BE" sz="3200" dirty="0" err="1" smtClean="0"/>
              <a:t>karreekonfiturreke</a:t>
            </a:r>
            <a:endParaRPr lang="nl-BE" sz="3200" dirty="0" smtClean="0"/>
          </a:p>
          <a:p>
            <a:r>
              <a:rPr lang="nl-BE" sz="3200" dirty="0" smtClean="0"/>
              <a:t>bolleke</a:t>
            </a:r>
            <a:endParaRPr lang="nl-BE" sz="3200" dirty="0" smtClean="0"/>
          </a:p>
          <a:p>
            <a:pPr marL="0" indent="0">
              <a:buNone/>
            </a:pPr>
            <a:endParaRPr lang="nl-BE" sz="3200" dirty="0" smtClean="0"/>
          </a:p>
          <a:p>
            <a:pPr marL="0" indent="0">
              <a:buNone/>
            </a:pPr>
            <a:endParaRPr lang="nl-BE" sz="3900" dirty="0" smtClean="0"/>
          </a:p>
          <a:p>
            <a:r>
              <a:rPr lang="nl-BE" sz="3200" dirty="0" smtClean="0"/>
              <a:t>fysica</a:t>
            </a:r>
            <a:endParaRPr lang="nl-BE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247455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3200" dirty="0" smtClean="0"/>
              <a:t>	uitroep verbazing</a:t>
            </a:r>
          </a:p>
          <a:p>
            <a:endParaRPr lang="nl-BE" sz="3200" dirty="0" smtClean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 smtClean="0"/>
          </a:p>
          <a:p>
            <a:pPr marL="0" indent="0">
              <a:buNone/>
            </a:pPr>
            <a:endParaRPr lang="nl-BE" sz="3200" dirty="0" smtClean="0"/>
          </a:p>
          <a:p>
            <a:pPr marL="0" indent="0">
              <a:buNone/>
            </a:pPr>
            <a:endParaRPr lang="nl-BE" sz="3200" dirty="0"/>
          </a:p>
          <a:p>
            <a:r>
              <a:rPr lang="nl-BE" sz="3200" dirty="0" smtClean="0"/>
              <a:t>natuurkunde</a:t>
            </a:r>
          </a:p>
          <a:p>
            <a:endParaRPr lang="nl-BE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2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8" y="3290936"/>
            <a:ext cx="1488787" cy="9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30" y="3395108"/>
            <a:ext cx="1295744" cy="87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07" y="1196752"/>
            <a:ext cx="951096" cy="10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42" y="2354250"/>
            <a:ext cx="992312" cy="90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78119"/>
            <a:ext cx="650134" cy="43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62" y="4171565"/>
            <a:ext cx="910692" cy="138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5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26881" y="1484783"/>
            <a:ext cx="7920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en nu een serieuze toets</a:t>
            </a:r>
          </a:p>
          <a:p>
            <a:pPr algn="ctr"/>
            <a:endParaRPr lang="nl-BE" sz="3200" b="1" dirty="0">
              <a:solidFill>
                <a:schemeClr val="bg1"/>
              </a:solidFill>
            </a:endParaRPr>
          </a:p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pPr algn="ctr"/>
            <a:r>
              <a:rPr lang="nl-BE" sz="4000" b="1" dirty="0" smtClean="0">
                <a:solidFill>
                  <a:schemeClr val="bg1"/>
                </a:solidFill>
              </a:rPr>
              <a:t>Arbeid en Energie</a:t>
            </a:r>
            <a:endParaRPr lang="nl-BE" sz="4000" b="1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382965" y="429309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92D050"/>
                </a:solidFill>
              </a:rPr>
              <a:t>samenwerken verplicht</a:t>
            </a:r>
            <a:endParaRPr lang="nl-BE" sz="4000" b="1" dirty="0">
              <a:solidFill>
                <a:srgbClr val="92D050"/>
              </a:solidFill>
            </a:endParaRPr>
          </a:p>
        </p:txBody>
      </p:sp>
      <p:sp>
        <p:nvSpPr>
          <p:cNvPr id="9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6</a:t>
            </a:fld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923928" y="2132856"/>
            <a:ext cx="4824536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3287" y="148478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en nu een serieuze toets</a:t>
            </a:r>
            <a:endParaRPr lang="nl-BE" sz="32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3778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90999"/>
              </p:ext>
            </p:extLst>
          </p:nvPr>
        </p:nvGraphicFramePr>
        <p:xfrm>
          <a:off x="4227513" y="2349500"/>
          <a:ext cx="4367212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2361960" imgH="2031840" progId="Equation.DSMT4">
                  <p:embed/>
                </p:oleObj>
              </mc:Choice>
              <mc:Fallback>
                <p:oleObj name="Equation" r:id="rId5" imgW="2361960" imgH="2031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2349500"/>
                        <a:ext cx="4367212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7</a:t>
            </a:fld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812360" y="2132855"/>
            <a:ext cx="1073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BE" sz="2400" dirty="0" smtClean="0">
                <a:solidFill>
                  <a:srgbClr val="FF0000"/>
                </a:solidFill>
              </a:rPr>
              <a:t> blok</a:t>
            </a:r>
          </a:p>
          <a:p>
            <a:r>
              <a:rPr lang="nl-BE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BE" sz="2400" dirty="0" smtClean="0">
                <a:solidFill>
                  <a:srgbClr val="FF0000"/>
                </a:solidFill>
              </a:rPr>
              <a:t> hand</a:t>
            </a:r>
          </a:p>
          <a:p>
            <a:r>
              <a:rPr lang="nl-BE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BE" sz="2400" dirty="0" smtClean="0">
                <a:solidFill>
                  <a:srgbClr val="FF0000"/>
                </a:solidFill>
              </a:rPr>
              <a:t> veer</a:t>
            </a:r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19305" y="2100681"/>
            <a:ext cx="4464496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52226" y="148478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en nu een serieuze toets</a:t>
            </a:r>
            <a:endParaRPr lang="nl-BE" sz="3200" b="1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860032" y="2122362"/>
            <a:ext cx="4139901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4860032" y="2318837"/>
            <a:ext cx="403191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9900"/>
                </a:solidFill>
              </a:rPr>
              <a:t>1. </a:t>
            </a:r>
            <a:r>
              <a:rPr lang="nl-BE" sz="2400" dirty="0" smtClean="0">
                <a:solidFill>
                  <a:srgbClr val="009900"/>
                </a:solidFill>
              </a:rPr>
              <a:t>systeem </a:t>
            </a:r>
            <a:r>
              <a:rPr lang="nl-BE" sz="2400" dirty="0" smtClean="0">
                <a:solidFill>
                  <a:srgbClr val="009900"/>
                </a:solidFill>
              </a:rPr>
              <a:t>blok</a:t>
            </a:r>
          </a:p>
          <a:p>
            <a:r>
              <a:rPr lang="nl-BE" sz="1200" dirty="0" smtClean="0">
                <a:solidFill>
                  <a:srgbClr val="009900"/>
                </a:solidFill>
              </a:rPr>
              <a:t> </a:t>
            </a:r>
            <a:endParaRPr lang="nl-BE" sz="1200" dirty="0">
              <a:solidFill>
                <a:srgbClr val="009900"/>
              </a:solidFill>
            </a:endParaRPr>
          </a:p>
          <a:p>
            <a:r>
              <a:rPr lang="nl-BE" sz="2400" dirty="0" smtClean="0">
                <a:solidFill>
                  <a:srgbClr val="009900"/>
                </a:solidFill>
              </a:rPr>
              <a:t>2. </a:t>
            </a:r>
            <a:r>
              <a:rPr lang="nl-BE" sz="2400" dirty="0" smtClean="0">
                <a:solidFill>
                  <a:srgbClr val="009900"/>
                </a:solidFill>
              </a:rPr>
              <a:t>systeem </a:t>
            </a:r>
            <a:r>
              <a:rPr lang="nl-BE" sz="2400" dirty="0" smtClean="0">
                <a:solidFill>
                  <a:srgbClr val="009900"/>
                </a:solidFill>
              </a:rPr>
              <a:t>blok-veer</a:t>
            </a:r>
            <a:endParaRPr lang="nl-BE" sz="2400" dirty="0" smtClean="0">
              <a:solidFill>
                <a:srgbClr val="FF0000"/>
              </a:solidFill>
            </a:endParaRPr>
          </a:p>
          <a:p>
            <a:endParaRPr lang="nl-BE" sz="1300" dirty="0">
              <a:solidFill>
                <a:srgbClr val="FF0000"/>
              </a:solidFill>
            </a:endParaRPr>
          </a:p>
          <a:p>
            <a:r>
              <a:rPr lang="nl-BE" sz="2400" dirty="0">
                <a:solidFill>
                  <a:srgbClr val="FF0000"/>
                </a:solidFill>
              </a:rPr>
              <a:t>3</a:t>
            </a:r>
            <a:r>
              <a:rPr lang="nl-BE" sz="2400" dirty="0" smtClean="0">
                <a:solidFill>
                  <a:srgbClr val="FF0000"/>
                </a:solidFill>
              </a:rPr>
              <a:t>. </a:t>
            </a:r>
            <a:r>
              <a:rPr lang="nl-BE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nl-BE" sz="2400" baseline="-25000" dirty="0" err="1" smtClean="0">
                <a:solidFill>
                  <a:srgbClr val="FF0000"/>
                </a:solidFill>
              </a:rPr>
              <a:t>bv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 smtClean="0">
                <a:solidFill>
                  <a:srgbClr val="FF0000"/>
                </a:solidFill>
              </a:rPr>
              <a:t>en </a:t>
            </a:r>
            <a:r>
              <a:rPr lang="nl-BE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nl-BE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BE" sz="2400" baseline="-25000" dirty="0" err="1" smtClean="0">
                <a:solidFill>
                  <a:srgbClr val="FF0000"/>
                </a:solidFill>
              </a:rPr>
              <a:t>pot</a:t>
            </a:r>
            <a:r>
              <a:rPr lang="nl-BE" sz="2400" dirty="0" smtClean="0">
                <a:solidFill>
                  <a:srgbClr val="FF0000"/>
                </a:solidFill>
              </a:rPr>
              <a:t> - 2x geteld</a:t>
            </a:r>
          </a:p>
          <a:p>
            <a:endParaRPr lang="nl-BE" sz="1300" dirty="0">
              <a:solidFill>
                <a:srgbClr val="FF0000"/>
              </a:solidFill>
            </a:endParaRPr>
          </a:p>
          <a:p>
            <a:r>
              <a:rPr lang="nl-BE" sz="2400" dirty="0" smtClean="0">
                <a:solidFill>
                  <a:srgbClr val="FF0000"/>
                </a:solidFill>
              </a:rPr>
              <a:t>4. alleen </a:t>
            </a:r>
            <a:r>
              <a:rPr lang="nl-BE" sz="2400" dirty="0" smtClean="0">
                <a:solidFill>
                  <a:srgbClr val="FF0000"/>
                </a:solidFill>
              </a:rPr>
              <a:t>als </a:t>
            </a:r>
            <a:r>
              <a:rPr lang="nl-BE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BE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BE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nl-BE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BE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l-BE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endParaRPr lang="nl-BE" sz="1200" dirty="0">
              <a:solidFill>
                <a:srgbClr val="FF0000"/>
              </a:solidFill>
            </a:endParaRPr>
          </a:p>
          <a:p>
            <a:r>
              <a:rPr lang="nl-BE" sz="2400" dirty="0">
                <a:solidFill>
                  <a:srgbClr val="FF0000"/>
                </a:solidFill>
              </a:rPr>
              <a:t>5</a:t>
            </a:r>
            <a:r>
              <a:rPr lang="nl-BE" sz="2400" dirty="0" smtClean="0">
                <a:solidFill>
                  <a:srgbClr val="FF0000"/>
                </a:solidFill>
              </a:rPr>
              <a:t>. </a:t>
            </a:r>
            <a:r>
              <a:rPr lang="nl-BE" sz="2400" dirty="0" smtClean="0">
                <a:solidFill>
                  <a:srgbClr val="FF0000"/>
                </a:solidFill>
              </a:rPr>
              <a:t>geen </a:t>
            </a:r>
            <a:r>
              <a:rPr lang="nl-BE" sz="2400" dirty="0" smtClean="0">
                <a:solidFill>
                  <a:srgbClr val="FF0000"/>
                </a:solidFill>
              </a:rPr>
              <a:t>gesloten </a:t>
            </a:r>
            <a:r>
              <a:rPr lang="nl-BE" sz="2400" dirty="0" err="1" smtClean="0">
                <a:solidFill>
                  <a:srgbClr val="FF0000"/>
                </a:solidFill>
              </a:rPr>
              <a:t>syst</a:t>
            </a:r>
            <a:r>
              <a:rPr lang="nl-BE" sz="2400" dirty="0" smtClean="0">
                <a:solidFill>
                  <a:srgbClr val="FF0000"/>
                </a:solidFill>
              </a:rPr>
              <a:t>.</a:t>
            </a:r>
          </a:p>
          <a:p>
            <a:endParaRPr lang="nl-BE" sz="1300" dirty="0">
              <a:solidFill>
                <a:srgbClr val="FF0000"/>
              </a:solidFill>
            </a:endParaRPr>
          </a:p>
          <a:p>
            <a:r>
              <a:rPr lang="nl-BE" sz="2400" dirty="0">
                <a:solidFill>
                  <a:srgbClr val="FF0000"/>
                </a:solidFill>
              </a:rPr>
              <a:t>6</a:t>
            </a:r>
            <a:r>
              <a:rPr lang="nl-BE" sz="2400" dirty="0" smtClean="0">
                <a:solidFill>
                  <a:srgbClr val="FF0000"/>
                </a:solidFill>
              </a:rPr>
              <a:t>. </a:t>
            </a:r>
            <a:r>
              <a:rPr lang="nl-BE" sz="2400" dirty="0" smtClean="0">
                <a:solidFill>
                  <a:srgbClr val="FF0000"/>
                </a:solidFill>
              </a:rPr>
              <a:t>2 </a:t>
            </a:r>
            <a:r>
              <a:rPr lang="nl-BE" sz="2400" dirty="0" smtClean="0">
                <a:solidFill>
                  <a:srgbClr val="FF0000"/>
                </a:solidFill>
              </a:rPr>
              <a:t>krachten op blok</a:t>
            </a:r>
          </a:p>
          <a:p>
            <a:endParaRPr lang="nl-BE" sz="1300" dirty="0">
              <a:solidFill>
                <a:srgbClr val="FF0000"/>
              </a:solidFill>
            </a:endParaRPr>
          </a:p>
          <a:p>
            <a:r>
              <a:rPr lang="nl-BE" sz="2400" dirty="0">
                <a:solidFill>
                  <a:srgbClr val="FF0000"/>
                </a:solidFill>
              </a:rPr>
              <a:t>7</a:t>
            </a:r>
            <a:r>
              <a:rPr lang="nl-BE" sz="2400" dirty="0" smtClean="0">
                <a:solidFill>
                  <a:srgbClr val="FF0000"/>
                </a:solidFill>
              </a:rPr>
              <a:t>. </a:t>
            </a:r>
            <a:r>
              <a:rPr lang="nl-BE" sz="2400" dirty="0" smtClean="0">
                <a:solidFill>
                  <a:srgbClr val="FF0000"/>
                </a:solidFill>
              </a:rPr>
              <a:t>‘</a:t>
            </a:r>
            <a:r>
              <a:rPr lang="nl-BE" sz="2400" dirty="0" err="1" smtClean="0">
                <a:solidFill>
                  <a:srgbClr val="FF0000"/>
                </a:solidFill>
              </a:rPr>
              <a:t>tout</a:t>
            </a:r>
            <a:r>
              <a:rPr lang="nl-BE" sz="2400" dirty="0" smtClean="0">
                <a:solidFill>
                  <a:srgbClr val="FF0000"/>
                </a:solidFill>
              </a:rPr>
              <a:t> court’ fout</a:t>
            </a:r>
            <a:endParaRPr lang="nl-BE" sz="2400" dirty="0" smtClean="0">
              <a:solidFill>
                <a:srgbClr val="FF0000"/>
              </a:solidFill>
            </a:endParaRPr>
          </a:p>
          <a:p>
            <a:endParaRPr lang="nl-BE" sz="2400" dirty="0"/>
          </a:p>
        </p:txBody>
      </p:sp>
      <p:sp>
        <p:nvSpPr>
          <p:cNvPr id="11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8</a:t>
            </a:fld>
            <a:endParaRPr lang="nl-BE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68851"/>
              </p:ext>
            </p:extLst>
          </p:nvPr>
        </p:nvGraphicFramePr>
        <p:xfrm>
          <a:off x="216589" y="2382908"/>
          <a:ext cx="4367212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2361960" imgH="2031840" progId="Equation.DSMT4">
                  <p:embed/>
                </p:oleObj>
              </mc:Choice>
              <mc:Fallback>
                <p:oleObj name="Equation" r:id="rId4" imgW="2361960" imgH="2031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89" y="2382908"/>
                        <a:ext cx="4367212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1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168351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640"/>
            <a:ext cx="7943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51520" y="1353855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 smtClean="0">
                <a:solidFill>
                  <a:schemeClr val="bg1"/>
                </a:solidFill>
              </a:rPr>
              <a:t>59 % van de teaching </a:t>
            </a:r>
            <a:r>
              <a:rPr lang="nl-BE" sz="3200" dirty="0" err="1" smtClean="0">
                <a:solidFill>
                  <a:schemeClr val="bg1"/>
                </a:solidFill>
              </a:rPr>
              <a:t>assistants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BE" sz="3200" dirty="0" smtClean="0">
                <a:solidFill>
                  <a:schemeClr val="bg1"/>
                </a:solidFill>
              </a:rPr>
              <a:t>(University </a:t>
            </a:r>
            <a:r>
              <a:rPr lang="nl-BE" sz="3200" dirty="0">
                <a:solidFill>
                  <a:schemeClr val="bg1"/>
                </a:solidFill>
              </a:rPr>
              <a:t>o</a:t>
            </a:r>
            <a:r>
              <a:rPr lang="nl-BE" sz="3200" dirty="0" smtClean="0">
                <a:solidFill>
                  <a:schemeClr val="bg1"/>
                </a:solidFill>
              </a:rPr>
              <a:t>f Washington)</a:t>
            </a:r>
          </a:p>
          <a:p>
            <a:pPr algn="ctr"/>
            <a:r>
              <a:rPr lang="nl-BE" sz="3200" dirty="0" smtClean="0">
                <a:solidFill>
                  <a:schemeClr val="bg1"/>
                </a:solidFill>
              </a:rPr>
              <a:t>gaven </a:t>
            </a:r>
            <a:r>
              <a:rPr lang="nl-BE" sz="3200" dirty="0">
                <a:solidFill>
                  <a:schemeClr val="bg1"/>
                </a:solidFill>
              </a:rPr>
              <a:t>als antwoord bij analoog probleem</a:t>
            </a:r>
          </a:p>
          <a:p>
            <a:pPr algn="ctr"/>
            <a:r>
              <a:rPr lang="nl-BE" sz="3200" dirty="0" smtClean="0">
                <a:solidFill>
                  <a:schemeClr val="bg1"/>
                </a:solidFill>
              </a:rPr>
              <a:t>keuze 3.</a:t>
            </a:r>
            <a:endParaRPr lang="nl-BE" sz="3200" dirty="0">
              <a:solidFill>
                <a:schemeClr val="bg1"/>
              </a:solidFill>
            </a:endParaRPr>
          </a:p>
          <a:p>
            <a:pPr algn="ctr"/>
            <a:endParaRPr lang="nl-BE" sz="3200" dirty="0" smtClean="0">
              <a:solidFill>
                <a:schemeClr val="bg1"/>
              </a:solidFill>
            </a:endParaRPr>
          </a:p>
          <a:p>
            <a:pPr algn="ctr"/>
            <a:endParaRPr lang="nl-BE" sz="3200" dirty="0" smtClean="0">
              <a:solidFill>
                <a:schemeClr val="bg1"/>
              </a:solidFill>
            </a:endParaRPr>
          </a:p>
          <a:p>
            <a:pPr algn="ctr"/>
            <a:endParaRPr lang="nl-BE" sz="3200" dirty="0">
              <a:solidFill>
                <a:schemeClr val="bg1"/>
              </a:solidFill>
            </a:endParaRPr>
          </a:p>
          <a:p>
            <a:pPr algn="ctr"/>
            <a:r>
              <a:rPr lang="nl-BE" sz="3200" dirty="0">
                <a:solidFill>
                  <a:schemeClr val="bg1"/>
                </a:solidFill>
              </a:rPr>
              <a:t>S</a:t>
            </a:r>
            <a:r>
              <a:rPr lang="nl-BE" sz="3200" dirty="0" smtClean="0">
                <a:solidFill>
                  <a:schemeClr val="bg1"/>
                </a:solidFill>
              </a:rPr>
              <a:t>tudent </a:t>
            </a:r>
            <a:r>
              <a:rPr lang="nl-BE" sz="3200" dirty="0" err="1" smtClean="0">
                <a:solidFill>
                  <a:schemeClr val="bg1"/>
                </a:solidFill>
              </a:rPr>
              <a:t>understanding</a:t>
            </a:r>
            <a:r>
              <a:rPr lang="nl-BE" sz="3200" dirty="0" smtClean="0">
                <a:solidFill>
                  <a:schemeClr val="bg1"/>
                </a:solidFill>
              </a:rPr>
              <a:t> of energy: </a:t>
            </a:r>
          </a:p>
          <a:p>
            <a:pPr algn="ctr"/>
            <a:r>
              <a:rPr lang="nl-BE" sz="3200" dirty="0" err="1" smtClean="0">
                <a:solidFill>
                  <a:schemeClr val="bg1"/>
                </a:solidFill>
              </a:rPr>
              <a:t>Difficulties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related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to</a:t>
            </a:r>
            <a:r>
              <a:rPr lang="nl-BE" sz="3200" dirty="0" smtClean="0">
                <a:solidFill>
                  <a:schemeClr val="bg1"/>
                </a:solidFill>
              </a:rPr>
              <a:t> systems</a:t>
            </a:r>
          </a:p>
          <a:p>
            <a:pPr algn="ctr"/>
            <a:r>
              <a:rPr lang="nl-BE" sz="3200" dirty="0" smtClean="0">
                <a:solidFill>
                  <a:schemeClr val="bg1"/>
                </a:solidFill>
              </a:rPr>
              <a:t>Beth A. Lindsey, Paula R. L. </a:t>
            </a:r>
            <a:r>
              <a:rPr lang="nl-BE" sz="3200" dirty="0" err="1" smtClean="0">
                <a:solidFill>
                  <a:schemeClr val="bg1"/>
                </a:solidFill>
              </a:rPr>
              <a:t>Heron</a:t>
            </a:r>
            <a:r>
              <a:rPr lang="nl-BE" sz="3200" dirty="0" smtClean="0">
                <a:solidFill>
                  <a:schemeClr val="bg1"/>
                </a:solidFill>
              </a:rPr>
              <a:t>, Peter S. </a:t>
            </a:r>
            <a:r>
              <a:rPr lang="nl-BE" sz="3200" dirty="0" err="1" smtClean="0">
                <a:solidFill>
                  <a:schemeClr val="bg1"/>
                </a:solidFill>
              </a:rPr>
              <a:t>Shaffer</a:t>
            </a:r>
            <a:endParaRPr lang="nl-BE" sz="3200" dirty="0" smtClean="0">
              <a:solidFill>
                <a:schemeClr val="bg1"/>
              </a:solidFill>
            </a:endParaRPr>
          </a:p>
          <a:p>
            <a:pPr algn="ctr"/>
            <a:r>
              <a:rPr lang="nl-BE" sz="3200" dirty="0" smtClean="0">
                <a:solidFill>
                  <a:schemeClr val="bg1"/>
                </a:solidFill>
              </a:rPr>
              <a:t>Am. J. </a:t>
            </a:r>
            <a:r>
              <a:rPr lang="nl-BE" sz="3200" dirty="0" err="1" smtClean="0">
                <a:solidFill>
                  <a:schemeClr val="bg1"/>
                </a:solidFill>
              </a:rPr>
              <a:t>Phys</a:t>
            </a:r>
            <a:r>
              <a:rPr lang="nl-BE" sz="3200" dirty="0" smtClean="0">
                <a:solidFill>
                  <a:schemeClr val="bg1"/>
                </a:solidFill>
              </a:rPr>
              <a:t>. 80, 154 (2012)</a:t>
            </a:r>
          </a:p>
          <a:p>
            <a:pPr algn="ctr"/>
            <a:endParaRPr lang="nl-BE" sz="3200" dirty="0" smtClean="0">
              <a:solidFill>
                <a:schemeClr val="bg1"/>
              </a:solidFill>
            </a:endParaRPr>
          </a:p>
          <a:p>
            <a:pPr algn="ctr"/>
            <a:endParaRPr lang="nl-BE" sz="3200" dirty="0">
              <a:solidFill>
                <a:srgbClr val="92D050"/>
              </a:solidFill>
            </a:endParaRPr>
          </a:p>
        </p:txBody>
      </p:sp>
      <p:sp>
        <p:nvSpPr>
          <p:cNvPr id="6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CC1A9FC2-C665-4E27-A561-B1F6D60A010F}" type="slidenum">
              <a:rPr lang="nl-BE" sz="2400" smtClean="0">
                <a:solidFill>
                  <a:srgbClr val="FF0000"/>
                </a:solidFill>
              </a:rPr>
              <a:t>9</a:t>
            </a:fld>
            <a:endParaRPr lang="nl-BE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14626"/>
              </p:ext>
            </p:extLst>
          </p:nvPr>
        </p:nvGraphicFramePr>
        <p:xfrm>
          <a:off x="2164779" y="3573016"/>
          <a:ext cx="46704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2031840" imgH="279360" progId="Equation.DSMT4">
                  <p:embed/>
                </p:oleObj>
              </mc:Choice>
              <mc:Fallback>
                <p:oleObj name="Equation" r:id="rId4" imgW="2031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779" y="3573016"/>
                        <a:ext cx="4670425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7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383</Words>
  <Application>Microsoft Office PowerPoint</Application>
  <PresentationFormat>Diavoorstelling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Kantoorthema</vt:lpstr>
      <vt:lpstr>Equation</vt:lpstr>
      <vt:lpstr>① het tijdschema is krap dus we moeten alles doen om het schema te volgen ② oppassen voor diefstal van bv. laptops, tassen, … ③ alle zalen: zo veel mogelijk inschuiven ④ de huishoudelijke mededelingen zitten in de conferentie-envelop, dus verzoek aan ieder om dit goed te bekijken  </vt:lpstr>
      <vt:lpstr>dank aan Frank en de werkgroep WND voor de eer voorzitter  van deze  47ste Woudschotenconferentie  te mogen zijn  </vt:lpstr>
      <vt:lpstr> </vt:lpstr>
      <vt:lpstr>PowerPoint-presentatie</vt:lpstr>
      <vt:lpstr>PowerPoint-presentatie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en de werkgroep WND bedankt voor de eer vandaag en morgen voorzitter van deze  47ste Woudschotenconferentie te mogen zijn</dc:title>
  <dc:creator>jacq hellemans</dc:creator>
  <cp:lastModifiedBy>jacq hellemans</cp:lastModifiedBy>
  <cp:revision>43</cp:revision>
  <dcterms:created xsi:type="dcterms:W3CDTF">2012-12-03T13:53:12Z</dcterms:created>
  <dcterms:modified xsi:type="dcterms:W3CDTF">2012-12-13T09:25:50Z</dcterms:modified>
</cp:coreProperties>
</file>