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2"/>
  </p:notesMasterIdLst>
  <p:handoutMasterIdLst>
    <p:handoutMasterId r:id="rId33"/>
  </p:handoutMasterIdLst>
  <p:sldIdLst>
    <p:sldId id="256" r:id="rId2"/>
    <p:sldId id="276" r:id="rId3"/>
    <p:sldId id="267" r:id="rId4"/>
    <p:sldId id="273" r:id="rId5"/>
    <p:sldId id="259" r:id="rId6"/>
    <p:sldId id="258" r:id="rId7"/>
    <p:sldId id="268" r:id="rId8"/>
    <p:sldId id="269" r:id="rId9"/>
    <p:sldId id="289" r:id="rId10"/>
    <p:sldId id="277" r:id="rId11"/>
    <p:sldId id="260" r:id="rId12"/>
    <p:sldId id="266" r:id="rId13"/>
    <p:sldId id="272" r:id="rId14"/>
    <p:sldId id="271" r:id="rId15"/>
    <p:sldId id="275" r:id="rId16"/>
    <p:sldId id="262" r:id="rId17"/>
    <p:sldId id="278" r:id="rId18"/>
    <p:sldId id="279" r:id="rId19"/>
    <p:sldId id="281" r:id="rId20"/>
    <p:sldId id="280" r:id="rId21"/>
    <p:sldId id="282" r:id="rId22"/>
    <p:sldId id="284" r:id="rId23"/>
    <p:sldId id="283" r:id="rId24"/>
    <p:sldId id="285" r:id="rId25"/>
    <p:sldId id="286" r:id="rId26"/>
    <p:sldId id="263" r:id="rId27"/>
    <p:sldId id="287" r:id="rId28"/>
    <p:sldId id="290" r:id="rId29"/>
    <p:sldId id="288" r:id="rId30"/>
    <p:sldId id="264" r:id="rId3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559929-07E5-49E8-BD3F-56CDF182473A}" type="datetimeFigureOut">
              <a:rPr lang="nl-NL" smtClean="0"/>
              <a:pPr/>
              <a:t>16-12-2011</a:t>
            </a:fld>
            <a:endParaRPr lang="nl-NL"/>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8C159A-7723-4F84-A7B9-D87161F73B51}" type="slidenum">
              <a:rPr lang="nl-NL" smtClean="0"/>
              <a:pPr/>
              <a:t>‹#›</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31503B-7BBB-4967-B22C-DE889070BA18}" type="datetimeFigureOut">
              <a:rPr lang="nl-NL" smtClean="0"/>
              <a:pPr/>
              <a:t>16-12-2011</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3EA6B1-FA4C-4B7B-A789-F64D9071E30D}" type="slidenum">
              <a:rPr lang="nl-NL" smtClean="0"/>
              <a:pPr/>
              <a:t>‹#›</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11</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12</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13</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14</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15</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16</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CA3EA6B1-FA4C-4B7B-A789-F64D9071E30D}" type="slidenum">
              <a:rPr lang="nl-NL" smtClean="0"/>
              <a:pPr/>
              <a:t>10</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6DA480B-AD6A-4E62-9CB7-5713B4239588}" type="slidenum">
              <a:rPr lang="nl-NL" smtClean="0"/>
              <a:pPr/>
              <a:t>‹#›</a:t>
            </a:fld>
            <a:endParaRPr lang="nl-NL"/>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6DA480B-AD6A-4E62-9CB7-5713B4239588}"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5" name="Footer Placeholder 4"/>
          <p:cNvSpPr>
            <a:spLocks noGrp="1"/>
          </p:cNvSpPr>
          <p:nvPr>
            <p:ph type="ftr" sz="quarter" idx="11"/>
          </p:nvPr>
        </p:nvSpPr>
        <p:spPr>
          <a:xfrm>
            <a:off x="2640597" y="6377459"/>
            <a:ext cx="3836404" cy="365125"/>
          </a:xfrm>
        </p:spPr>
        <p:txBody>
          <a:bodyPr/>
          <a:lstStyle/>
          <a:p>
            <a:endParaRPr lang="nl-NL"/>
          </a:p>
        </p:txBody>
      </p:sp>
      <p:sp>
        <p:nvSpPr>
          <p:cNvPr id="6" name="Slide Number Placeholder 5"/>
          <p:cNvSpPr>
            <a:spLocks noGrp="1"/>
          </p:cNvSpPr>
          <p:nvPr>
            <p:ph type="sldNum" sz="quarter" idx="12"/>
          </p:nvPr>
        </p:nvSpPr>
        <p:spPr/>
        <p:txBody>
          <a:bodyPr/>
          <a:lstStyle/>
          <a:p>
            <a:fld id="{86DA480B-AD6A-4E62-9CB7-5713B4239588}"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6DA480B-AD6A-4E62-9CB7-5713B4239588}"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6DA480B-AD6A-4E62-9CB7-5713B4239588}" type="slidenum">
              <a:rPr lang="nl-NL" smtClean="0"/>
              <a:pPr/>
              <a:t>‹#›</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6DA480B-AD6A-4E62-9CB7-5713B4239588}"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6DA480B-AD6A-4E62-9CB7-5713B4239588}"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6DA480B-AD6A-4E62-9CB7-5713B4239588}"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6DA480B-AD6A-4E62-9CB7-5713B4239588}" type="slidenum">
              <a:rPr lang="nl-NL" smtClean="0"/>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90EAD5-38BE-40E5-9EA3-B6FFE877B4A3}" type="datetimeFigureOut">
              <a:rPr lang="nl-NL" smtClean="0"/>
              <a:pPr/>
              <a:t>16-12-2011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6DA480B-AD6A-4E62-9CB7-5713B4239588}" type="slidenum">
              <a:rPr lang="nl-NL" smtClean="0"/>
              <a:pPr/>
              <a:t>‹#›</a:t>
            </a:fld>
            <a:endParaRPr lang="nl-NL"/>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290EAD5-38BE-40E5-9EA3-B6FFE877B4A3}" type="datetimeFigureOut">
              <a:rPr lang="nl-NL" smtClean="0"/>
              <a:pPr/>
              <a:t>16-12-2011</a:t>
            </a:fld>
            <a:endParaRPr lang="nl-NL"/>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nl-NL"/>
          </a:p>
        </p:txBody>
      </p:sp>
      <p:sp>
        <p:nvSpPr>
          <p:cNvPr id="7" name="Slide Number Placeholder 6"/>
          <p:cNvSpPr>
            <a:spLocks noGrp="1"/>
          </p:cNvSpPr>
          <p:nvPr>
            <p:ph type="sldNum" sz="quarter" idx="12"/>
          </p:nvPr>
        </p:nvSpPr>
        <p:spPr>
          <a:xfrm>
            <a:off x="8339328" y="1170432"/>
            <a:ext cx="733864" cy="201168"/>
          </a:xfrm>
        </p:spPr>
        <p:txBody>
          <a:bodyPr/>
          <a:lstStyle/>
          <a:p>
            <a:fld id="{86DA480B-AD6A-4E62-9CB7-5713B4239588}" type="slidenum">
              <a:rPr lang="nl-NL" smtClean="0"/>
              <a:pPr/>
              <a:t>‹#›</a:t>
            </a:fld>
            <a:endParaRPr lang="nl-NL"/>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290EAD5-38BE-40E5-9EA3-B6FFE877B4A3}" type="datetimeFigureOut">
              <a:rPr lang="nl-NL" smtClean="0"/>
              <a:pPr/>
              <a:t>16-12-2011</a:t>
            </a:fld>
            <a:endParaRPr lang="nl-NL"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nl-NL"/>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6DA480B-AD6A-4E62-9CB7-5713B4239588}" type="slidenum">
              <a:rPr lang="nl-NL" smtClean="0"/>
              <a:pPr/>
              <a:t>‹#›</a:t>
            </a:fld>
            <a:endParaRPr lang="nl-NL"/>
          </a:p>
        </p:txBody>
      </p:sp>
      <p:pic>
        <p:nvPicPr>
          <p:cNvPr id="9" name="Picture 8" descr="logo.png"/>
          <p:cNvPicPr>
            <a:picLocks noChangeAspect="1"/>
          </p:cNvPicPr>
          <p:nvPr userDrawn="1"/>
        </p:nvPicPr>
        <p:blipFill>
          <a:blip r:embed="rId13" cstate="print"/>
          <a:stretch>
            <a:fillRect/>
          </a:stretch>
        </p:blipFill>
        <p:spPr>
          <a:xfrm>
            <a:off x="5220072" y="6153705"/>
            <a:ext cx="3923928" cy="70429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6.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WND Workshop 28</a:t>
            </a:r>
            <a:endParaRPr lang="nl-NL" dirty="0"/>
          </a:p>
        </p:txBody>
      </p:sp>
      <p:sp>
        <p:nvSpPr>
          <p:cNvPr id="3" name="Subtitle 2"/>
          <p:cNvSpPr>
            <a:spLocks noGrp="1"/>
          </p:cNvSpPr>
          <p:nvPr>
            <p:ph type="subTitle" idx="1"/>
          </p:nvPr>
        </p:nvSpPr>
        <p:spPr/>
        <p:txBody>
          <a:bodyPr/>
          <a:lstStyle/>
          <a:p>
            <a:r>
              <a:rPr lang="nl-NL" dirty="0" smtClean="0"/>
              <a:t>Toetsen: Samenstelling, Beoordeling en Analyse</a:t>
            </a:r>
            <a:endParaRPr lang="nl-NL" dirty="0"/>
          </a:p>
        </p:txBody>
      </p:sp>
      <p:sp>
        <p:nvSpPr>
          <p:cNvPr id="4" name="TextBox 3"/>
          <p:cNvSpPr txBox="1"/>
          <p:nvPr/>
        </p:nvSpPr>
        <p:spPr>
          <a:xfrm>
            <a:off x="1547664" y="5805264"/>
            <a:ext cx="3434338" cy="646331"/>
          </a:xfrm>
          <a:prstGeom prst="rect">
            <a:avLst/>
          </a:prstGeom>
          <a:noFill/>
        </p:spPr>
        <p:txBody>
          <a:bodyPr wrap="none" rtlCol="0">
            <a:spAutoFit/>
          </a:bodyPr>
          <a:lstStyle/>
          <a:p>
            <a:r>
              <a:rPr lang="nl-NL" dirty="0" smtClean="0"/>
              <a:t>Luc </a:t>
            </a:r>
            <a:r>
              <a:rPr lang="nl-NL" dirty="0" err="1" smtClean="0"/>
              <a:t>Orbons</a:t>
            </a:r>
            <a:endParaRPr lang="nl-NL" dirty="0" smtClean="0"/>
          </a:p>
          <a:p>
            <a:r>
              <a:rPr lang="nl-NL" dirty="0" smtClean="0"/>
              <a:t>Baken </a:t>
            </a:r>
            <a:r>
              <a:rPr lang="nl-NL" dirty="0" err="1" smtClean="0"/>
              <a:t>Trinitas</a:t>
            </a:r>
            <a:r>
              <a:rPr lang="nl-NL" dirty="0" smtClean="0"/>
              <a:t> Gymnasium Almere</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Samenstelling Toetsen</a:t>
            </a:r>
            <a:endParaRPr lang="nl-NL" dirty="0"/>
          </a:p>
        </p:txBody>
      </p:sp>
      <p:sp>
        <p:nvSpPr>
          <p:cNvPr id="3" name="Text Placeholder 2"/>
          <p:cNvSpPr>
            <a:spLocks noGrp="1"/>
          </p:cNvSpPr>
          <p:nvPr>
            <p:ph type="body" idx="1"/>
          </p:nvPr>
        </p:nvSpPr>
        <p:spPr/>
        <p:txBody>
          <a:bodyPr/>
          <a:lstStyle/>
          <a:p>
            <a:endParaRPr lang="nl-N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Hoe ontwerp ik toetsen</a:t>
            </a:r>
            <a:endParaRPr lang="nl-NL" dirty="0"/>
          </a:p>
        </p:txBody>
      </p:sp>
      <p:sp>
        <p:nvSpPr>
          <p:cNvPr id="3" name="Content Placeholder 2"/>
          <p:cNvSpPr>
            <a:spLocks noGrp="1"/>
          </p:cNvSpPr>
          <p:nvPr>
            <p:ph idx="1"/>
          </p:nvPr>
        </p:nvSpPr>
        <p:spPr/>
        <p:txBody>
          <a:bodyPr>
            <a:normAutofit fontScale="92500" lnSpcReduction="20000"/>
          </a:bodyPr>
          <a:lstStyle/>
          <a:p>
            <a:r>
              <a:rPr lang="nl-NL" dirty="0" smtClean="0"/>
              <a:t>Waar leerlingen wat van opsteken</a:t>
            </a:r>
          </a:p>
          <a:p>
            <a:r>
              <a:rPr lang="nl-NL" dirty="0" smtClean="0"/>
              <a:t>Waar leerlingen goed inzicht krijgen in hun sterke en zwakke punten</a:t>
            </a:r>
          </a:p>
          <a:p>
            <a:r>
              <a:rPr lang="nl-NL" dirty="0" smtClean="0"/>
              <a:t>Die relevant zijn voor het (deel) vakgebied</a:t>
            </a:r>
          </a:p>
          <a:p>
            <a:r>
              <a:rPr lang="nl-NL" dirty="0" smtClean="0"/>
              <a:t>Die significant en consistent zijn</a:t>
            </a:r>
          </a:p>
          <a:p>
            <a:endParaRPr lang="nl-NL" dirty="0" smtClean="0"/>
          </a:p>
          <a:p>
            <a:r>
              <a:rPr lang="nl-NL" dirty="0" smtClean="0"/>
              <a:t>Hoe dan ook: Terugkoppeling van resultaten en een analyse daarvan is noodzakelijk.</a:t>
            </a:r>
          </a:p>
          <a:p>
            <a:r>
              <a:rPr lang="nl-NL" dirty="0" smtClean="0"/>
              <a:t>Leerling moet zelf kunnen beoordelen en begrijpen waar leerpunten liggen.</a:t>
            </a:r>
          </a:p>
          <a:p>
            <a:r>
              <a:rPr lang="nl-NL" dirty="0" smtClean="0"/>
              <a:t>Docent moet kunnen zien en beoordelen wat het rendement van zijn inspanning is geweest.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Ontwerp, beoordeling en feedback</a:t>
            </a:r>
            <a:endParaRPr lang="nl-NL" dirty="0"/>
          </a:p>
        </p:txBody>
      </p:sp>
      <p:sp>
        <p:nvSpPr>
          <p:cNvPr id="3" name="Rounded Rectangle 2"/>
          <p:cNvSpPr/>
          <p:nvPr/>
        </p:nvSpPr>
        <p:spPr>
          <a:xfrm>
            <a:off x="683568" y="1628800"/>
            <a:ext cx="108012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Syllabus</a:t>
            </a:r>
            <a:endParaRPr lang="nl-NL" dirty="0"/>
          </a:p>
        </p:txBody>
      </p:sp>
      <p:sp>
        <p:nvSpPr>
          <p:cNvPr id="4" name="Rounded Rectangle 3"/>
          <p:cNvSpPr/>
          <p:nvPr/>
        </p:nvSpPr>
        <p:spPr>
          <a:xfrm>
            <a:off x="683568" y="2564904"/>
            <a:ext cx="1080120"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Lesstof</a:t>
            </a:r>
            <a:endParaRPr lang="nl-NL" dirty="0"/>
          </a:p>
        </p:txBody>
      </p:sp>
      <p:sp>
        <p:nvSpPr>
          <p:cNvPr id="5" name="Rounded Rectangle 4"/>
          <p:cNvSpPr/>
          <p:nvPr/>
        </p:nvSpPr>
        <p:spPr>
          <a:xfrm>
            <a:off x="2195736" y="1700808"/>
            <a:ext cx="1656184" cy="165618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Toetsmatrijs</a:t>
            </a:r>
            <a:endParaRPr lang="nl-NL" dirty="0"/>
          </a:p>
        </p:txBody>
      </p:sp>
      <p:sp>
        <p:nvSpPr>
          <p:cNvPr id="6" name="Rounded Rectangle 5"/>
          <p:cNvSpPr/>
          <p:nvPr/>
        </p:nvSpPr>
        <p:spPr>
          <a:xfrm>
            <a:off x="4139952" y="1700808"/>
            <a:ext cx="1728192"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Toetsvragen</a:t>
            </a:r>
            <a:endParaRPr lang="nl-NL" dirty="0"/>
          </a:p>
        </p:txBody>
      </p:sp>
      <p:sp>
        <p:nvSpPr>
          <p:cNvPr id="7" name="Isosceles Triangle 6"/>
          <p:cNvSpPr/>
          <p:nvPr/>
        </p:nvSpPr>
        <p:spPr>
          <a:xfrm>
            <a:off x="6300192" y="1700808"/>
            <a:ext cx="1440160" cy="1368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Toets</a:t>
            </a:r>
            <a:endParaRPr lang="nl-NL" dirty="0"/>
          </a:p>
        </p:txBody>
      </p:sp>
      <p:sp>
        <p:nvSpPr>
          <p:cNvPr id="8" name="Rounded Rectangle 7"/>
          <p:cNvSpPr/>
          <p:nvPr/>
        </p:nvSpPr>
        <p:spPr>
          <a:xfrm>
            <a:off x="6156176" y="5301208"/>
            <a:ext cx="1872208"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Correctie</a:t>
            </a:r>
            <a:endParaRPr lang="nl-NL" dirty="0"/>
          </a:p>
        </p:txBody>
      </p:sp>
      <p:sp>
        <p:nvSpPr>
          <p:cNvPr id="9" name="Rounded Rectangle 8"/>
          <p:cNvSpPr/>
          <p:nvPr/>
        </p:nvSpPr>
        <p:spPr>
          <a:xfrm>
            <a:off x="971600" y="5301208"/>
            <a:ext cx="194421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Terugkoppeling</a:t>
            </a:r>
          </a:p>
        </p:txBody>
      </p:sp>
      <p:sp>
        <p:nvSpPr>
          <p:cNvPr id="10" name="Rounded Rectangle 9"/>
          <p:cNvSpPr/>
          <p:nvPr/>
        </p:nvSpPr>
        <p:spPr>
          <a:xfrm>
            <a:off x="3851920" y="5301208"/>
            <a:ext cx="1440160" cy="100811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Analyse en</a:t>
            </a:r>
          </a:p>
          <a:p>
            <a:pPr algn="ctr"/>
            <a:r>
              <a:rPr lang="nl-NL" dirty="0" smtClean="0"/>
              <a:t>Beoordeling</a:t>
            </a:r>
          </a:p>
          <a:p>
            <a:pPr algn="ctr"/>
            <a:r>
              <a:rPr lang="nl-NL" dirty="0" smtClean="0"/>
              <a:t>(Loop)</a:t>
            </a:r>
            <a:endParaRPr lang="nl-NL" dirty="0"/>
          </a:p>
        </p:txBody>
      </p:sp>
      <p:sp>
        <p:nvSpPr>
          <p:cNvPr id="11" name="Rounded Rectangle 10"/>
          <p:cNvSpPr/>
          <p:nvPr/>
        </p:nvSpPr>
        <p:spPr>
          <a:xfrm>
            <a:off x="4139952" y="2636912"/>
            <a:ext cx="1728192" cy="720080"/>
          </a:xfrm>
          <a:prstGeom prst="round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Correctiemodel</a:t>
            </a:r>
            <a:endParaRPr lang="nl-NL" dirty="0"/>
          </a:p>
        </p:txBody>
      </p:sp>
      <p:sp>
        <p:nvSpPr>
          <p:cNvPr id="12" name="Rounded Rectangle 11"/>
          <p:cNvSpPr/>
          <p:nvPr/>
        </p:nvSpPr>
        <p:spPr>
          <a:xfrm>
            <a:off x="683568" y="3717032"/>
            <a:ext cx="7272808" cy="72008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leerlingen</a:t>
            </a:r>
            <a:endParaRPr lang="nl-NL" dirty="0"/>
          </a:p>
        </p:txBody>
      </p:sp>
      <p:sp>
        <p:nvSpPr>
          <p:cNvPr id="13" name="Down Arrow 12"/>
          <p:cNvSpPr/>
          <p:nvPr/>
        </p:nvSpPr>
        <p:spPr>
          <a:xfrm>
            <a:off x="6876256" y="3212976"/>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Down Arrow 14"/>
          <p:cNvSpPr/>
          <p:nvPr/>
        </p:nvSpPr>
        <p:spPr>
          <a:xfrm rot="10800000">
            <a:off x="1763687" y="4581128"/>
            <a:ext cx="360040"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Down Arrow 15"/>
          <p:cNvSpPr/>
          <p:nvPr/>
        </p:nvSpPr>
        <p:spPr>
          <a:xfrm>
            <a:off x="6876256" y="4581128"/>
            <a:ext cx="36004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ight Arrow 16"/>
          <p:cNvSpPr/>
          <p:nvPr/>
        </p:nvSpPr>
        <p:spPr>
          <a:xfrm rot="10800000">
            <a:off x="5364088" y="5661247"/>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ight Arrow 17"/>
          <p:cNvSpPr/>
          <p:nvPr/>
        </p:nvSpPr>
        <p:spPr>
          <a:xfrm rot="10800000">
            <a:off x="2987824" y="566124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Toetsmatrijs</a:t>
            </a:r>
            <a:endParaRPr lang="nl-NL" dirty="0"/>
          </a:p>
        </p:txBody>
      </p:sp>
      <p:pic>
        <p:nvPicPr>
          <p:cNvPr id="27650" name="Picture 2"/>
          <p:cNvPicPr>
            <a:picLocks noChangeAspect="1" noChangeArrowheads="1"/>
          </p:cNvPicPr>
          <p:nvPr/>
        </p:nvPicPr>
        <p:blipFill>
          <a:blip r:embed="rId3" cstate="print"/>
          <a:srcRect/>
          <a:stretch>
            <a:fillRect/>
          </a:stretch>
        </p:blipFill>
        <p:spPr bwMode="auto">
          <a:xfrm>
            <a:off x="1319213" y="1428750"/>
            <a:ext cx="6505575" cy="4000500"/>
          </a:xfrm>
          <a:prstGeom prst="rect">
            <a:avLst/>
          </a:prstGeom>
          <a:noFill/>
          <a:ln w="9525">
            <a:noFill/>
            <a:miter lim="800000"/>
            <a:headEnd/>
            <a:tailEnd/>
          </a:ln>
        </p:spPr>
      </p:pic>
      <p:sp>
        <p:nvSpPr>
          <p:cNvPr id="5" name="TextBox 4"/>
          <p:cNvSpPr txBox="1"/>
          <p:nvPr/>
        </p:nvSpPr>
        <p:spPr>
          <a:xfrm>
            <a:off x="1691680" y="5805264"/>
            <a:ext cx="643125" cy="230832"/>
          </a:xfrm>
          <a:prstGeom prst="rect">
            <a:avLst/>
          </a:prstGeom>
          <a:noFill/>
        </p:spPr>
        <p:txBody>
          <a:bodyPr wrap="none" rtlCol="0">
            <a:spAutoFit/>
          </a:bodyPr>
          <a:lstStyle/>
          <a:p>
            <a:r>
              <a:rPr lang="nl-NL" sz="900" dirty="0" smtClean="0"/>
              <a:t>Bron: SLO</a:t>
            </a:r>
            <a:endParaRPr lang="nl-NL" sz="9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Correctie Model</a:t>
            </a:r>
            <a:endParaRPr lang="nl-NL" dirty="0"/>
          </a:p>
        </p:txBody>
      </p:sp>
      <p:sp>
        <p:nvSpPr>
          <p:cNvPr id="3" name="Content Placeholder 2"/>
          <p:cNvSpPr>
            <a:spLocks noGrp="1"/>
          </p:cNvSpPr>
          <p:nvPr>
            <p:ph idx="1"/>
          </p:nvPr>
        </p:nvSpPr>
        <p:spPr>
          <a:xfrm>
            <a:off x="179512" y="1600200"/>
            <a:ext cx="8712968" cy="4997152"/>
          </a:xfrm>
        </p:spPr>
        <p:txBody>
          <a:bodyPr>
            <a:normAutofit/>
          </a:bodyPr>
          <a:lstStyle/>
          <a:p>
            <a:r>
              <a:rPr lang="nl-NL" dirty="0" smtClean="0"/>
              <a:t>= Alles bepalend voor mogelijkheden tot analyse.</a:t>
            </a:r>
          </a:p>
          <a:p>
            <a:r>
              <a:rPr lang="nl-NL" dirty="0" smtClean="0"/>
              <a:t>= Belangrijkste aspect van een toets, hier blijkt pas wat er getest wordt en hoe zwaar dat weegt.</a:t>
            </a:r>
          </a:p>
          <a:p>
            <a:r>
              <a:rPr lang="nl-NL" dirty="0" smtClean="0"/>
              <a:t>= Voor leerlingen een houvast voor verbetering.</a:t>
            </a:r>
          </a:p>
          <a:p>
            <a:r>
              <a:rPr lang="nl-NL" dirty="0" smtClean="0"/>
              <a:t>= Voor docenten belangrijk communicatiemiddel</a:t>
            </a:r>
          </a:p>
          <a:p>
            <a:r>
              <a:rPr lang="nl-NL" dirty="0" smtClean="0"/>
              <a:t>= Iets wat je dus met elkaar moet delen</a:t>
            </a:r>
            <a:endParaRPr lang="nl-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Correctie Voorschrift</a:t>
            </a:r>
            <a:endParaRPr lang="nl-NL" dirty="0"/>
          </a:p>
        </p:txBody>
      </p:sp>
      <p:pic>
        <p:nvPicPr>
          <p:cNvPr id="1026" name="Picture 2"/>
          <p:cNvPicPr>
            <a:picLocks noChangeAspect="1" noChangeArrowheads="1"/>
          </p:cNvPicPr>
          <p:nvPr/>
        </p:nvPicPr>
        <p:blipFill>
          <a:blip r:embed="rId3" cstate="print"/>
          <a:srcRect/>
          <a:stretch>
            <a:fillRect/>
          </a:stretch>
        </p:blipFill>
        <p:spPr bwMode="auto">
          <a:xfrm>
            <a:off x="323528" y="1412776"/>
            <a:ext cx="8290043" cy="2376264"/>
          </a:xfrm>
          <a:prstGeom prst="rect">
            <a:avLst/>
          </a:prstGeom>
          <a:noFill/>
          <a:ln w="9525">
            <a:noFill/>
            <a:miter lim="800000"/>
            <a:headEnd/>
            <a:tailEnd/>
          </a:ln>
        </p:spPr>
      </p:pic>
      <p:sp>
        <p:nvSpPr>
          <p:cNvPr id="7" name="Rectangle 6"/>
          <p:cNvSpPr/>
          <p:nvPr/>
        </p:nvSpPr>
        <p:spPr>
          <a:xfrm>
            <a:off x="0" y="3933056"/>
            <a:ext cx="1403648" cy="1754326"/>
          </a:xfrm>
          <a:prstGeom prst="rect">
            <a:avLst/>
          </a:prstGeom>
        </p:spPr>
        <p:txBody>
          <a:bodyPr wrap="square">
            <a:spAutoFit/>
          </a:bodyPr>
          <a:lstStyle/>
          <a:p>
            <a:r>
              <a:rPr lang="nl-NL" dirty="0" err="1" smtClean="0">
                <a:solidFill>
                  <a:srgbClr val="000000"/>
                </a:solidFill>
              </a:rPr>
              <a:t>Categoriën</a:t>
            </a:r>
            <a:r>
              <a:rPr lang="nl-NL" dirty="0" smtClean="0">
                <a:solidFill>
                  <a:srgbClr val="000000"/>
                </a:solidFill>
              </a:rPr>
              <a:t>:</a:t>
            </a:r>
          </a:p>
          <a:p>
            <a:r>
              <a:rPr lang="nl-NL" dirty="0" smtClean="0">
                <a:solidFill>
                  <a:srgbClr val="000000"/>
                </a:solidFill>
              </a:rPr>
              <a:t>1 Kennis</a:t>
            </a:r>
          </a:p>
          <a:p>
            <a:r>
              <a:rPr lang="nl-NL" dirty="0" smtClean="0">
                <a:solidFill>
                  <a:srgbClr val="000000"/>
                </a:solidFill>
              </a:rPr>
              <a:t>2 Toepassen </a:t>
            </a:r>
          </a:p>
          <a:p>
            <a:r>
              <a:rPr lang="nl-NL" dirty="0" smtClean="0">
                <a:solidFill>
                  <a:srgbClr val="000000"/>
                </a:solidFill>
              </a:rPr>
              <a:t>3 Inzicht </a:t>
            </a:r>
          </a:p>
          <a:p>
            <a:r>
              <a:rPr lang="nl-NL" dirty="0" smtClean="0">
                <a:solidFill>
                  <a:srgbClr val="000000"/>
                </a:solidFill>
              </a:rPr>
              <a:t>4 Rekenen	</a:t>
            </a:r>
          </a:p>
        </p:txBody>
      </p:sp>
      <p:sp>
        <p:nvSpPr>
          <p:cNvPr id="11" name="TextBox 10"/>
          <p:cNvSpPr txBox="1"/>
          <p:nvPr/>
        </p:nvSpPr>
        <p:spPr>
          <a:xfrm>
            <a:off x="6444208" y="6093296"/>
            <a:ext cx="1319657" cy="369332"/>
          </a:xfrm>
          <a:prstGeom prst="rect">
            <a:avLst/>
          </a:prstGeom>
          <a:noFill/>
        </p:spPr>
        <p:txBody>
          <a:bodyPr wrap="none" rtlCol="0">
            <a:spAutoFit/>
          </a:bodyPr>
          <a:lstStyle/>
          <a:p>
            <a:r>
              <a:rPr lang="nl-NL" dirty="0" smtClean="0"/>
              <a:t>Beoordeling</a:t>
            </a:r>
            <a:endParaRPr lang="nl-N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Perikelen / Discussie</a:t>
            </a:r>
            <a:endParaRPr lang="nl-NL" dirty="0"/>
          </a:p>
        </p:txBody>
      </p:sp>
      <p:sp>
        <p:nvSpPr>
          <p:cNvPr id="3" name="Content Placeholder 2"/>
          <p:cNvSpPr>
            <a:spLocks noGrp="1"/>
          </p:cNvSpPr>
          <p:nvPr>
            <p:ph idx="1"/>
          </p:nvPr>
        </p:nvSpPr>
        <p:spPr/>
        <p:txBody>
          <a:bodyPr/>
          <a:lstStyle/>
          <a:p>
            <a:r>
              <a:rPr lang="nl-NL" dirty="0" smtClean="0"/>
              <a:t>Matrijzen wie gebruikt ze echt?</a:t>
            </a:r>
          </a:p>
          <a:p>
            <a:r>
              <a:rPr lang="nl-NL" dirty="0" smtClean="0"/>
              <a:t>Toetsen: hoe vaak recyclen?</a:t>
            </a:r>
          </a:p>
          <a:p>
            <a:r>
              <a:rPr lang="nl-NL" dirty="0" smtClean="0"/>
              <a:t>Analyseer je echt? En hoe?</a:t>
            </a:r>
          </a:p>
          <a:p>
            <a:r>
              <a:rPr lang="nl-NL" dirty="0" smtClean="0"/>
              <a:t>Veel inspanning nodig om gestructureerde info boven water te krijgen.</a:t>
            </a:r>
          </a:p>
          <a:p>
            <a:r>
              <a:rPr lang="nl-NL" dirty="0" smtClean="0"/>
              <a:t>Eigen niet uitwisselbare lijstjes om resultaten vast te leggen. In spreadsheet?</a:t>
            </a:r>
            <a:endParaRPr lang="nl-N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Beoordeling Toetsen</a:t>
            </a:r>
            <a:endParaRPr lang="nl-NL" dirty="0"/>
          </a:p>
        </p:txBody>
      </p:sp>
      <p:sp>
        <p:nvSpPr>
          <p:cNvPr id="3" name="Text Placeholder 2"/>
          <p:cNvSpPr>
            <a:spLocks noGrp="1"/>
          </p:cNvSpPr>
          <p:nvPr>
            <p:ph type="body" idx="1"/>
          </p:nvPr>
        </p:nvSpPr>
        <p:spPr/>
        <p:txBody>
          <a:bodyPr/>
          <a:lstStyle/>
          <a:p>
            <a:endParaRPr lang="nl-N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NL" dirty="0" smtClean="0"/>
              <a:t>Beoordeling</a:t>
            </a:r>
            <a:endParaRPr lang="nl-NL" dirty="0"/>
          </a:p>
        </p:txBody>
      </p:sp>
      <p:sp>
        <p:nvSpPr>
          <p:cNvPr id="5" name="Content Placeholder 4"/>
          <p:cNvSpPr>
            <a:spLocks noGrp="1"/>
          </p:cNvSpPr>
          <p:nvPr>
            <p:ph idx="1"/>
          </p:nvPr>
        </p:nvSpPr>
        <p:spPr/>
        <p:txBody>
          <a:bodyPr/>
          <a:lstStyle/>
          <a:p>
            <a:r>
              <a:rPr lang="nl-NL" dirty="0" smtClean="0"/>
              <a:t>= Consequent toepassen correctievoorschrift.</a:t>
            </a:r>
          </a:p>
          <a:p>
            <a:r>
              <a:rPr lang="nl-NL" dirty="0" smtClean="0"/>
              <a:t>= Aanpassen waar nodig</a:t>
            </a:r>
          </a:p>
          <a:p>
            <a:r>
              <a:rPr lang="nl-NL" dirty="0" smtClean="0"/>
              <a:t>= Leermoment docent</a:t>
            </a:r>
          </a:p>
          <a:p>
            <a:r>
              <a:rPr lang="nl-NL" dirty="0" smtClean="0"/>
              <a:t>= Leerpunten voor leerling</a:t>
            </a:r>
          </a:p>
        </p:txBody>
      </p:sp>
      <p:pic>
        <p:nvPicPr>
          <p:cNvPr id="7" name="Picture 5"/>
          <p:cNvPicPr>
            <a:picLocks noChangeAspect="1" noChangeArrowheads="1"/>
          </p:cNvPicPr>
          <p:nvPr/>
        </p:nvPicPr>
        <p:blipFill>
          <a:blip r:embed="rId2" cstate="print"/>
          <a:srcRect/>
          <a:stretch>
            <a:fillRect/>
          </a:stretch>
        </p:blipFill>
        <p:spPr bwMode="auto">
          <a:xfrm>
            <a:off x="323528" y="4077072"/>
            <a:ext cx="8408362" cy="936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Analyse Toetsen</a:t>
            </a:r>
            <a:endParaRPr lang="nl-NL" dirty="0"/>
          </a:p>
        </p:txBody>
      </p:sp>
      <p:sp>
        <p:nvSpPr>
          <p:cNvPr id="3" name="Text Placeholder 2"/>
          <p:cNvSpPr>
            <a:spLocks noGrp="1"/>
          </p:cNvSpPr>
          <p:nvPr>
            <p:ph type="body" idx="1"/>
          </p:nvPr>
        </p:nvSpPr>
        <p:spPr/>
        <p:txBody>
          <a:bodyPr/>
          <a:lstStyle/>
          <a:p>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Inhoud</a:t>
            </a:r>
            <a:endParaRPr lang="nl-NL" dirty="0"/>
          </a:p>
        </p:txBody>
      </p:sp>
      <p:sp>
        <p:nvSpPr>
          <p:cNvPr id="3" name="Content Placeholder 2"/>
          <p:cNvSpPr>
            <a:spLocks noGrp="1"/>
          </p:cNvSpPr>
          <p:nvPr>
            <p:ph idx="1"/>
          </p:nvPr>
        </p:nvSpPr>
        <p:spPr/>
        <p:txBody>
          <a:bodyPr/>
          <a:lstStyle/>
          <a:p>
            <a:r>
              <a:rPr lang="nl-NL" dirty="0" smtClean="0"/>
              <a:t>Verkenning, context</a:t>
            </a:r>
          </a:p>
          <a:p>
            <a:r>
              <a:rPr lang="nl-NL" dirty="0" smtClean="0"/>
              <a:t>Samenstelling toetsen</a:t>
            </a:r>
          </a:p>
          <a:p>
            <a:r>
              <a:rPr lang="nl-NL" dirty="0" smtClean="0"/>
              <a:t>Beoordeling</a:t>
            </a:r>
          </a:p>
          <a:p>
            <a:r>
              <a:rPr lang="nl-NL" dirty="0" smtClean="0"/>
              <a:t>Analyse</a:t>
            </a:r>
          </a:p>
          <a:p>
            <a:r>
              <a:rPr lang="nl-NL" dirty="0" smtClean="0"/>
              <a:t>Communicatie</a:t>
            </a:r>
          </a:p>
          <a:p>
            <a:r>
              <a:rPr lang="nl-NL" dirty="0" smtClean="0"/>
              <a:t>Hulpmiddelen</a:t>
            </a:r>
          </a:p>
          <a:p>
            <a:r>
              <a:rPr lang="nl-NL" dirty="0" err="1" smtClean="0"/>
              <a:t>Recap</a:t>
            </a:r>
            <a:endParaRPr lang="nl-N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Analyse</a:t>
            </a:r>
            <a:br>
              <a:rPr lang="nl-NL" dirty="0" smtClean="0"/>
            </a:br>
            <a:r>
              <a:rPr lang="nl-NL" dirty="0" smtClean="0"/>
              <a:t>Wat is er te weten:</a:t>
            </a:r>
            <a:endParaRPr lang="nl-NL" dirty="0"/>
          </a:p>
        </p:txBody>
      </p:sp>
      <p:sp>
        <p:nvSpPr>
          <p:cNvPr id="3" name="Content Placeholder 2"/>
          <p:cNvSpPr>
            <a:spLocks noGrp="1"/>
          </p:cNvSpPr>
          <p:nvPr>
            <p:ph idx="1"/>
          </p:nvPr>
        </p:nvSpPr>
        <p:spPr/>
        <p:txBody>
          <a:bodyPr/>
          <a:lstStyle/>
          <a:p>
            <a:r>
              <a:rPr lang="nl-NL" dirty="0" smtClean="0"/>
              <a:t>Hoe is de toets gemaakt?</a:t>
            </a:r>
          </a:p>
          <a:p>
            <a:pPr lvl="1"/>
            <a:r>
              <a:rPr lang="nl-NL" dirty="0" smtClean="0"/>
              <a:t> gemiddelden, verdeling, uitschieters, consistentie</a:t>
            </a:r>
          </a:p>
          <a:p>
            <a:r>
              <a:rPr lang="nl-NL" dirty="0" smtClean="0"/>
              <a:t>Wat over de vragen?</a:t>
            </a:r>
          </a:p>
          <a:p>
            <a:pPr lvl="1"/>
            <a:r>
              <a:rPr lang="nl-NL" dirty="0" err="1" smtClean="0"/>
              <a:t>P-waarde</a:t>
            </a:r>
            <a:r>
              <a:rPr lang="nl-NL" dirty="0" smtClean="0"/>
              <a:t> (hoe veel % had het goed)</a:t>
            </a:r>
          </a:p>
          <a:p>
            <a:pPr lvl="1"/>
            <a:r>
              <a:rPr lang="nl-NL" dirty="0" err="1" smtClean="0"/>
              <a:t>D-waarde</a:t>
            </a:r>
            <a:r>
              <a:rPr lang="nl-NL" dirty="0" smtClean="0"/>
              <a:t>/Correlatie van de vraag met de eindscore</a:t>
            </a:r>
          </a:p>
          <a:p>
            <a:r>
              <a:rPr lang="nl-NL" dirty="0" smtClean="0"/>
              <a:t>Wat over de Toets als geheel</a:t>
            </a:r>
          </a:p>
          <a:p>
            <a:pPr lvl="1"/>
            <a:r>
              <a:rPr lang="nl-NL" dirty="0" err="1" smtClean="0"/>
              <a:t>Cronbach</a:t>
            </a:r>
            <a:r>
              <a:rPr lang="nl-NL" dirty="0" smtClean="0"/>
              <a:t> Alfa, of Alfa waarde …. Maar pas op!</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2490936"/>
            <a:ext cx="3619500" cy="3962400"/>
          </a:xfrm>
          <a:prstGeom prst="rect">
            <a:avLst/>
          </a:prstGeom>
          <a:noFill/>
          <a:ln w="9525">
            <a:noFill/>
            <a:miter lim="800000"/>
            <a:headEnd/>
            <a:tailEnd/>
          </a:ln>
        </p:spPr>
      </p:pic>
      <p:sp>
        <p:nvSpPr>
          <p:cNvPr id="2" name="Title 1"/>
          <p:cNvSpPr>
            <a:spLocks noGrp="1"/>
          </p:cNvSpPr>
          <p:nvPr>
            <p:ph type="title"/>
          </p:nvPr>
        </p:nvSpPr>
        <p:spPr/>
        <p:txBody>
          <a:bodyPr/>
          <a:lstStyle/>
          <a:p>
            <a:r>
              <a:rPr lang="nl-NL" dirty="0" smtClean="0"/>
              <a:t>Voorbeeld Toetsanalyse</a:t>
            </a:r>
            <a:endParaRPr lang="nl-NL" dirty="0"/>
          </a:p>
        </p:txBody>
      </p:sp>
      <p:pic>
        <p:nvPicPr>
          <p:cNvPr id="1027" name="Picture 3"/>
          <p:cNvPicPr>
            <a:picLocks noChangeAspect="1" noChangeArrowheads="1"/>
          </p:cNvPicPr>
          <p:nvPr/>
        </p:nvPicPr>
        <p:blipFill>
          <a:blip r:embed="rId3" cstate="print"/>
          <a:srcRect/>
          <a:stretch>
            <a:fillRect/>
          </a:stretch>
        </p:blipFill>
        <p:spPr bwMode="auto">
          <a:xfrm>
            <a:off x="3491880" y="3068960"/>
            <a:ext cx="5472608" cy="1575162"/>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3491880" y="4797152"/>
            <a:ext cx="5472038" cy="1618869"/>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cstate="print"/>
          <a:srcRect/>
          <a:stretch>
            <a:fillRect/>
          </a:stretch>
        </p:blipFill>
        <p:spPr bwMode="auto">
          <a:xfrm>
            <a:off x="118145" y="1686322"/>
            <a:ext cx="1933575" cy="590550"/>
          </a:xfrm>
          <a:prstGeom prst="rect">
            <a:avLst/>
          </a:prstGeom>
          <a:noFill/>
          <a:ln w="9525">
            <a:noFill/>
            <a:miter lim="800000"/>
            <a:headEnd/>
            <a:tailEnd/>
          </a:ln>
        </p:spPr>
      </p:pic>
      <p:pic>
        <p:nvPicPr>
          <p:cNvPr id="1031" name="Picture 7"/>
          <p:cNvPicPr>
            <a:picLocks noChangeAspect="1" noChangeArrowheads="1"/>
          </p:cNvPicPr>
          <p:nvPr/>
        </p:nvPicPr>
        <p:blipFill>
          <a:blip r:embed="rId6" cstate="print"/>
          <a:srcRect/>
          <a:stretch>
            <a:fillRect/>
          </a:stretch>
        </p:blipFill>
        <p:spPr bwMode="auto">
          <a:xfrm>
            <a:off x="4744913" y="1606302"/>
            <a:ext cx="4219575" cy="1390650"/>
          </a:xfrm>
          <a:prstGeom prst="rect">
            <a:avLst/>
          </a:prstGeom>
          <a:noFill/>
          <a:ln w="9525">
            <a:noFill/>
            <a:miter lim="800000"/>
            <a:headEnd/>
            <a:tailEnd/>
          </a:ln>
        </p:spPr>
      </p:pic>
      <p:pic>
        <p:nvPicPr>
          <p:cNvPr id="1032" name="Picture 8"/>
          <p:cNvPicPr>
            <a:picLocks noChangeAspect="1" noChangeArrowheads="1"/>
          </p:cNvPicPr>
          <p:nvPr/>
        </p:nvPicPr>
        <p:blipFill>
          <a:blip r:embed="rId7" cstate="print"/>
          <a:srcRect/>
          <a:stretch>
            <a:fillRect/>
          </a:stretch>
        </p:blipFill>
        <p:spPr bwMode="auto">
          <a:xfrm>
            <a:off x="2285628" y="1700808"/>
            <a:ext cx="1638300" cy="581025"/>
          </a:xfrm>
          <a:prstGeom prst="rect">
            <a:avLst/>
          </a:prstGeom>
          <a:noFill/>
          <a:ln w="9525">
            <a:noFill/>
            <a:miter lim="800000"/>
            <a:headEnd/>
            <a:tailEnd/>
          </a:ln>
        </p:spPr>
      </p:pic>
      <p:pic>
        <p:nvPicPr>
          <p:cNvPr id="1030" name="Picture 6"/>
          <p:cNvPicPr>
            <a:picLocks noChangeAspect="1" noChangeArrowheads="1"/>
          </p:cNvPicPr>
          <p:nvPr/>
        </p:nvPicPr>
        <p:blipFill>
          <a:blip r:embed="rId8" cstate="print"/>
          <a:srcRect/>
          <a:stretch>
            <a:fillRect/>
          </a:stretch>
        </p:blipFill>
        <p:spPr bwMode="auto">
          <a:xfrm>
            <a:off x="3779912" y="2492896"/>
            <a:ext cx="3952875"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Communicatie Toetsen</a:t>
            </a:r>
            <a:endParaRPr lang="nl-NL" dirty="0"/>
          </a:p>
        </p:txBody>
      </p:sp>
      <p:sp>
        <p:nvSpPr>
          <p:cNvPr id="3" name="Text Placeholder 2"/>
          <p:cNvSpPr>
            <a:spLocks noGrp="1"/>
          </p:cNvSpPr>
          <p:nvPr>
            <p:ph type="body" idx="1"/>
          </p:nvPr>
        </p:nvSpPr>
        <p:spPr/>
        <p:txBody>
          <a:bodyPr/>
          <a:lstStyle/>
          <a:p>
            <a:endParaRPr lang="nl-N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nl-NL" dirty="0" smtClean="0"/>
              <a:t>Communicatie</a:t>
            </a:r>
            <a:endParaRPr lang="nl-NL" dirty="0"/>
          </a:p>
        </p:txBody>
      </p:sp>
      <p:sp>
        <p:nvSpPr>
          <p:cNvPr id="4" name="Content Placeholder 3"/>
          <p:cNvSpPr>
            <a:spLocks noGrp="1"/>
          </p:cNvSpPr>
          <p:nvPr>
            <p:ph idx="1"/>
          </p:nvPr>
        </p:nvSpPr>
        <p:spPr/>
        <p:txBody>
          <a:bodyPr/>
          <a:lstStyle/>
          <a:p>
            <a:r>
              <a:rPr lang="nl-NL" dirty="0" smtClean="0"/>
              <a:t>Persoonlijke opvattingen overheersen</a:t>
            </a:r>
          </a:p>
          <a:p>
            <a:r>
              <a:rPr lang="nl-NL" dirty="0" smtClean="0"/>
              <a:t>Liefst zo direct en snel mogelijk</a:t>
            </a:r>
          </a:p>
          <a:p>
            <a:r>
              <a:rPr lang="nl-NL" dirty="0" smtClean="0"/>
              <a:t>Liefst zo uitgebreid mogelijk</a:t>
            </a:r>
          </a:p>
          <a:p>
            <a:r>
              <a:rPr lang="nl-NL" dirty="0" smtClean="0"/>
              <a:t>Spagaatje, recyclen, </a:t>
            </a:r>
            <a:r>
              <a:rPr lang="nl-NL" dirty="0" err="1" smtClean="0"/>
              <a:t>inhalers</a:t>
            </a:r>
            <a:r>
              <a:rPr lang="nl-NL" dirty="0" smtClean="0"/>
              <a:t> enz.</a:t>
            </a:r>
          </a:p>
          <a:p>
            <a:endParaRPr lang="nl-NL" dirty="0" smtClean="0"/>
          </a:p>
          <a:p>
            <a:r>
              <a:rPr lang="nl-NL" dirty="0" smtClean="0"/>
              <a:t>Resultaat: Discussie, Begrip en onenigheid</a:t>
            </a:r>
          </a:p>
          <a:p>
            <a:r>
              <a:rPr lang="nl-NL" dirty="0" smtClean="0"/>
              <a:t>Reuring.</a:t>
            </a:r>
          </a:p>
          <a:p>
            <a:endParaRPr lang="nl-N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Voorbeeld</a:t>
            </a:r>
            <a:endParaRPr lang="nl-NL" dirty="0"/>
          </a:p>
        </p:txBody>
      </p:sp>
      <p:pic>
        <p:nvPicPr>
          <p:cNvPr id="2050" name="Picture 2"/>
          <p:cNvPicPr>
            <a:picLocks noChangeAspect="1" noChangeArrowheads="1"/>
          </p:cNvPicPr>
          <p:nvPr/>
        </p:nvPicPr>
        <p:blipFill>
          <a:blip r:embed="rId2" cstate="print"/>
          <a:srcRect/>
          <a:stretch>
            <a:fillRect/>
          </a:stretch>
        </p:blipFill>
        <p:spPr bwMode="auto">
          <a:xfrm>
            <a:off x="539552" y="1628800"/>
            <a:ext cx="6219031" cy="2307548"/>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39552" y="4077072"/>
            <a:ext cx="6048672" cy="1364542"/>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395536" y="5445224"/>
            <a:ext cx="6408712" cy="10748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Hulpmiddelen</a:t>
            </a:r>
            <a:endParaRPr lang="nl-NL" dirty="0"/>
          </a:p>
        </p:txBody>
      </p:sp>
      <p:sp>
        <p:nvSpPr>
          <p:cNvPr id="3" name="Text Placeholder 2"/>
          <p:cNvSpPr>
            <a:spLocks noGrp="1"/>
          </p:cNvSpPr>
          <p:nvPr>
            <p:ph type="body" idx="1"/>
          </p:nvPr>
        </p:nvSpPr>
        <p:spPr/>
        <p:txBody>
          <a:bodyPr/>
          <a:lstStyle/>
          <a:p>
            <a:endParaRPr lang="nl-NL"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Met edel handwerk gaat het niet</a:t>
            </a:r>
            <a:endParaRPr lang="nl-NL" dirty="0"/>
          </a:p>
        </p:txBody>
      </p:sp>
      <p:sp>
        <p:nvSpPr>
          <p:cNvPr id="3" name="Content Placeholder 2"/>
          <p:cNvSpPr>
            <a:spLocks noGrp="1"/>
          </p:cNvSpPr>
          <p:nvPr>
            <p:ph idx="1"/>
          </p:nvPr>
        </p:nvSpPr>
        <p:spPr/>
        <p:txBody>
          <a:bodyPr>
            <a:normAutofit fontScale="92500" lnSpcReduction="10000"/>
          </a:bodyPr>
          <a:lstStyle/>
          <a:p>
            <a:r>
              <a:rPr lang="nl-NL" dirty="0" smtClean="0"/>
              <a:t>Structurele analyse is handmatig niet te doen</a:t>
            </a:r>
          </a:p>
          <a:p>
            <a:r>
              <a:rPr lang="nl-NL" dirty="0" smtClean="0"/>
              <a:t>Om me heen kijkend zie ik dat velen een spreadsheet bijhouden.</a:t>
            </a:r>
          </a:p>
          <a:p>
            <a:r>
              <a:rPr lang="nl-NL" dirty="0" smtClean="0"/>
              <a:t>Correctie voorschrift moet eenduidig zijn.</a:t>
            </a:r>
          </a:p>
          <a:p>
            <a:r>
              <a:rPr lang="nl-NL" dirty="0" smtClean="0"/>
              <a:t>Beoordeling zo uniform mogelijk,</a:t>
            </a:r>
          </a:p>
          <a:p>
            <a:pPr lvl="1"/>
            <a:r>
              <a:rPr lang="nl-NL" dirty="0" smtClean="0"/>
              <a:t>Per toets of per vraag corrigeren?</a:t>
            </a:r>
          </a:p>
          <a:p>
            <a:pPr lvl="1"/>
            <a:r>
              <a:rPr lang="nl-NL" dirty="0" smtClean="0"/>
              <a:t>Bijna klaar verschijnsel</a:t>
            </a:r>
          </a:p>
          <a:p>
            <a:pPr lvl="1"/>
            <a:r>
              <a:rPr lang="nl-NL" dirty="0" smtClean="0"/>
              <a:t>Deze leerling doet zo zijn/haar best</a:t>
            </a:r>
          </a:p>
          <a:p>
            <a:pPr lvl="1"/>
            <a:r>
              <a:rPr lang="nl-NL" dirty="0" smtClean="0"/>
              <a:t>Deze leerling is altijd al goed/ niet goed</a:t>
            </a:r>
          </a:p>
          <a:p>
            <a:pPr lvl="1"/>
            <a:r>
              <a:rPr lang="nl-NL" dirty="0" smtClean="0"/>
              <a:t>Wie is er niet bevooroordeeld?</a:t>
            </a:r>
          </a:p>
          <a:p>
            <a:endParaRPr lang="nl-N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Ontwikkeld Hulpmiddel</a:t>
            </a:r>
            <a:endParaRPr lang="nl-NL" dirty="0"/>
          </a:p>
        </p:txBody>
      </p:sp>
      <p:sp>
        <p:nvSpPr>
          <p:cNvPr id="3" name="Content Placeholder 2"/>
          <p:cNvSpPr>
            <a:spLocks noGrp="1"/>
          </p:cNvSpPr>
          <p:nvPr>
            <p:ph idx="1"/>
          </p:nvPr>
        </p:nvSpPr>
        <p:spPr/>
        <p:txBody>
          <a:bodyPr>
            <a:normAutofit/>
          </a:bodyPr>
          <a:lstStyle/>
          <a:p>
            <a:r>
              <a:rPr lang="nl-NL" dirty="0" smtClean="0"/>
              <a:t>Begon als spreadsheet</a:t>
            </a:r>
          </a:p>
          <a:p>
            <a:pPr lvl="1"/>
            <a:r>
              <a:rPr lang="nl-NL" dirty="0" smtClean="0"/>
              <a:t>Snel een inzicht</a:t>
            </a:r>
          </a:p>
          <a:p>
            <a:pPr lvl="1"/>
            <a:r>
              <a:rPr lang="nl-NL" dirty="0" smtClean="0"/>
              <a:t>Reproduceerbaarheid is een probleem</a:t>
            </a:r>
          </a:p>
          <a:p>
            <a:pPr lvl="1"/>
            <a:r>
              <a:rPr lang="nl-NL" dirty="0" smtClean="0"/>
              <a:t>Gevoelig voor invoerfouten</a:t>
            </a:r>
          </a:p>
          <a:p>
            <a:pPr lvl="1"/>
            <a:r>
              <a:rPr lang="nl-NL" dirty="0" smtClean="0"/>
              <a:t>Hoe meer erin moet hoe onoverzichtelijker</a:t>
            </a:r>
          </a:p>
          <a:p>
            <a:r>
              <a:rPr lang="nl-NL" dirty="0" smtClean="0"/>
              <a:t>Nu Applicatie met daarin </a:t>
            </a:r>
            <a:r>
              <a:rPr lang="nl-NL" dirty="0" err="1" smtClean="0"/>
              <a:t>workflow</a:t>
            </a:r>
            <a:r>
              <a:rPr lang="nl-NL" dirty="0" smtClean="0"/>
              <a:t>:</a:t>
            </a:r>
          </a:p>
          <a:p>
            <a:r>
              <a:rPr lang="nl-NL" dirty="0" smtClean="0"/>
              <a:t>CV &amp; klas -&gt; toets -&gt; beoordelen -&gt; Analyse -&gt; Communiceren</a:t>
            </a:r>
          </a:p>
          <a:p>
            <a:r>
              <a:rPr lang="nl-NL" dirty="0" smtClean="0"/>
              <a:t>Korte Demo</a:t>
            </a:r>
            <a:endParaRPr lang="nl-N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Workflow</a:t>
            </a:r>
            <a:r>
              <a:rPr lang="nl-NL" dirty="0" smtClean="0"/>
              <a:t> </a:t>
            </a:r>
            <a:r>
              <a:rPr lang="nl-NL" dirty="0" err="1" smtClean="0"/>
              <a:t>tooling</a:t>
            </a:r>
            <a:endParaRPr lang="nl-NL" dirty="0"/>
          </a:p>
        </p:txBody>
      </p:sp>
      <p:pic>
        <p:nvPicPr>
          <p:cNvPr id="4" name="Picture 3" descr="tool workflow.jpg"/>
          <p:cNvPicPr>
            <a:picLocks noChangeAspect="1"/>
          </p:cNvPicPr>
          <p:nvPr/>
        </p:nvPicPr>
        <p:blipFill>
          <a:blip r:embed="rId2" cstate="print"/>
          <a:stretch>
            <a:fillRect/>
          </a:stretch>
        </p:blipFill>
        <p:spPr>
          <a:xfrm>
            <a:off x="899592" y="2060848"/>
            <a:ext cx="6286500" cy="2990850"/>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Afronding</a:t>
            </a:r>
            <a:endParaRPr lang="nl-NL" dirty="0"/>
          </a:p>
        </p:txBody>
      </p:sp>
      <p:sp>
        <p:nvSpPr>
          <p:cNvPr id="3" name="Text Placeholder 2"/>
          <p:cNvSpPr>
            <a:spLocks noGrp="1"/>
          </p:cNvSpPr>
          <p:nvPr>
            <p:ph type="body" idx="1"/>
          </p:nvPr>
        </p:nvSpPr>
        <p:spPr/>
        <p:txBody>
          <a:bodyPr/>
          <a:lstStyle/>
          <a:p>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Aanleiding</a:t>
            </a:r>
            <a:endParaRPr lang="nl-NL" dirty="0"/>
          </a:p>
        </p:txBody>
      </p:sp>
      <p:sp>
        <p:nvSpPr>
          <p:cNvPr id="3" name="Content Placeholder 2"/>
          <p:cNvSpPr>
            <a:spLocks noGrp="1"/>
          </p:cNvSpPr>
          <p:nvPr>
            <p:ph idx="1"/>
          </p:nvPr>
        </p:nvSpPr>
        <p:spPr/>
        <p:txBody>
          <a:bodyPr>
            <a:normAutofit lnSpcReduction="10000"/>
          </a:bodyPr>
          <a:lstStyle/>
          <a:p>
            <a:r>
              <a:rPr lang="nl-NL" dirty="0" smtClean="0"/>
              <a:t>Docentvraag</a:t>
            </a:r>
          </a:p>
          <a:p>
            <a:pPr lvl="1"/>
            <a:r>
              <a:rPr lang="nl-NL" dirty="0" smtClean="0"/>
              <a:t>Wat wil ik overbrengen aan </a:t>
            </a:r>
            <a:r>
              <a:rPr lang="nl-NL" dirty="0" err="1" smtClean="0"/>
              <a:t>ll</a:t>
            </a:r>
            <a:endParaRPr lang="nl-NL" dirty="0" smtClean="0"/>
          </a:p>
          <a:p>
            <a:pPr lvl="1"/>
            <a:r>
              <a:rPr lang="nl-NL" dirty="0" smtClean="0"/>
              <a:t>Hoe lukt dat? en hoe kom ik daarachter</a:t>
            </a:r>
          </a:p>
          <a:p>
            <a:pPr lvl="1"/>
            <a:r>
              <a:rPr lang="nl-NL" dirty="0" smtClean="0"/>
              <a:t>Waar kan ik op letten</a:t>
            </a:r>
          </a:p>
          <a:p>
            <a:r>
              <a:rPr lang="nl-NL" dirty="0" smtClean="0"/>
              <a:t>Leerlingen</a:t>
            </a:r>
          </a:p>
          <a:p>
            <a:pPr lvl="1"/>
            <a:r>
              <a:rPr lang="nl-NL" dirty="0" smtClean="0"/>
              <a:t>Aanleg</a:t>
            </a:r>
          </a:p>
          <a:p>
            <a:pPr lvl="1"/>
            <a:r>
              <a:rPr lang="nl-NL" dirty="0" smtClean="0"/>
              <a:t>Motivatie</a:t>
            </a:r>
          </a:p>
          <a:p>
            <a:pPr lvl="1"/>
            <a:r>
              <a:rPr lang="nl-NL" dirty="0" smtClean="0"/>
              <a:t>Ontwikkeling</a:t>
            </a:r>
          </a:p>
          <a:p>
            <a:pPr lvl="1"/>
            <a:r>
              <a:rPr lang="nl-NL" dirty="0" smtClean="0"/>
              <a:t>Resultaat</a:t>
            </a:r>
            <a:endParaRPr lang="nl-N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Recap</a:t>
            </a:r>
            <a:endParaRPr lang="nl-NL" dirty="0"/>
          </a:p>
        </p:txBody>
      </p:sp>
      <p:sp>
        <p:nvSpPr>
          <p:cNvPr id="4" name="Content Placeholder 2"/>
          <p:cNvSpPr>
            <a:spLocks noGrp="1"/>
          </p:cNvSpPr>
          <p:nvPr>
            <p:ph idx="1"/>
          </p:nvPr>
        </p:nvSpPr>
        <p:spPr/>
        <p:txBody>
          <a:bodyPr/>
          <a:lstStyle/>
          <a:p>
            <a:r>
              <a:rPr lang="nl-NL" dirty="0" smtClean="0"/>
              <a:t>Verkenning, context</a:t>
            </a:r>
          </a:p>
          <a:p>
            <a:r>
              <a:rPr lang="nl-NL" dirty="0" smtClean="0"/>
              <a:t>Samenstelling toetsen</a:t>
            </a:r>
          </a:p>
          <a:p>
            <a:r>
              <a:rPr lang="nl-NL" dirty="0" smtClean="0"/>
              <a:t>Beoordeling</a:t>
            </a:r>
          </a:p>
          <a:p>
            <a:r>
              <a:rPr lang="nl-NL" dirty="0" smtClean="0"/>
              <a:t>Analyse</a:t>
            </a:r>
          </a:p>
          <a:p>
            <a:r>
              <a:rPr lang="nl-NL" dirty="0" smtClean="0"/>
              <a:t>Communicatie</a:t>
            </a:r>
          </a:p>
          <a:p>
            <a:r>
              <a:rPr lang="nl-NL" dirty="0" smtClean="0"/>
              <a:t>Hulpmiddelen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Vraagstelling</a:t>
            </a:r>
            <a:endParaRPr lang="nl-NL" dirty="0"/>
          </a:p>
        </p:txBody>
      </p:sp>
      <p:sp>
        <p:nvSpPr>
          <p:cNvPr id="3" name="Content Placeholder 2"/>
          <p:cNvSpPr>
            <a:spLocks noGrp="1"/>
          </p:cNvSpPr>
          <p:nvPr>
            <p:ph idx="1"/>
          </p:nvPr>
        </p:nvSpPr>
        <p:spPr>
          <a:xfrm>
            <a:off x="457200" y="1556792"/>
            <a:ext cx="8229600" cy="4844009"/>
          </a:xfrm>
        </p:spPr>
        <p:txBody>
          <a:bodyPr>
            <a:normAutofit fontScale="77500" lnSpcReduction="20000"/>
          </a:bodyPr>
          <a:lstStyle/>
          <a:p>
            <a:pPr>
              <a:buNone/>
            </a:pPr>
            <a:r>
              <a:rPr lang="nl-NL" dirty="0" smtClean="0"/>
              <a:t>De hoofdvraag:</a:t>
            </a:r>
          </a:p>
          <a:p>
            <a:r>
              <a:rPr lang="nl-NL" i="1" dirty="0" smtClean="0"/>
              <a:t>Hoe kan inzicht verkregen worden in de natuurkundige vaardigheden van leerlingen? Met als randvoorwaarde dat het verwerven van dat inzicht en het presenteren ervan met een zo klein mogelijke inspanning op een zo transparant mogelijke manier verkregen kan worden. Tegelijk moet dit verkregen inzicht voor zowel leerlingen, mentoren, ouders en docenten begrijpelijk zijn.</a:t>
            </a:r>
            <a:endParaRPr lang="nl-NL" dirty="0" smtClean="0"/>
          </a:p>
          <a:p>
            <a:pPr>
              <a:buNone/>
            </a:pPr>
            <a:r>
              <a:rPr lang="nl-NL" dirty="0" smtClean="0"/>
              <a:t>Deelvragen bij de hoofdvraag:</a:t>
            </a:r>
          </a:p>
          <a:p>
            <a:pPr lvl="1"/>
            <a:r>
              <a:rPr lang="nl-NL" dirty="0" smtClean="0"/>
              <a:t>Welke vaardigheden moeten er in beeld gebracht worden?</a:t>
            </a:r>
          </a:p>
          <a:p>
            <a:pPr lvl="1"/>
            <a:r>
              <a:rPr lang="nl-NL" dirty="0" smtClean="0"/>
              <a:t>Welke hulpmiddelen zijn nodig?</a:t>
            </a:r>
          </a:p>
          <a:p>
            <a:pPr lvl="1"/>
            <a:r>
              <a:rPr lang="nl-NL" dirty="0" smtClean="0"/>
              <a:t>Hoe kan de kwaliteit van de verzamelde gegevens geborgd worden?</a:t>
            </a:r>
          </a:p>
          <a:p>
            <a:pPr lvl="1"/>
            <a:r>
              <a:rPr lang="nl-NL" dirty="0" smtClean="0"/>
              <a:t>Hoe te borgen dat deze methodiek bij toepassing zo min mogelijk tijd voor de docent kost?</a:t>
            </a:r>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p:cNvGrpSpPr/>
          <p:nvPr/>
        </p:nvGrpSpPr>
        <p:grpSpPr>
          <a:xfrm>
            <a:off x="683568" y="1520788"/>
            <a:ext cx="7272808" cy="2268252"/>
            <a:chOff x="467544" y="1088740"/>
            <a:chExt cx="7272808" cy="2268252"/>
          </a:xfrm>
        </p:grpSpPr>
        <p:sp>
          <p:nvSpPr>
            <p:cNvPr id="32" name="Isosceles Triangle 31"/>
            <p:cNvSpPr/>
            <p:nvPr/>
          </p:nvSpPr>
          <p:spPr>
            <a:xfrm rot="10800000">
              <a:off x="2195736" y="1556792"/>
              <a:ext cx="3816424" cy="1800200"/>
            </a:xfrm>
            <a:prstGeom prst="triangle">
              <a:avLst>
                <a:gd name="adj" fmla="val 5072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nl-NL" dirty="0"/>
            </a:p>
          </p:txBody>
        </p:sp>
        <p:sp>
          <p:nvSpPr>
            <p:cNvPr id="5" name="Oval 4"/>
            <p:cNvSpPr/>
            <p:nvPr/>
          </p:nvSpPr>
          <p:spPr>
            <a:xfrm>
              <a:off x="467544" y="1088740"/>
              <a:ext cx="1944216" cy="1944000"/>
            </a:xfrm>
            <a:prstGeom prst="ellips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Examen Eisen</a:t>
              </a:r>
              <a:endParaRPr lang="nl-NL" dirty="0"/>
            </a:p>
          </p:txBody>
        </p:sp>
        <p:sp>
          <p:nvSpPr>
            <p:cNvPr id="8" name="Oval 7"/>
            <p:cNvSpPr/>
            <p:nvPr/>
          </p:nvSpPr>
          <p:spPr>
            <a:xfrm>
              <a:off x="5796136" y="1088740"/>
              <a:ext cx="1944216" cy="1944000"/>
            </a:xfrm>
            <a:prstGeom prst="ellips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PTA</a:t>
              </a:r>
              <a:endParaRPr lang="nl-NL" dirty="0"/>
            </a:p>
          </p:txBody>
        </p:sp>
      </p:grpSp>
      <p:sp>
        <p:nvSpPr>
          <p:cNvPr id="2" name="Title 1"/>
          <p:cNvSpPr>
            <a:spLocks noGrp="1"/>
          </p:cNvSpPr>
          <p:nvPr>
            <p:ph type="title"/>
          </p:nvPr>
        </p:nvSpPr>
        <p:spPr/>
        <p:txBody>
          <a:bodyPr/>
          <a:lstStyle/>
          <a:p>
            <a:r>
              <a:rPr lang="nl-NL" dirty="0" smtClean="0"/>
              <a:t>Leerling Centraal</a:t>
            </a:r>
            <a:endParaRPr lang="nl-NL" dirty="0"/>
          </a:p>
        </p:txBody>
      </p:sp>
      <p:sp>
        <p:nvSpPr>
          <p:cNvPr id="6" name="Oval 5"/>
          <p:cNvSpPr/>
          <p:nvPr/>
        </p:nvSpPr>
        <p:spPr>
          <a:xfrm>
            <a:off x="971600" y="3284984"/>
            <a:ext cx="1656184" cy="1584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Methode</a:t>
            </a:r>
            <a:endParaRPr lang="nl-NL" dirty="0"/>
          </a:p>
        </p:txBody>
      </p:sp>
      <p:sp>
        <p:nvSpPr>
          <p:cNvPr id="7" name="Oval 6"/>
          <p:cNvSpPr/>
          <p:nvPr/>
        </p:nvSpPr>
        <p:spPr>
          <a:xfrm>
            <a:off x="5580112" y="3356992"/>
            <a:ext cx="2088232" cy="1944216"/>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Docent</a:t>
            </a:r>
            <a:endParaRPr lang="nl-NL" dirty="0"/>
          </a:p>
        </p:txBody>
      </p:sp>
      <p:sp>
        <p:nvSpPr>
          <p:cNvPr id="54" name="Oval 53"/>
          <p:cNvSpPr/>
          <p:nvPr/>
        </p:nvSpPr>
        <p:spPr>
          <a:xfrm>
            <a:off x="3707904" y="5301208"/>
            <a:ext cx="1368152" cy="126876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Ouders</a:t>
            </a:r>
            <a:endParaRPr lang="nl-NL" dirty="0">
              <a:solidFill>
                <a:schemeClr val="tx1"/>
              </a:solidFill>
            </a:endParaRPr>
          </a:p>
        </p:txBody>
      </p:sp>
      <p:sp>
        <p:nvSpPr>
          <p:cNvPr id="57" name="TextBox 56"/>
          <p:cNvSpPr txBox="1"/>
          <p:nvPr/>
        </p:nvSpPr>
        <p:spPr>
          <a:xfrm>
            <a:off x="3995936" y="1988840"/>
            <a:ext cx="1224136" cy="369332"/>
          </a:xfrm>
          <a:prstGeom prst="rect">
            <a:avLst/>
          </a:prstGeom>
          <a:noFill/>
        </p:spPr>
        <p:txBody>
          <a:bodyPr wrap="square" rtlCol="0">
            <a:spAutoFit/>
          </a:bodyPr>
          <a:lstStyle/>
          <a:p>
            <a:r>
              <a:rPr lang="nl-NL" dirty="0" smtClean="0">
                <a:solidFill>
                  <a:schemeClr val="bg1"/>
                </a:solidFill>
              </a:rPr>
              <a:t>Toetsen</a:t>
            </a:r>
            <a:endParaRPr lang="nl-NL" dirty="0">
              <a:solidFill>
                <a:schemeClr val="bg1"/>
              </a:solidFill>
            </a:endParaRPr>
          </a:p>
        </p:txBody>
      </p:sp>
      <p:sp>
        <p:nvSpPr>
          <p:cNvPr id="58" name="Right Arrow 57"/>
          <p:cNvSpPr/>
          <p:nvPr/>
        </p:nvSpPr>
        <p:spPr>
          <a:xfrm>
            <a:off x="2339752" y="3933056"/>
            <a:ext cx="648072" cy="36004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Oval 3"/>
          <p:cNvSpPr/>
          <p:nvPr/>
        </p:nvSpPr>
        <p:spPr>
          <a:xfrm>
            <a:off x="2987824" y="3068960"/>
            <a:ext cx="2664296" cy="2592288"/>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Leerling</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Toetsen is meer dan beoordelen</a:t>
            </a:r>
            <a:endParaRPr lang="nl-NL" dirty="0"/>
          </a:p>
        </p:txBody>
      </p:sp>
      <p:sp>
        <p:nvSpPr>
          <p:cNvPr id="3" name="Content Placeholder 2"/>
          <p:cNvSpPr>
            <a:spLocks noGrp="1"/>
          </p:cNvSpPr>
          <p:nvPr>
            <p:ph idx="1"/>
          </p:nvPr>
        </p:nvSpPr>
        <p:spPr/>
        <p:txBody>
          <a:bodyPr>
            <a:normAutofit fontScale="92500" lnSpcReduction="20000"/>
          </a:bodyPr>
          <a:lstStyle/>
          <a:p>
            <a:r>
              <a:rPr lang="nl-NL" dirty="0" smtClean="0"/>
              <a:t>Uitgangspunt: Leerling</a:t>
            </a:r>
          </a:p>
          <a:p>
            <a:r>
              <a:rPr lang="nl-NL" dirty="0" smtClean="0"/>
              <a:t>Toetsen als belangrijkste hulpmiddel om:</a:t>
            </a:r>
          </a:p>
          <a:p>
            <a:pPr lvl="1"/>
            <a:r>
              <a:rPr lang="nl-NL" dirty="0" smtClean="0"/>
              <a:t>niveau van kennis en vaardigheden vast te stellen</a:t>
            </a:r>
          </a:p>
          <a:p>
            <a:r>
              <a:rPr lang="nl-NL" dirty="0" smtClean="0"/>
              <a:t>Toetsresultaten:</a:t>
            </a:r>
          </a:p>
          <a:p>
            <a:pPr lvl="1"/>
            <a:r>
              <a:rPr lang="nl-NL" dirty="0" smtClean="0"/>
              <a:t>Geven cijfer voor kwaliteit van kennis en vaardigheden.</a:t>
            </a:r>
          </a:p>
          <a:p>
            <a:r>
              <a:rPr lang="nl-NL" dirty="0" smtClean="0"/>
              <a:t>Betekenis toetsresultaten voor leerlingen</a:t>
            </a:r>
          </a:p>
          <a:p>
            <a:pPr lvl="1"/>
            <a:r>
              <a:rPr lang="nl-NL" dirty="0" smtClean="0"/>
              <a:t>Beoordeling, ik doe het goed of anders goed</a:t>
            </a:r>
          </a:p>
          <a:p>
            <a:pPr lvl="1"/>
            <a:r>
              <a:rPr lang="nl-NL" dirty="0" smtClean="0"/>
              <a:t>Leermoment: dat moet dus zo.</a:t>
            </a:r>
          </a:p>
          <a:p>
            <a:pPr lvl="1"/>
            <a:r>
              <a:rPr lang="nl-NL" dirty="0" smtClean="0"/>
              <a:t>Inzicht in sterke en minder sterke kanten (</a:t>
            </a:r>
            <a:r>
              <a:rPr lang="nl-NL" dirty="0" err="1" smtClean="0"/>
              <a:t>mn</a:t>
            </a:r>
            <a:r>
              <a:rPr lang="nl-NL" dirty="0" smtClean="0"/>
              <a:t> bij pakketkeuze).</a:t>
            </a:r>
          </a:p>
          <a:p>
            <a:pPr lvl="1"/>
            <a:r>
              <a:rPr lang="nl-NL" dirty="0" smtClean="0"/>
              <a:t>Inzicht in ontwikkeling, ben ik op de goede weg.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De Wat vraag</a:t>
            </a:r>
            <a:endParaRPr lang="nl-NL" dirty="0"/>
          </a:p>
        </p:txBody>
      </p:sp>
      <p:sp>
        <p:nvSpPr>
          <p:cNvPr id="3" name="Content Placeholder 2"/>
          <p:cNvSpPr>
            <a:spLocks noGrp="1"/>
          </p:cNvSpPr>
          <p:nvPr>
            <p:ph idx="1"/>
          </p:nvPr>
        </p:nvSpPr>
        <p:spPr>
          <a:xfrm>
            <a:off x="457200" y="1600200"/>
            <a:ext cx="8229600" cy="4781128"/>
          </a:xfrm>
        </p:spPr>
        <p:txBody>
          <a:bodyPr>
            <a:normAutofit fontScale="92500" lnSpcReduction="20000"/>
          </a:bodyPr>
          <a:lstStyle/>
          <a:p>
            <a:r>
              <a:rPr lang="nl-NL" dirty="0" smtClean="0"/>
              <a:t>Gekoppeld aan de lesstof</a:t>
            </a:r>
          </a:p>
          <a:p>
            <a:r>
              <a:rPr lang="nl-NL" dirty="0" smtClean="0"/>
              <a:t>Uitgedrukt in leerdoelen (OBIT)</a:t>
            </a:r>
          </a:p>
          <a:p>
            <a:pPr lvl="1"/>
            <a:r>
              <a:rPr lang="nl-NL" dirty="0" smtClean="0"/>
              <a:t>Onthouden</a:t>
            </a:r>
          </a:p>
          <a:p>
            <a:pPr lvl="1"/>
            <a:r>
              <a:rPr lang="nl-NL" dirty="0" smtClean="0"/>
              <a:t>Begrijpen</a:t>
            </a:r>
          </a:p>
          <a:p>
            <a:pPr lvl="1"/>
            <a:r>
              <a:rPr lang="nl-NL" dirty="0" smtClean="0"/>
              <a:t>Integreren</a:t>
            </a:r>
          </a:p>
          <a:p>
            <a:pPr lvl="1"/>
            <a:r>
              <a:rPr lang="nl-NL" dirty="0" smtClean="0"/>
              <a:t>Toepassen</a:t>
            </a:r>
          </a:p>
          <a:p>
            <a:r>
              <a:rPr lang="nl-NL" dirty="0" smtClean="0"/>
              <a:t>Kader(s): </a:t>
            </a:r>
          </a:p>
          <a:p>
            <a:pPr lvl="1"/>
            <a:r>
              <a:rPr lang="nl-NL" dirty="0" smtClean="0"/>
              <a:t>Taxonomie van </a:t>
            </a:r>
            <a:r>
              <a:rPr lang="nl-NL" dirty="0" err="1" smtClean="0"/>
              <a:t>Bloom</a:t>
            </a:r>
            <a:endParaRPr lang="nl-NL" dirty="0" smtClean="0"/>
          </a:p>
          <a:p>
            <a:pPr lvl="1"/>
            <a:r>
              <a:rPr lang="nl-NL" dirty="0" smtClean="0"/>
              <a:t>TIMMS  (Trends in International </a:t>
            </a:r>
            <a:r>
              <a:rPr lang="nl-NL" dirty="0" err="1" smtClean="0"/>
              <a:t>Mathematics</a:t>
            </a:r>
            <a:r>
              <a:rPr lang="nl-NL" dirty="0" smtClean="0"/>
              <a:t> and </a:t>
            </a:r>
            <a:r>
              <a:rPr lang="nl-NL" dirty="0" err="1" smtClean="0"/>
              <a:t>Science</a:t>
            </a:r>
            <a:r>
              <a:rPr lang="nl-NL" dirty="0" smtClean="0"/>
              <a:t> </a:t>
            </a:r>
            <a:r>
              <a:rPr lang="nl-NL" dirty="0" err="1" smtClean="0"/>
              <a:t>Study</a:t>
            </a:r>
            <a:r>
              <a:rPr lang="nl-NL" dirty="0" smtClean="0"/>
              <a:t>)</a:t>
            </a:r>
          </a:p>
          <a:p>
            <a:pPr lvl="1"/>
            <a:r>
              <a:rPr lang="nl-NL" dirty="0" smtClean="0"/>
              <a:t>O ja, natuurlijk de exameneisen (op TIMMS gebaseerd)</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Bloom’s</a:t>
            </a:r>
            <a:r>
              <a:rPr lang="nl-NL" dirty="0" smtClean="0"/>
              <a:t> Taxonomie als basis</a:t>
            </a:r>
            <a:endParaRPr lang="nl-NL" dirty="0"/>
          </a:p>
        </p:txBody>
      </p:sp>
      <p:pic>
        <p:nvPicPr>
          <p:cNvPr id="5" name="Picture 4" descr="blooms-taxonomy-wheel.jpg"/>
          <p:cNvPicPr>
            <a:picLocks noChangeAspect="1"/>
          </p:cNvPicPr>
          <p:nvPr/>
        </p:nvPicPr>
        <p:blipFill>
          <a:blip r:embed="rId3" cstate="print"/>
          <a:stretch>
            <a:fillRect/>
          </a:stretch>
        </p:blipFill>
        <p:spPr>
          <a:xfrm>
            <a:off x="2036415" y="1700808"/>
            <a:ext cx="4695825" cy="4400550"/>
          </a:xfrm>
          <a:prstGeom prst="rect">
            <a:avLst/>
          </a:prstGeom>
        </p:spPr>
      </p:pic>
      <p:sp>
        <p:nvSpPr>
          <p:cNvPr id="7" name="Circular Arrow 6"/>
          <p:cNvSpPr/>
          <p:nvPr/>
        </p:nvSpPr>
        <p:spPr>
          <a:xfrm rot="2759250">
            <a:off x="6625475" y="1594215"/>
            <a:ext cx="1518801" cy="1512168"/>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8" name="Chevron 7"/>
          <p:cNvSpPr/>
          <p:nvPr/>
        </p:nvSpPr>
        <p:spPr>
          <a:xfrm>
            <a:off x="1475656" y="2564904"/>
            <a:ext cx="720080" cy="57606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TIMMS </a:t>
            </a:r>
            <a:r>
              <a:rPr lang="nl-NL" sz="1800" dirty="0" smtClean="0"/>
              <a:t>Trends in International </a:t>
            </a:r>
            <a:r>
              <a:rPr lang="nl-NL" sz="1800" dirty="0" err="1" smtClean="0"/>
              <a:t>Mathematics</a:t>
            </a:r>
            <a:r>
              <a:rPr lang="nl-NL" sz="1800" dirty="0" smtClean="0"/>
              <a:t> and </a:t>
            </a:r>
            <a:r>
              <a:rPr lang="nl-NL" sz="1800" dirty="0" err="1" smtClean="0"/>
              <a:t>Science</a:t>
            </a:r>
            <a:r>
              <a:rPr lang="nl-NL" sz="1800" dirty="0" smtClean="0"/>
              <a:t> </a:t>
            </a:r>
            <a:r>
              <a:rPr lang="nl-NL" sz="1800" dirty="0" err="1" smtClean="0"/>
              <a:t>Study</a:t>
            </a:r>
            <a:endParaRPr lang="nl-NL" sz="1800" dirty="0"/>
          </a:p>
        </p:txBody>
      </p:sp>
      <p:pic>
        <p:nvPicPr>
          <p:cNvPr id="1026" name="Picture 2"/>
          <p:cNvPicPr>
            <a:picLocks noChangeAspect="1" noChangeArrowheads="1"/>
          </p:cNvPicPr>
          <p:nvPr/>
        </p:nvPicPr>
        <p:blipFill>
          <a:blip r:embed="rId2" cstate="print"/>
          <a:srcRect/>
          <a:stretch>
            <a:fillRect/>
          </a:stretch>
        </p:blipFill>
        <p:spPr bwMode="auto">
          <a:xfrm>
            <a:off x="179512" y="1556792"/>
            <a:ext cx="3781425" cy="27146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211960" y="1507598"/>
            <a:ext cx="3240360" cy="1876843"/>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211960" y="3356992"/>
            <a:ext cx="3296698" cy="3096344"/>
          </a:xfrm>
          <a:prstGeom prst="rect">
            <a:avLst/>
          </a:prstGeom>
          <a:noFill/>
          <a:ln w="9525">
            <a:noFill/>
            <a:miter lim="800000"/>
            <a:headEnd/>
            <a:tailEnd/>
          </a:ln>
        </p:spPr>
      </p:pic>
      <p:sp>
        <p:nvSpPr>
          <p:cNvPr id="7" name="TextBox 6"/>
          <p:cNvSpPr txBox="1"/>
          <p:nvPr/>
        </p:nvSpPr>
        <p:spPr>
          <a:xfrm>
            <a:off x="395536" y="5949280"/>
            <a:ext cx="2025811" cy="461665"/>
          </a:xfrm>
          <a:prstGeom prst="rect">
            <a:avLst/>
          </a:prstGeom>
          <a:noFill/>
        </p:spPr>
        <p:txBody>
          <a:bodyPr wrap="none" rtlCol="0">
            <a:spAutoFit/>
          </a:bodyPr>
          <a:lstStyle/>
          <a:p>
            <a:r>
              <a:rPr lang="nl-NL" sz="1200" dirty="0" smtClean="0"/>
              <a:t>Bron : TIMMS </a:t>
            </a:r>
            <a:r>
              <a:rPr lang="nl-NL" sz="1200" dirty="0" err="1" smtClean="0"/>
              <a:t>advanced</a:t>
            </a:r>
            <a:r>
              <a:rPr lang="nl-NL" sz="1200" dirty="0" smtClean="0"/>
              <a:t> 2008</a:t>
            </a:r>
          </a:p>
          <a:p>
            <a:r>
              <a:rPr lang="nl-NL" sz="1200" dirty="0" err="1" smtClean="0"/>
              <a:t>Assesment</a:t>
            </a:r>
            <a:r>
              <a:rPr lang="nl-NL" sz="1200" dirty="0" smtClean="0"/>
              <a:t> </a:t>
            </a:r>
            <a:r>
              <a:rPr lang="nl-NL" sz="1200" dirty="0" err="1" smtClean="0"/>
              <a:t>Frameworks</a:t>
            </a:r>
            <a:endParaRPr lang="nl-NL" sz="1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598</TotalTime>
  <Words>767</Words>
  <Application>Microsoft Office PowerPoint</Application>
  <PresentationFormat>On-screen Show (4:3)</PresentationFormat>
  <Paragraphs>178</Paragraphs>
  <Slides>30</Slides>
  <Notes>15</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Module</vt:lpstr>
      <vt:lpstr>WND Workshop 28</vt:lpstr>
      <vt:lpstr>Inhoud</vt:lpstr>
      <vt:lpstr>Aanleiding</vt:lpstr>
      <vt:lpstr>Vraagstelling</vt:lpstr>
      <vt:lpstr>Leerling Centraal</vt:lpstr>
      <vt:lpstr>Toetsen is meer dan beoordelen</vt:lpstr>
      <vt:lpstr>De Wat vraag</vt:lpstr>
      <vt:lpstr>Bloom’s Taxonomie als basis</vt:lpstr>
      <vt:lpstr>TIMMS Trends in International Mathematics and Science Study</vt:lpstr>
      <vt:lpstr>Samenstelling Toetsen</vt:lpstr>
      <vt:lpstr>Hoe ontwerp ik toetsen</vt:lpstr>
      <vt:lpstr>Ontwerp, beoordeling en feedback</vt:lpstr>
      <vt:lpstr>Toetsmatrijs</vt:lpstr>
      <vt:lpstr>Correctie Model</vt:lpstr>
      <vt:lpstr>Correctie Voorschrift</vt:lpstr>
      <vt:lpstr>Perikelen / Discussie</vt:lpstr>
      <vt:lpstr>Beoordeling Toetsen</vt:lpstr>
      <vt:lpstr>Beoordeling</vt:lpstr>
      <vt:lpstr>Analyse Toetsen</vt:lpstr>
      <vt:lpstr>Analyse Wat is er te weten:</vt:lpstr>
      <vt:lpstr>Voorbeeld Toetsanalyse</vt:lpstr>
      <vt:lpstr>Communicatie Toetsen</vt:lpstr>
      <vt:lpstr>Communicatie</vt:lpstr>
      <vt:lpstr>Voorbeeld</vt:lpstr>
      <vt:lpstr>Hulpmiddelen</vt:lpstr>
      <vt:lpstr>Met edel handwerk gaat het niet</vt:lpstr>
      <vt:lpstr>Ontwikkeld Hulpmiddel</vt:lpstr>
      <vt:lpstr>Workflow tooling</vt:lpstr>
      <vt:lpstr>Afronding</vt:lpstr>
      <vt:lpstr>Recap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WND Workshop 28</dc:title>
  <dc:creator>Luc</dc:creator>
  <cp:lastModifiedBy>Luc</cp:lastModifiedBy>
  <cp:revision>69</cp:revision>
  <dcterms:created xsi:type="dcterms:W3CDTF">2011-12-12T20:03:29Z</dcterms:created>
  <dcterms:modified xsi:type="dcterms:W3CDTF">2011-12-16T18:21:09Z</dcterms:modified>
</cp:coreProperties>
</file>