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Default Extension="tiff" ContentType="image/tif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2" r:id="rId1"/>
    <p:sldMasterId id="2147483654" r:id="rId2"/>
    <p:sldMasterId id="2147483656" r:id="rId3"/>
    <p:sldMasterId id="2147483658" r:id="rId4"/>
    <p:sldMasterId id="2147483660" r:id="rId5"/>
    <p:sldMasterId id="2147483662" r:id="rId6"/>
    <p:sldMasterId id="2147483664" r:id="rId7"/>
    <p:sldMasterId id="2147483917" r:id="rId8"/>
    <p:sldMasterId id="2147483926" r:id="rId9"/>
    <p:sldMasterId id="2147483927" r:id="rId10"/>
    <p:sldMasterId id="2147483928" r:id="rId11"/>
    <p:sldMasterId id="2147483929" r:id="rId12"/>
    <p:sldMasterId id="2147483930" r:id="rId13"/>
    <p:sldMasterId id="2147483931" r:id="rId14"/>
    <p:sldMasterId id="2147483932" r:id="rId15"/>
  </p:sldMasterIdLst>
  <p:notesMasterIdLst>
    <p:notesMasterId r:id="rId51"/>
  </p:notesMasterIdLst>
  <p:handoutMasterIdLst>
    <p:handoutMasterId r:id="rId52"/>
  </p:handoutMasterIdLst>
  <p:sldIdLst>
    <p:sldId id="354" r:id="rId16"/>
    <p:sldId id="458" r:id="rId17"/>
    <p:sldId id="459" r:id="rId18"/>
    <p:sldId id="462" r:id="rId19"/>
    <p:sldId id="463" r:id="rId20"/>
    <p:sldId id="465" r:id="rId21"/>
    <p:sldId id="467" r:id="rId22"/>
    <p:sldId id="464" r:id="rId23"/>
    <p:sldId id="489" r:id="rId24"/>
    <p:sldId id="469" r:id="rId25"/>
    <p:sldId id="428" r:id="rId26"/>
    <p:sldId id="475" r:id="rId27"/>
    <p:sldId id="429" r:id="rId28"/>
    <p:sldId id="430" r:id="rId29"/>
    <p:sldId id="431" r:id="rId30"/>
    <p:sldId id="432" r:id="rId31"/>
    <p:sldId id="433" r:id="rId32"/>
    <p:sldId id="437" r:id="rId33"/>
    <p:sldId id="438" r:id="rId34"/>
    <p:sldId id="441" r:id="rId35"/>
    <p:sldId id="442" r:id="rId36"/>
    <p:sldId id="443" r:id="rId37"/>
    <p:sldId id="446" r:id="rId38"/>
    <p:sldId id="472" r:id="rId39"/>
    <p:sldId id="451" r:id="rId40"/>
    <p:sldId id="452" r:id="rId41"/>
    <p:sldId id="488" r:id="rId42"/>
    <p:sldId id="478" r:id="rId43"/>
    <p:sldId id="486" r:id="rId44"/>
    <p:sldId id="479" r:id="rId45"/>
    <p:sldId id="480" r:id="rId46"/>
    <p:sldId id="481" r:id="rId47"/>
    <p:sldId id="483" r:id="rId48"/>
    <p:sldId id="484" r:id="rId49"/>
    <p:sldId id="485" r:id="rId50"/>
  </p:sldIdLst>
  <p:sldSz cx="9144000" cy="6858000" type="screen4x3"/>
  <p:notesSz cx="9853613" cy="67230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45" autoAdjust="0"/>
    <p:restoredTop sz="84251" autoAdjust="0"/>
  </p:normalViewPr>
  <p:slideViewPr>
    <p:cSldViewPr>
      <p:cViewPr varScale="1">
        <p:scale>
          <a:sx n="66" d="100"/>
          <a:sy n="6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7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69900" cy="3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1419" y="0"/>
            <a:ext cx="4269900" cy="3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85998"/>
            <a:ext cx="4269900" cy="33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2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1419" y="6385998"/>
            <a:ext cx="4269900" cy="33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1DFC49-DDC6-477C-B408-0764FBC9B5C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599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69900" cy="3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1419" y="0"/>
            <a:ext cx="4269900" cy="3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6438" y="504825"/>
            <a:ext cx="3360737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363" y="3193537"/>
            <a:ext cx="7882890" cy="302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85998"/>
            <a:ext cx="4269900" cy="33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1419" y="6385998"/>
            <a:ext cx="4269900" cy="33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BF7CC7-51C8-4C17-BDEC-811A18EB216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25194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Nemen</a:t>
            </a:r>
            <a:r>
              <a:rPr lang="en-GB" baseline="0" dirty="0" smtClean="0"/>
              <a:t> we nu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rijtje</a:t>
            </a:r>
            <a:r>
              <a:rPr lang="en-GB" baseline="0" dirty="0" smtClean="0"/>
              <a:t> van 8 </a:t>
            </a:r>
            <a:r>
              <a:rPr lang="en-GB" baseline="0" dirty="0" err="1" smtClean="0"/>
              <a:t>schakelaars</a:t>
            </a:r>
            <a:r>
              <a:rPr lang="en-GB" baseline="0" dirty="0" smtClean="0"/>
              <a:t>. Dan </a:t>
            </a:r>
            <a:r>
              <a:rPr lang="en-GB" baseline="0" dirty="0" err="1" smtClean="0"/>
              <a:t>noemen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“byte”. Van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soort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groepjes</a:t>
            </a:r>
            <a:r>
              <a:rPr lang="en-GB" baseline="0" dirty="0" smtClean="0"/>
              <a:t> van 8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zitten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miljard</a:t>
            </a:r>
            <a:r>
              <a:rPr lang="en-GB" baseline="0" dirty="0" smtClean="0"/>
              <a:t> op je USB stick: </a:t>
            </a:r>
            <a:r>
              <a:rPr lang="en-GB" baseline="0" dirty="0" err="1" smtClean="0"/>
              <a:t>GigaBytes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Maar</a:t>
            </a:r>
            <a:r>
              <a:rPr lang="en-GB" baseline="0" dirty="0" smtClean="0"/>
              <a:t> 1 </a:t>
            </a:r>
            <a:r>
              <a:rPr lang="en-GB" baseline="0" dirty="0" err="1" smtClean="0"/>
              <a:t>rijtje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al in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gezet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bijvoorbeeld</a:t>
            </a:r>
            <a:r>
              <a:rPr lang="en-GB" baseline="0" dirty="0" smtClean="0"/>
              <a:t> DIT of DIT.</a:t>
            </a:r>
          </a:p>
          <a:p>
            <a:r>
              <a:rPr lang="en-GB" baseline="0" dirty="0" err="1" smtClean="0"/>
              <a:t>Hoeveel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? Nu,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uitproberen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256. Om </a:t>
            </a:r>
            <a:r>
              <a:rPr lang="en-GB" baseline="0" dirty="0" err="1" smtClean="0"/>
              <a:t>stiekum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formule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gebruiken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eentje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is 2 tot de </a:t>
            </a:r>
            <a:r>
              <a:rPr lang="en-GB" baseline="0" dirty="0" err="1" smtClean="0"/>
              <a:t>macht</a:t>
            </a:r>
            <a:r>
              <a:rPr lang="en-GB" baseline="0" dirty="0" smtClean="0"/>
              <a:t> 8, of 8 </a:t>
            </a:r>
            <a:r>
              <a:rPr lang="en-GB" baseline="0" dirty="0" err="1" smtClean="0"/>
              <a:t>tweeen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elkaar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vermenigvuldigd</a:t>
            </a:r>
            <a:r>
              <a:rPr lang="en-GB" baseline="0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29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332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Hoe zit </a:t>
            </a:r>
            <a:r>
              <a:rPr lang="en-GB" dirty="0" err="1" smtClean="0"/>
              <a:t>dat</a:t>
            </a:r>
            <a:r>
              <a:rPr lang="en-GB" dirty="0" smtClean="0"/>
              <a:t> nu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quantum-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, of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qbit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quantumschakelaar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in twee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Zo’n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bijvoorbeeld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enkel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atoom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bestaan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linksom</a:t>
            </a:r>
            <a:r>
              <a:rPr lang="en-GB" baseline="0" dirty="0" smtClean="0"/>
              <a:t>, of </a:t>
            </a:r>
            <a:r>
              <a:rPr lang="en-GB" baseline="0" dirty="0" err="1" smtClean="0"/>
              <a:t>rechtsom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draait</a:t>
            </a:r>
            <a:r>
              <a:rPr lang="en-GB" baseline="0" dirty="0" smtClean="0"/>
              <a:t>. Dan </a:t>
            </a:r>
            <a:r>
              <a:rPr lang="en-GB" baseline="0" dirty="0" err="1" smtClean="0"/>
              <a:t>zeggen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linksom</a:t>
            </a:r>
            <a:r>
              <a:rPr lang="en-GB" baseline="0" dirty="0" smtClean="0"/>
              <a:t> “0” is en </a:t>
            </a:r>
            <a:r>
              <a:rPr lang="en-GB" baseline="0" dirty="0" err="1" smtClean="0"/>
              <a:t>rechstom</a:t>
            </a:r>
            <a:r>
              <a:rPr lang="en-GB" baseline="0" dirty="0" smtClean="0"/>
              <a:t> “1”.</a:t>
            </a:r>
          </a:p>
          <a:p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quantum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. Net </a:t>
            </a:r>
            <a:r>
              <a:rPr lang="en-GB" baseline="0" dirty="0" err="1" smtClean="0"/>
              <a:t>zoals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deeltje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door twee </a:t>
            </a:r>
            <a:r>
              <a:rPr lang="en-GB" baseline="0" dirty="0" err="1" smtClean="0"/>
              <a:t>spleten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quantumschakelaar</a:t>
            </a:r>
            <a:r>
              <a:rPr lang="en-GB" baseline="0" dirty="0" smtClean="0"/>
              <a:t> in twee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plus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Het </a:t>
            </a:r>
            <a:r>
              <a:rPr lang="en-GB" baseline="0" dirty="0" err="1" smtClean="0"/>
              <a:t>wordt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gekker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moeilijker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stellen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quantummechanica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voorspelt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alleeen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toestand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PLUS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”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in de </a:t>
            </a:r>
            <a:r>
              <a:rPr lang="en-GB" baseline="0" dirty="0" err="1" smtClean="0"/>
              <a:t>toestand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MIN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”, of “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MIN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”, of “MIN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MIN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” </a:t>
            </a:r>
            <a:r>
              <a:rPr lang="en-GB" baseline="0" dirty="0" err="1" smtClean="0"/>
              <a:t>Nog</a:t>
            </a:r>
            <a:r>
              <a:rPr lang="en-GB" baseline="0" dirty="0" smtClean="0"/>
              <a:t> steeds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elke</a:t>
            </a:r>
            <a:r>
              <a:rPr lang="en-GB" baseline="0" dirty="0" smtClean="0"/>
              <a:t> stand </a:t>
            </a:r>
            <a:r>
              <a:rPr lang="en-GB" baseline="0" dirty="0" err="1" smtClean="0"/>
              <a:t>moeten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tussen</a:t>
            </a:r>
            <a:r>
              <a:rPr lang="en-GB" baseline="0" dirty="0" smtClean="0"/>
              <a:t> “plus” en “min” </a:t>
            </a:r>
            <a:r>
              <a:rPr lang="en-GB" baseline="0" dirty="0" err="1" smtClean="0"/>
              <a:t>kiezen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Hoeveel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soort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schemertoestanden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?</a:t>
            </a:r>
          </a:p>
          <a:p>
            <a:r>
              <a:rPr lang="en-GB" baseline="0" dirty="0" err="1" smtClean="0"/>
              <a:t>Valt</a:t>
            </a:r>
            <a:r>
              <a:rPr lang="en-GB" baseline="0" dirty="0" smtClean="0"/>
              <a:t> erg </a:t>
            </a:r>
            <a:r>
              <a:rPr lang="en-GB" baseline="0" dirty="0" err="1" smtClean="0"/>
              <a:t>mee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4 </a:t>
            </a:r>
            <a:r>
              <a:rPr lang="en-GB" baseline="0" dirty="0" err="1" smtClean="0"/>
              <a:t>dus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even heel </a:t>
            </a:r>
            <a:r>
              <a:rPr lang="en-GB" baseline="0" dirty="0" err="1" smtClean="0"/>
              <a:t>moeilijk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opschrijven</a:t>
            </a:r>
            <a:r>
              <a:rPr lang="en-GB" baseline="0" dirty="0" smtClean="0"/>
              <a:t>: 2 tot de </a:t>
            </a:r>
            <a:r>
              <a:rPr lang="en-GB" baseline="0" dirty="0" err="1" smtClean="0"/>
              <a:t>macht</a:t>
            </a:r>
            <a:r>
              <a:rPr lang="en-GB" baseline="0" dirty="0" smtClean="0"/>
              <a:t> twee tot de </a:t>
            </a:r>
            <a:r>
              <a:rPr lang="en-GB" baseline="0" dirty="0" err="1" smtClean="0"/>
              <a:t>macht</a:t>
            </a:r>
            <a:r>
              <a:rPr lang="en-GB" baseline="0" dirty="0" smtClean="0"/>
              <a:t> 1. De “1” </a:t>
            </a:r>
            <a:r>
              <a:rPr lang="en-GB" baseline="0" dirty="0" err="1" smtClean="0"/>
              <a:t>staat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aantal</a:t>
            </a:r>
            <a:r>
              <a:rPr lang="en-GB" baseline="0" dirty="0" smtClean="0"/>
              <a:t> q-bits!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332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valt</a:t>
            </a:r>
            <a:r>
              <a:rPr lang="en-GB" dirty="0" smtClean="0"/>
              <a:t> </a:t>
            </a:r>
            <a:r>
              <a:rPr lang="en-GB" dirty="0" err="1" smtClean="0"/>
              <a:t>dus</a:t>
            </a:r>
            <a:r>
              <a:rPr lang="en-GB" dirty="0" smtClean="0"/>
              <a:t> erg </a:t>
            </a:r>
            <a:r>
              <a:rPr lang="en-GB" dirty="0" err="1" smtClean="0"/>
              <a:t>mee</a:t>
            </a:r>
            <a:r>
              <a:rPr lang="en-GB" dirty="0" smtClean="0"/>
              <a:t>. </a:t>
            </a:r>
            <a:r>
              <a:rPr lang="en-GB" dirty="0" err="1" smtClean="0"/>
              <a:t>Maar</a:t>
            </a:r>
            <a:r>
              <a:rPr lang="en-GB" baseline="0" dirty="0" smtClean="0"/>
              <a:t> nu </a:t>
            </a:r>
            <a:r>
              <a:rPr lang="en-GB" baseline="0" dirty="0" err="1" smtClean="0"/>
              <a:t>gaan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verder</a:t>
            </a:r>
            <a:r>
              <a:rPr lang="en-GB" baseline="0" dirty="0" smtClean="0"/>
              <a:t>, en we </a:t>
            </a:r>
            <a:r>
              <a:rPr lang="en-GB" baseline="0" dirty="0" err="1" smtClean="0"/>
              <a:t>nemen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rijtje</a:t>
            </a:r>
            <a:r>
              <a:rPr lang="en-GB" baseline="0" dirty="0" smtClean="0"/>
              <a:t> van 8 </a:t>
            </a:r>
            <a:r>
              <a:rPr lang="en-GB" baseline="0" dirty="0" err="1" smtClean="0"/>
              <a:t>quantumschakelaars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qbits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noemen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“q-byte”. Hoe zit het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rijtje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net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gewone</a:t>
            </a:r>
            <a:r>
              <a:rPr lang="en-GB" baseline="0" dirty="0" smtClean="0"/>
              <a:t> byte </a:t>
            </a:r>
            <a:r>
              <a:rPr lang="en-GB" baseline="0" dirty="0" err="1" smtClean="0"/>
              <a:t>natuurlijk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stand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bijvoorbeeld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 stand, of in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andere</a:t>
            </a:r>
            <a:r>
              <a:rPr lang="en-GB" baseline="0" dirty="0" smtClean="0"/>
              <a:t> stand, </a:t>
            </a:r>
            <a:r>
              <a:rPr lang="en-GB" baseline="0" dirty="0" err="1" smtClean="0"/>
              <a:t>bijvoorbeeld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deze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de q-byte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in twee </a:t>
            </a:r>
            <a:r>
              <a:rPr lang="en-GB" baseline="0" dirty="0" err="1" smtClean="0"/>
              <a:t>klassieke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zoals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nu </a:t>
            </a:r>
            <a:r>
              <a:rPr lang="en-GB" baseline="0" dirty="0" err="1" smtClean="0"/>
              <a:t>moeten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weer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kiezen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bijdrage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zodat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drie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, of in </a:t>
            </a:r>
            <a:r>
              <a:rPr lang="en-GB" baseline="0" dirty="0" err="1" smtClean="0"/>
              <a:t>vier</a:t>
            </a:r>
            <a:r>
              <a:rPr lang="en-GB" baseline="0" dirty="0" smtClean="0"/>
              <a:t>, of ….. in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256 </a:t>
            </a:r>
            <a:r>
              <a:rPr lang="en-GB" baseline="0" dirty="0" err="1" smtClean="0"/>
              <a:t>mogelijke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klassieke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. Dan </a:t>
            </a:r>
            <a:r>
              <a:rPr lang="en-GB" baseline="0" dirty="0" err="1" smtClean="0"/>
              <a:t>moeten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nog</a:t>
            </a:r>
            <a:r>
              <a:rPr lang="en-GB" baseline="0" dirty="0" smtClean="0"/>
              <a:t> steeds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plus of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min </a:t>
            </a:r>
            <a:r>
              <a:rPr lang="en-GB" baseline="0" dirty="0" err="1" smtClean="0"/>
              <a:t>kiezen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256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3321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what </a:t>
            </a:r>
            <a:r>
              <a:rPr lang="en-GB" dirty="0" err="1" smtClean="0"/>
              <a:t>dus</a:t>
            </a:r>
            <a:r>
              <a:rPr lang="en-GB" dirty="0" smtClean="0"/>
              <a:t>! Het </a:t>
            </a:r>
            <a:r>
              <a:rPr lang="en-GB" dirty="0" err="1" smtClean="0"/>
              <a:t>gemene</a:t>
            </a:r>
            <a:r>
              <a:rPr lang="en-GB" dirty="0" smtClean="0"/>
              <a:t> zit hem in die </a:t>
            </a:r>
            <a:r>
              <a:rPr lang="en-GB" dirty="0" err="1" smtClean="0"/>
              <a:t>formule</a:t>
            </a:r>
            <a:r>
              <a:rPr lang="en-GB" baseline="0" dirty="0" smtClean="0"/>
              <a:t> die het </a:t>
            </a:r>
            <a:r>
              <a:rPr lang="en-GB" baseline="0" dirty="0" err="1" smtClean="0"/>
              <a:t>aantal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mogelijkheden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beschrijft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ongelooflijk</a:t>
            </a:r>
            <a:r>
              <a:rPr lang="en-GB" baseline="0" dirty="0" smtClean="0"/>
              <a:t> hard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aantal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qbits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toeneemt</a:t>
            </a:r>
            <a:r>
              <a:rPr lang="en-GB" baseline="0" dirty="0" smtClean="0"/>
              <a:t>. We </a:t>
            </a:r>
            <a:r>
              <a:rPr lang="en-GB" baseline="0" dirty="0" err="1" smtClean="0"/>
              <a:t>nemen</a:t>
            </a:r>
            <a:r>
              <a:rPr lang="en-GB" baseline="0" dirty="0" smtClean="0"/>
              <a:t> nu </a:t>
            </a:r>
            <a:r>
              <a:rPr lang="en-GB" baseline="0" dirty="0" err="1" smtClean="0"/>
              <a:t>eens</a:t>
            </a:r>
            <a:r>
              <a:rPr lang="en-GB" baseline="0" dirty="0" smtClean="0"/>
              <a:t> die 256 bits van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klassieke</a:t>
            </a:r>
            <a:r>
              <a:rPr lang="en-GB" baseline="0" dirty="0" smtClean="0"/>
              <a:t> register, en </a:t>
            </a:r>
            <a:r>
              <a:rPr lang="en-GB" baseline="0" dirty="0" err="1" smtClean="0"/>
              <a:t>maken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qbits</a:t>
            </a:r>
            <a:r>
              <a:rPr lang="en-GB" baseline="0" dirty="0" smtClean="0"/>
              <a:t> van.</a:t>
            </a:r>
          </a:p>
          <a:p>
            <a:r>
              <a:rPr lang="en-GB" baseline="0" dirty="0" smtClean="0"/>
              <a:t>Dan is het </a:t>
            </a:r>
            <a:r>
              <a:rPr lang="en-GB" baseline="0" dirty="0" err="1" smtClean="0"/>
              <a:t>aantal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mogelijkheden</a:t>
            </a:r>
            <a:r>
              <a:rPr lang="en-GB" baseline="0" dirty="0" smtClean="0"/>
              <a:t>: 2 tot de </a:t>
            </a:r>
            <a:r>
              <a:rPr lang="en-GB" baseline="0" dirty="0" err="1" smtClean="0"/>
              <a:t>macht</a:t>
            </a:r>
            <a:r>
              <a:rPr lang="en-GB" baseline="0" dirty="0" smtClean="0"/>
              <a:t> 2 tot de </a:t>
            </a:r>
            <a:r>
              <a:rPr lang="en-GB" baseline="0" dirty="0" err="1" smtClean="0"/>
              <a:t>macht</a:t>
            </a:r>
            <a:r>
              <a:rPr lang="en-GB" baseline="0" dirty="0" smtClean="0"/>
              <a:t> 256, en al </a:t>
            </a:r>
            <a:r>
              <a:rPr lang="en-GB" baseline="0" dirty="0" err="1" smtClean="0"/>
              <a:t>klinkt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onschuldig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wat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letterlijk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uitschrijven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voldoende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papier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bestaat</a:t>
            </a:r>
            <a:r>
              <a:rPr lang="en-GB" baseline="0" dirty="0" smtClean="0"/>
              <a:t> op de </a:t>
            </a:r>
            <a:r>
              <a:rPr lang="en-GB" baseline="0" dirty="0" err="1" smtClean="0"/>
              <a:t>hele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wereld</a:t>
            </a:r>
            <a:r>
              <a:rPr lang="en-GB" baseline="0" dirty="0" smtClean="0"/>
              <a:t>. Het is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ongeveer</a:t>
            </a:r>
            <a:r>
              <a:rPr lang="en-GB" baseline="0" dirty="0" smtClean="0"/>
              <a:t>:</a:t>
            </a:r>
          </a:p>
          <a:p>
            <a:r>
              <a:rPr lang="en-GB" baseline="0" dirty="0" err="1" smtClean="0"/>
              <a:t>zoveel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cijfers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Kunnen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zoveel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mogelijkheden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gewoon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computergeheugen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krijgen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Daar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zouden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precies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zien</a:t>
            </a:r>
            <a:endParaRPr lang="en-GB" baseline="0" dirty="0" smtClean="0"/>
          </a:p>
          <a:p>
            <a:r>
              <a:rPr lang="en-GB" baseline="0" dirty="0" err="1" smtClean="0"/>
              <a:t>zoveel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Gbyte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hebben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Het </a:t>
            </a:r>
            <a:r>
              <a:rPr lang="en-GB" baseline="0" dirty="0" err="1" smtClean="0"/>
              <a:t>grootste</a:t>
            </a:r>
            <a:r>
              <a:rPr lang="en-GB" baseline="0" dirty="0" smtClean="0"/>
              <a:t> data-</a:t>
            </a:r>
            <a:r>
              <a:rPr lang="en-GB" baseline="0" dirty="0" err="1" smtClean="0"/>
              <a:t>opslagcentrum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aarde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raden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jullie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welk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is? </a:t>
            </a:r>
            <a:r>
              <a:rPr lang="en-GB" baseline="0" dirty="0" err="1" smtClean="0"/>
              <a:t>Juist</a:t>
            </a:r>
            <a:r>
              <a:rPr lang="en-GB" baseline="0" dirty="0" smtClean="0"/>
              <a:t>, Google!) </a:t>
            </a:r>
            <a:r>
              <a:rPr lang="en-GB" baseline="0" dirty="0" err="1" smtClean="0"/>
              <a:t>heeft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zoveel</a:t>
            </a:r>
            <a:r>
              <a:rPr lang="en-GB" baseline="0" dirty="0" smtClean="0"/>
              <a:t>:</a:t>
            </a:r>
          </a:p>
          <a:p>
            <a:r>
              <a:rPr lang="en-GB" dirty="0" smtClean="0"/>
              <a:t>In 256 </a:t>
            </a:r>
            <a:r>
              <a:rPr lang="en-GB" dirty="0" err="1" smtClean="0"/>
              <a:t>atomen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we, door van de </a:t>
            </a:r>
            <a:r>
              <a:rPr lang="en-GB" dirty="0" err="1" smtClean="0"/>
              <a:t>quantumfysica</a:t>
            </a:r>
            <a:r>
              <a:rPr lang="en-GB" dirty="0" smtClean="0"/>
              <a:t> </a:t>
            </a:r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, in </a:t>
            </a:r>
            <a:r>
              <a:rPr lang="en-GB" dirty="0" err="1" smtClean="0"/>
              <a:t>principe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 </a:t>
            </a:r>
            <a:r>
              <a:rPr lang="en-GB" dirty="0" err="1" smtClean="0"/>
              <a:t>informatie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opslaan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wanneer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letterlijk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heelal</a:t>
            </a:r>
            <a:r>
              <a:rPr lang="en-GB" baseline="0" dirty="0" smtClean="0"/>
              <a:t> met USB sticks </a:t>
            </a:r>
            <a:r>
              <a:rPr lang="en-GB" baseline="0" dirty="0" err="1" smtClean="0"/>
              <a:t>vullen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3321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het </a:t>
            </a:r>
            <a:r>
              <a:rPr lang="en-GB" dirty="0" err="1" smtClean="0"/>
              <a:t>zo</a:t>
            </a:r>
            <a:r>
              <a:rPr lang="en-GB" dirty="0" smtClean="0"/>
              <a:t> </a:t>
            </a:r>
            <a:r>
              <a:rPr lang="en-GB" dirty="0" err="1" smtClean="0"/>
              <a:t>makkelijk</a:t>
            </a:r>
            <a:r>
              <a:rPr lang="en-GB" dirty="0" smtClean="0"/>
              <a:t> is,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hoor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niemand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heeft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werkend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quantumgeheugen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3 bits </a:t>
            </a:r>
            <a:r>
              <a:rPr lang="en-GB" baseline="0" dirty="0" err="1" smtClean="0"/>
              <a:t>gebouwd</a:t>
            </a:r>
            <a:r>
              <a:rPr lang="en-GB" baseline="0" dirty="0" smtClean="0"/>
              <a:t>. De </a:t>
            </a:r>
            <a:r>
              <a:rPr lang="en-GB" baseline="0" dirty="0" err="1" smtClean="0"/>
              <a:t>problemen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enorm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minste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geringste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quantumtoestand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verprutst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Toch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hard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gewerkt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Waarom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heel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informatie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slaan</a:t>
            </a:r>
            <a:r>
              <a:rPr lang="en-GB" baseline="0" dirty="0" smtClean="0"/>
              <a:t>: het is </a:t>
            </a:r>
            <a:r>
              <a:rPr lang="en-GB" baseline="0" dirty="0" err="1" smtClean="0"/>
              <a:t>toch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moeilijker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informatie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elkaar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hem op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slaan</a:t>
            </a:r>
            <a:r>
              <a:rPr lang="en-GB" baseline="0" dirty="0" smtClean="0"/>
              <a:t>!</a:t>
            </a:r>
          </a:p>
          <a:p>
            <a:r>
              <a:rPr lang="en-GB" baseline="0" dirty="0" smtClean="0"/>
              <a:t>Nee, met </a:t>
            </a:r>
            <a:r>
              <a:rPr lang="en-GB" baseline="0" dirty="0" err="1" smtClean="0"/>
              <a:t>quantumgeheugens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quantumcomputers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bouwen</a:t>
            </a:r>
            <a:r>
              <a:rPr lang="en-GB" baseline="0" dirty="0" smtClean="0"/>
              <a:t>. Die </a:t>
            </a:r>
            <a:r>
              <a:rPr lang="en-GB" baseline="0" dirty="0" err="1" smtClean="0"/>
              <a:t>zouden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dingen</a:t>
            </a:r>
            <a:r>
              <a:rPr lang="en-GB" baseline="0" dirty="0" smtClean="0"/>
              <a:t>, die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gewone</a:t>
            </a:r>
            <a:r>
              <a:rPr lang="en-GB" baseline="0" dirty="0" smtClean="0"/>
              <a:t> computer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supersnel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berekenen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voorbeeld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heel </a:t>
            </a:r>
            <a:r>
              <a:rPr lang="en-GB" baseline="0" dirty="0" err="1" smtClean="0"/>
              <a:t>stom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klinkt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ontleden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priemgetallen</a:t>
            </a:r>
            <a:r>
              <a:rPr lang="en-GB" baseline="0" dirty="0" smtClean="0"/>
              <a:t>. Elk </a:t>
            </a:r>
            <a:r>
              <a:rPr lang="en-GB" baseline="0" dirty="0" err="1" smtClean="0"/>
              <a:t>groot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proberen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schrijven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het product van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aantal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priemgetallen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getallen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zelf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het product van </a:t>
            </a:r>
            <a:r>
              <a:rPr lang="en-GB" baseline="0" dirty="0" err="1" smtClean="0"/>
              <a:t>andere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getallen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geschreven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worden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Voorbeeld</a:t>
            </a:r>
            <a:r>
              <a:rPr lang="en-GB" baseline="0" dirty="0" smtClean="0"/>
              <a:t>: 6 is 2 </a:t>
            </a:r>
            <a:r>
              <a:rPr lang="en-GB" baseline="0" dirty="0" err="1" smtClean="0"/>
              <a:t>maal</a:t>
            </a:r>
            <a:r>
              <a:rPr lang="en-GB" baseline="0" dirty="0" smtClean="0"/>
              <a:t> 3, 12 is 3 </a:t>
            </a:r>
            <a:r>
              <a:rPr lang="en-GB" baseline="0" dirty="0" err="1" smtClean="0"/>
              <a:t>maal</a:t>
            </a:r>
            <a:r>
              <a:rPr lang="en-GB" baseline="0" dirty="0" smtClean="0"/>
              <a:t> 2 </a:t>
            </a:r>
            <a:r>
              <a:rPr lang="en-GB" baseline="0" dirty="0" err="1" smtClean="0"/>
              <a:t>maal</a:t>
            </a:r>
            <a:r>
              <a:rPr lang="en-GB" baseline="0" dirty="0" smtClean="0"/>
              <a:t>, 14 is 2 </a:t>
            </a:r>
            <a:r>
              <a:rPr lang="en-GB" baseline="0" dirty="0" err="1" smtClean="0"/>
              <a:t>maal</a:t>
            </a:r>
            <a:r>
              <a:rPr lang="en-GB" baseline="0" dirty="0" smtClean="0"/>
              <a:t> 7.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getallen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heel </a:t>
            </a:r>
            <a:r>
              <a:rPr lang="en-GB" baseline="0" dirty="0" err="1" smtClean="0"/>
              <a:t>lastig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probeer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eens</a:t>
            </a:r>
            <a:r>
              <a:rPr lang="en-GB" baseline="0" dirty="0" smtClean="0"/>
              <a:t>. Het is </a:t>
            </a:r>
            <a:r>
              <a:rPr lang="en-GB" baseline="0" dirty="0" err="1" smtClean="0"/>
              <a:t>makkelijk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groen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naar</a:t>
            </a:r>
            <a:r>
              <a:rPr lang="en-GB" baseline="0" dirty="0" smtClean="0"/>
              <a:t> rood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moeilijk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van rood </a:t>
            </a:r>
            <a:r>
              <a:rPr lang="en-GB" baseline="0" dirty="0" err="1" smtClean="0"/>
              <a:t>naar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gaan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getallen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zelfs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computer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doen</a:t>
            </a:r>
            <a:r>
              <a:rPr lang="en-GB" baseline="0" dirty="0" smtClean="0"/>
              <a:t>!</a:t>
            </a:r>
          </a:p>
          <a:p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Quantum Computer is het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fluitje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cent!</a:t>
            </a:r>
          </a:p>
          <a:p>
            <a:r>
              <a:rPr lang="en-GB" baseline="0" dirty="0" err="1" smtClean="0"/>
              <a:t>Duf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vind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jullie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misschien</a:t>
            </a:r>
            <a:r>
              <a:rPr lang="en-GB" baseline="0" dirty="0" smtClean="0"/>
              <a:t>? Who cares?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0791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Nou</a:t>
            </a:r>
            <a:r>
              <a:rPr lang="en-GB" dirty="0" smtClean="0"/>
              <a:t>,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valt</a:t>
            </a:r>
            <a:r>
              <a:rPr lang="en-GB" dirty="0" smtClean="0"/>
              <a:t>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mee</a:t>
            </a:r>
            <a:r>
              <a:rPr lang="en-GB" dirty="0" smtClean="0"/>
              <a:t>. </a:t>
            </a:r>
            <a:r>
              <a:rPr lang="en-GB" dirty="0" err="1" smtClean="0"/>
              <a:t>Kijken</a:t>
            </a:r>
            <a:r>
              <a:rPr lang="en-GB" dirty="0" smtClean="0"/>
              <a:t> we </a:t>
            </a:r>
            <a:r>
              <a:rPr lang="en-GB" dirty="0" err="1" smtClean="0"/>
              <a:t>bijvoorbeeld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</a:t>
            </a:r>
            <a:r>
              <a:rPr lang="en-GB" dirty="0" err="1" smtClean="0"/>
              <a:t>dataversleuteling</a:t>
            </a:r>
            <a:r>
              <a:rPr lang="en-GB" dirty="0" smtClean="0"/>
              <a:t> – </a:t>
            </a:r>
            <a:r>
              <a:rPr lang="en-GB" dirty="0" err="1" smtClean="0"/>
              <a:t>gecodeerde</a:t>
            </a:r>
            <a:r>
              <a:rPr lang="en-GB" dirty="0" smtClean="0"/>
              <a:t> data.</a:t>
            </a:r>
          </a:p>
          <a:p>
            <a:r>
              <a:rPr lang="en-GB" dirty="0" smtClean="0"/>
              <a:t>Het </a:t>
            </a:r>
            <a:r>
              <a:rPr lang="en-GB" dirty="0" err="1" smtClean="0"/>
              <a:t>plaatje</a:t>
            </a:r>
            <a:r>
              <a:rPr lang="en-GB" dirty="0" smtClean="0"/>
              <a:t> is van Enigma,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beroemde</a:t>
            </a:r>
            <a:r>
              <a:rPr lang="en-GB" dirty="0" smtClean="0"/>
              <a:t> </a:t>
            </a:r>
            <a:r>
              <a:rPr lang="en-GB" dirty="0" err="1" smtClean="0"/>
              <a:t>Duitse</a:t>
            </a:r>
            <a:r>
              <a:rPr lang="en-GB" dirty="0" smtClean="0"/>
              <a:t> “</a:t>
            </a:r>
            <a:r>
              <a:rPr lang="en-GB" dirty="0" err="1" smtClean="0"/>
              <a:t>codeermachine</a:t>
            </a:r>
            <a:r>
              <a:rPr lang="en-GB" dirty="0" smtClean="0"/>
              <a:t>”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geheime</a:t>
            </a:r>
            <a:r>
              <a:rPr lang="en-GB" dirty="0" smtClean="0"/>
              <a:t> </a:t>
            </a:r>
            <a:r>
              <a:rPr lang="en-GB" dirty="0" err="1" smtClean="0"/>
              <a:t>boodschappen</a:t>
            </a:r>
            <a:r>
              <a:rPr lang="en-GB" dirty="0" smtClean="0"/>
              <a:t> </a:t>
            </a:r>
            <a:r>
              <a:rPr lang="en-GB" dirty="0" err="1" smtClean="0"/>
              <a:t>mee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weer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lezen</a:t>
            </a:r>
            <a:r>
              <a:rPr lang="en-GB" baseline="0" dirty="0" smtClean="0"/>
              <a:t>. De </a:t>
            </a:r>
            <a:r>
              <a:rPr lang="en-GB" baseline="0" dirty="0" err="1" smtClean="0"/>
              <a:t>Engelsen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hebben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o.a</a:t>
            </a:r>
            <a:r>
              <a:rPr lang="en-GB" baseline="0" dirty="0" smtClean="0"/>
              <a:t>. met </a:t>
            </a:r>
            <a:r>
              <a:rPr lang="en-GB" baseline="0" dirty="0" err="1" smtClean="0"/>
              <a:t>behulp</a:t>
            </a:r>
            <a:r>
              <a:rPr lang="en-GB" baseline="0" dirty="0" smtClean="0"/>
              <a:t> van de </a:t>
            </a:r>
            <a:r>
              <a:rPr lang="en-GB" baseline="0" dirty="0" err="1" smtClean="0"/>
              <a:t>allereerste</a:t>
            </a:r>
            <a:r>
              <a:rPr lang="en-GB" baseline="0" dirty="0" smtClean="0"/>
              <a:t> computers </a:t>
            </a:r>
            <a:r>
              <a:rPr lang="en-GB" baseline="0" dirty="0" err="1" smtClean="0"/>
              <a:t>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wereld</a:t>
            </a:r>
            <a:r>
              <a:rPr lang="en-GB" baseline="0" dirty="0" smtClean="0"/>
              <a:t>, de </a:t>
            </a:r>
            <a:r>
              <a:rPr lang="en-GB" baseline="0" dirty="0" err="1" smtClean="0"/>
              <a:t>Duitse</a:t>
            </a:r>
            <a:r>
              <a:rPr lang="en-GB" baseline="0" dirty="0" smtClean="0"/>
              <a:t> codes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kraken. </a:t>
            </a:r>
            <a:r>
              <a:rPr lang="en-GB" baseline="0" dirty="0" err="1" smtClean="0"/>
              <a:t>Wat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in films </a:t>
            </a:r>
            <a:r>
              <a:rPr lang="en-GB" baseline="0" dirty="0" err="1" smtClean="0"/>
              <a:t>ziet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tegenwoordig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echt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meer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de code </a:t>
            </a:r>
            <a:r>
              <a:rPr lang="en-GB" baseline="0" dirty="0" err="1" smtClean="0"/>
              <a:t>goed</a:t>
            </a:r>
            <a:r>
              <a:rPr lang="en-GB" baseline="0" dirty="0" smtClean="0"/>
              <a:t> is, en de “</a:t>
            </a:r>
            <a:r>
              <a:rPr lang="en-GB" baseline="0" dirty="0" err="1" smtClean="0"/>
              <a:t>sleutel</a:t>
            </a:r>
            <a:r>
              <a:rPr lang="en-GB" baseline="0" dirty="0" smtClean="0"/>
              <a:t>” (</a:t>
            </a:r>
            <a:r>
              <a:rPr lang="en-GB" baseline="0" dirty="0" err="1" smtClean="0"/>
              <a:t>wachtwoord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nodig</a:t>
            </a:r>
            <a:r>
              <a:rPr lang="en-GB" baseline="0" dirty="0" smtClean="0"/>
              <a:t> is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ontcijferen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lang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genoeg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is het </a:t>
            </a:r>
            <a:r>
              <a:rPr lang="en-GB" baseline="0" dirty="0" err="1" smtClean="0"/>
              <a:t>zelfs</a:t>
            </a:r>
            <a:r>
              <a:rPr lang="en-GB" baseline="0" dirty="0" smtClean="0"/>
              <a:t> met de </a:t>
            </a:r>
            <a:r>
              <a:rPr lang="en-GB" baseline="0" dirty="0" err="1" smtClean="0"/>
              <a:t>grootste</a:t>
            </a:r>
            <a:r>
              <a:rPr lang="en-GB" baseline="0" dirty="0" smtClean="0"/>
              <a:t> supercomputers </a:t>
            </a:r>
            <a:r>
              <a:rPr lang="en-GB" baseline="0" dirty="0" err="1" smtClean="0"/>
              <a:t>onmogelijk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sleutel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kraken. </a:t>
            </a:r>
            <a:r>
              <a:rPr lang="en-GB" baseline="0" dirty="0" err="1" smtClean="0"/>
              <a:t>Waarom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Omdat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moderne</a:t>
            </a:r>
            <a:r>
              <a:rPr lang="en-GB" baseline="0" dirty="0" smtClean="0"/>
              <a:t> codes </a:t>
            </a:r>
            <a:r>
              <a:rPr lang="en-GB" baseline="0" dirty="0" err="1" smtClean="0"/>
              <a:t>geldt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het kraken van de </a:t>
            </a:r>
            <a:r>
              <a:rPr lang="en-GB" baseline="0" dirty="0" err="1" smtClean="0"/>
              <a:t>sleutel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neerkomt</a:t>
            </a:r>
            <a:r>
              <a:rPr lang="en-GB" baseline="0" dirty="0" smtClean="0"/>
              <a:t> op …. </a:t>
            </a:r>
          </a:p>
          <a:p>
            <a:r>
              <a:rPr lang="en-GB" baseline="0" dirty="0" smtClean="0"/>
              <a:t>Het </a:t>
            </a:r>
            <a:r>
              <a:rPr lang="en-GB" baseline="0" dirty="0" err="1" smtClean="0"/>
              <a:t>ontleden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groot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getal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priemgetallen</a:t>
            </a:r>
            <a:endParaRPr lang="en-GB" baseline="0" dirty="0" smtClean="0"/>
          </a:p>
          <a:p>
            <a:r>
              <a:rPr lang="en-GB" baseline="0" dirty="0" err="1" smtClean="0"/>
              <a:t>Zoals</a:t>
            </a:r>
            <a:r>
              <a:rPr lang="en-GB" baseline="0" dirty="0" smtClean="0"/>
              <a:t> net </a:t>
            </a:r>
            <a:r>
              <a:rPr lang="en-GB" baseline="0" dirty="0" err="1" smtClean="0"/>
              <a:t>gezegd</a:t>
            </a:r>
            <a:r>
              <a:rPr lang="en-GB" baseline="0" dirty="0" smtClean="0"/>
              <a:t>: met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quantum computer is </a:t>
            </a:r>
            <a:r>
              <a:rPr lang="en-GB" baseline="0" dirty="0" err="1" smtClean="0"/>
              <a:t>dit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“piece of cake”. </a:t>
            </a:r>
            <a:r>
              <a:rPr lang="en-GB" baseline="0" dirty="0" err="1" smtClean="0"/>
              <a:t>Zodat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bestaat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serieuze</a:t>
            </a:r>
            <a:r>
              <a:rPr lang="en-GB" baseline="0" dirty="0" smtClean="0"/>
              <a:t> quantum computer, al </a:t>
            </a:r>
            <a:r>
              <a:rPr lang="en-GB" baseline="0" dirty="0" err="1" smtClean="0"/>
              <a:t>bijzonder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belangstelling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potentiele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klanten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bestaat</a:t>
            </a:r>
            <a:r>
              <a:rPr lang="en-GB" baseline="0" dirty="0" smtClean="0"/>
              <a:t>…..</a:t>
            </a:r>
          </a:p>
          <a:p>
            <a:r>
              <a:rPr lang="en-GB" baseline="0" dirty="0" err="1" smtClean="0"/>
              <a:t>Ik</a:t>
            </a:r>
            <a:r>
              <a:rPr lang="en-GB" baseline="0" dirty="0" smtClean="0"/>
              <a:t> hoop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jullie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beetje</a:t>
            </a:r>
            <a:r>
              <a:rPr lang="en-GB" baseline="0" dirty="0" smtClean="0"/>
              <a:t> het </a:t>
            </a:r>
            <a:r>
              <a:rPr lang="en-GB" baseline="0" dirty="0" err="1" smtClean="0"/>
              <a:t>gevoel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heb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geven</a:t>
            </a:r>
            <a:r>
              <a:rPr lang="en-GB" baseline="0" dirty="0" smtClean="0"/>
              <a:t>, hoe </a:t>
            </a:r>
            <a:r>
              <a:rPr lang="en-GB" baseline="0" dirty="0" err="1" smtClean="0"/>
              <a:t>raar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quantumfysica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eigenlijk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liever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gezegd</a:t>
            </a:r>
            <a:r>
              <a:rPr lang="en-GB" baseline="0" dirty="0" smtClean="0"/>
              <a:t>, hoe </a:t>
            </a:r>
            <a:r>
              <a:rPr lang="en-GB" baseline="0" dirty="0" err="1" smtClean="0"/>
              <a:t>raar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wereld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eigenlijk</a:t>
            </a:r>
            <a:r>
              <a:rPr lang="en-GB" baseline="0" dirty="0" smtClean="0"/>
              <a:t> is, </a:t>
            </a:r>
            <a:r>
              <a:rPr lang="en-GB" baseline="0" dirty="0" err="1" smtClean="0"/>
              <a:t>vreemder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stellen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vreemder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natuurkundigen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stellen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Toch</a:t>
            </a:r>
            <a:r>
              <a:rPr lang="en-GB" baseline="0" dirty="0" smtClean="0"/>
              <a:t>, al </a:t>
            </a:r>
            <a:r>
              <a:rPr lang="en-GB" baseline="0" dirty="0" err="1" smtClean="0"/>
              <a:t>snappen</a:t>
            </a:r>
            <a:r>
              <a:rPr lang="en-GB" baseline="0" dirty="0" smtClean="0"/>
              <a:t> we de </a:t>
            </a:r>
            <a:r>
              <a:rPr lang="en-GB" baseline="0" dirty="0" err="1" smtClean="0"/>
              <a:t>quantumfysica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, we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werken</a:t>
            </a:r>
            <a:r>
              <a:rPr lang="en-GB" baseline="0" dirty="0" smtClean="0"/>
              <a:t>, en </a:t>
            </a:r>
            <a:r>
              <a:rPr lang="en-GB" baseline="0" dirty="0" err="1" smtClean="0"/>
              <a:t>uiteindelijk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vreemde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eigenschappen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gebruiken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anders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zouden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34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079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89834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Kan</a:t>
            </a:r>
            <a:r>
              <a:rPr lang="en-GB" baseline="0" dirty="0" smtClean="0"/>
              <a:t> je met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rare </a:t>
            </a:r>
            <a:r>
              <a:rPr lang="en-GB" baseline="0" dirty="0" err="1" smtClean="0"/>
              <a:t>quantumgedoe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dingen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daar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katten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dood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levend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iets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bruikbaars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doen</a:t>
            </a:r>
            <a:r>
              <a:rPr lang="en-GB" baseline="0" dirty="0" smtClean="0"/>
              <a:t>?</a:t>
            </a:r>
          </a:p>
          <a:p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hoor</a:t>
            </a:r>
            <a:r>
              <a:rPr lang="en-GB" baseline="0" dirty="0" smtClean="0"/>
              <a:t>, in </a:t>
            </a:r>
            <a:r>
              <a:rPr lang="en-GB" baseline="0" dirty="0" err="1" smtClean="0"/>
              <a:t>ieder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geval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schakelaars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Laten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eerst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kijken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gewone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. Die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. Die </a:t>
            </a:r>
            <a:r>
              <a:rPr lang="en-GB" baseline="0" dirty="0" err="1" smtClean="0"/>
              <a:t>dingen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gebruiken</a:t>
            </a:r>
            <a:r>
              <a:rPr lang="en-GB" baseline="0" dirty="0" smtClean="0"/>
              <a:t> we in computers. Dan </a:t>
            </a:r>
            <a:r>
              <a:rPr lang="en-GB" baseline="0" dirty="0" err="1" smtClean="0"/>
              <a:t>noemen</a:t>
            </a:r>
            <a:r>
              <a:rPr lang="en-GB" baseline="0" dirty="0" smtClean="0"/>
              <a:t> we de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bit, we </a:t>
            </a:r>
            <a:r>
              <a:rPr lang="en-GB" baseline="0" dirty="0" err="1" smtClean="0"/>
              <a:t>noemen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” 0, en “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” 1, en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gebruiken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informatie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slaan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Hoeveel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mogelijke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dus</a:t>
            </a:r>
            <a:r>
              <a:rPr lang="en-GB" baseline="0" dirty="0" smtClean="0"/>
              <a:t>? 2, </a:t>
            </a:r>
            <a:r>
              <a:rPr lang="en-GB" baseline="0" dirty="0" err="1" smtClean="0"/>
              <a:t>nogal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triviaal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332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Kan</a:t>
            </a:r>
            <a:r>
              <a:rPr lang="en-GB" baseline="0" dirty="0" smtClean="0"/>
              <a:t> je met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rare </a:t>
            </a:r>
            <a:r>
              <a:rPr lang="en-GB" baseline="0" dirty="0" err="1" smtClean="0"/>
              <a:t>quantumgedoe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dingen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hier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daar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katten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dood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levend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iets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bruikbaars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doen</a:t>
            </a:r>
            <a:r>
              <a:rPr lang="en-GB" baseline="0" dirty="0" smtClean="0"/>
              <a:t>?</a:t>
            </a:r>
          </a:p>
          <a:p>
            <a:r>
              <a:rPr lang="en-GB" baseline="0" dirty="0" err="1" smtClean="0"/>
              <a:t>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hoor</a:t>
            </a:r>
            <a:r>
              <a:rPr lang="en-GB" baseline="0" dirty="0" smtClean="0"/>
              <a:t>, in </a:t>
            </a:r>
            <a:r>
              <a:rPr lang="en-GB" baseline="0" dirty="0" err="1" smtClean="0"/>
              <a:t>ieder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geval</a:t>
            </a:r>
            <a:r>
              <a:rPr lang="en-GB" baseline="0" dirty="0" smtClean="0"/>
              <a:t> met </a:t>
            </a:r>
            <a:r>
              <a:rPr lang="en-GB" baseline="0" dirty="0" err="1" smtClean="0"/>
              <a:t>schakelaars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tegelijk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en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kunnen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Laten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eerst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kijken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gewone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. Die </a:t>
            </a:r>
            <a:r>
              <a:rPr lang="en-GB" baseline="0" dirty="0" err="1" smtClean="0"/>
              <a:t>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 of 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niet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waar</a:t>
            </a:r>
            <a:r>
              <a:rPr lang="en-GB" baseline="0" dirty="0" smtClean="0"/>
              <a:t>. Die </a:t>
            </a:r>
            <a:r>
              <a:rPr lang="en-GB" baseline="0" dirty="0" err="1" smtClean="0"/>
              <a:t>dingen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gebruiken</a:t>
            </a:r>
            <a:r>
              <a:rPr lang="en-GB" baseline="0" dirty="0" smtClean="0"/>
              <a:t> we in computers. Dan </a:t>
            </a:r>
            <a:r>
              <a:rPr lang="en-GB" baseline="0" dirty="0" err="1" smtClean="0"/>
              <a:t>noemen</a:t>
            </a:r>
            <a:r>
              <a:rPr lang="en-GB" baseline="0" dirty="0" smtClean="0"/>
              <a:t> we de </a:t>
            </a:r>
            <a:r>
              <a:rPr lang="en-GB" baseline="0" dirty="0" err="1" smtClean="0"/>
              <a:t>schakelaar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een</a:t>
            </a:r>
            <a:r>
              <a:rPr lang="en-GB" baseline="0" dirty="0" smtClean="0"/>
              <a:t> bit, we </a:t>
            </a:r>
            <a:r>
              <a:rPr lang="en-GB" baseline="0" dirty="0" err="1" smtClean="0"/>
              <a:t>noemen</a:t>
            </a:r>
            <a:r>
              <a:rPr lang="en-GB" baseline="0" dirty="0" smtClean="0"/>
              <a:t> “</a:t>
            </a:r>
            <a:r>
              <a:rPr lang="en-GB" baseline="0" dirty="0" err="1" smtClean="0"/>
              <a:t>uit</a:t>
            </a:r>
            <a:r>
              <a:rPr lang="en-GB" baseline="0" dirty="0" smtClean="0"/>
              <a:t>” 0, en “</a:t>
            </a:r>
            <a:r>
              <a:rPr lang="en-GB" baseline="0" dirty="0" err="1" smtClean="0"/>
              <a:t>aan</a:t>
            </a:r>
            <a:r>
              <a:rPr lang="en-GB" baseline="0" dirty="0" smtClean="0"/>
              <a:t>” 1, en </a:t>
            </a:r>
            <a:r>
              <a:rPr lang="en-GB" baseline="0" dirty="0" err="1" smtClean="0"/>
              <a:t>dat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gebruiken</a:t>
            </a:r>
            <a:r>
              <a:rPr lang="en-GB" baseline="0" dirty="0" smtClean="0"/>
              <a:t> we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informatie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slaan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Hoeveel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mogelijke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zijn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dus</a:t>
            </a:r>
            <a:r>
              <a:rPr lang="en-GB" baseline="0" dirty="0" smtClean="0"/>
              <a:t>? 2, </a:t>
            </a:r>
            <a:r>
              <a:rPr lang="en-GB" baseline="0" dirty="0" err="1" smtClean="0"/>
              <a:t>nogal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triviaal</a:t>
            </a:r>
            <a:r>
              <a:rPr lang="en-GB" baseline="0" dirty="0" smtClean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7CC7-51C8-4C17-BDEC-811A18EB216F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332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216DBCC-4D9E-4F65-BDFE-A0EF7AFCE65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AA346-8E5D-46C6-811B-4FB791DC150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9D54D4D-F760-47E8-B871-C1D4F2F2D0B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4F63E-80DA-41F4-A203-25427D2A817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E1AD718-F273-44E3-A291-6B38AFB1955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C717C-6AD1-4252-8A25-63069C9B9A0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D3EEBEA-6C00-4428-9080-0856E262ADB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B1F5-E544-48C3-98D1-6D042DB736F9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5923C9E-5EB8-4548-9F8A-567078E7B78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53E93-10C3-474A-BC65-E5804907E91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94DB8BE-591C-4DB9-99C3-7A08EEC386D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B80F8-3EFE-4A45-9000-765F95913ED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2F44F28-0A03-44A0-88ED-1B7741C8276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F04BE-E03C-48DB-AB9E-9ABF9DDC8D6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BF856B0-A89B-4D06-86E6-1044A537937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5B3C7-F536-43E1-B135-6BE2EF4C8121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4E9769F-D0BD-4E0D-BAB2-9001ED62689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C2088-3EDC-4B2F-AF4F-2F2035498AB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396013D-84F4-4BB8-8017-63EEFC55037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C3BA9-9C2E-4EDC-AA7B-352E7F44083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DAD5509-824F-41A1-80AE-800DB2F6CCF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5CEFD-69BB-4149-A742-0AF5C0ACB06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55D944E-9FE0-4926-B12E-4219D1A0F4C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5791E-4EC5-416F-B84F-C11B52B0B34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1A61F0A-9CFB-45C5-AB4B-7B48CA44E3A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02EDE-968D-4BC7-B7FA-46CDB2D062A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902E12E-6B07-4E15-B5CB-7F04B432071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D3A65-E821-4EC1-9EF3-F9263117EE2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DDF3D4C-B71C-43FA-957F-20944F5C66E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E421C-8EC3-439A-B580-C511373665F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F07996E-08E8-4B2C-BDF9-46A74C45821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7625-11C6-45FB-BCA5-84556814CE63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24A9975-3A18-428E-A67E-63E1D469B93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76081-7B3D-4702-899F-4020A27E0BE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5244C66-C94D-44B6-B134-99C5883D771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B83AB-F246-4E0F-B5AD-36DCDEDDAD2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261F2A7-8491-4CC3-9E91-708BB8A62F8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DB099-2A60-47A4-BA50-3A11909D7008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24812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C767194-6F13-4A29-9336-3A0CF92FAB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3340-1153-4A2D-8EDE-60A1DCB0DD5D}" type="datetime1">
              <a:rPr lang="en-US" smtClean="0"/>
              <a:pPr>
                <a:defRPr/>
              </a:pPr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255B240-ACF5-46B4-8C80-236E63500A4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040E8-2BCA-446D-ADBA-1529D6C33B9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CADF16D-55C6-45F1-940F-CC866F940FD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E1785-2024-4783-919A-5E2221F44C1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F71597D-E36B-47CB-8236-B31EFD19FC6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70D6E-A22B-4DB1-BB7E-C15BB6F1359D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0B96233-7A86-4AC7-A044-25F28C45031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8EE6E-FE39-48FA-9EB5-CB48BDA1300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0373053-5CCA-486F-A7FE-AE29BE7277A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947C3-E20E-48FD-AB75-DCF6702C26E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oto r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25" y="1196975"/>
            <a:ext cx="3609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red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FC26255-70CD-419B-B161-DC8A8445AF0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76DAD-8C58-4858-AC8B-E39F2F542BC3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E2E2-E29B-4483-B304-BBD8E76259AB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4211960" y="6567488"/>
            <a:ext cx="576263" cy="187325"/>
          </a:xfrm>
        </p:spPr>
        <p:txBody>
          <a:bodyPr/>
          <a:lstStyle/>
          <a:p>
            <a:r>
              <a:rPr lang="nl-NL" dirty="0" smtClean="0"/>
              <a:t>PAGE </a:t>
            </a:r>
            <a:fld id="{40F7FB0C-CF2F-42F9-ADB9-B328021DEE5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50F4945-FF4D-47DC-9507-70B51ABC850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196BB-6831-4772-80B5-CDA5F32180A3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824C795-8A4F-40B8-AE5B-9F7702470B1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135E2-57B0-4300-9F44-84DA72F35FE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C999E74-1B6A-4A33-AE6F-14BBF1C19A1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3B053-2BA5-4DF7-9CA1-8FE62E36180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AE123D5-B135-4D99-81C8-25D8D862EF6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88464-87FA-4F5A-BA1F-B792B82FF365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E4A9D7E-14B9-471D-8FD4-0BD9329CA3F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079D-FF17-4F83-A102-C5965342FB18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F4EBF3F-F6A6-4CDC-B624-5DB40066A1B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09972-5DE7-4778-866B-BE42A74652F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0EC7AB7-47F4-4E25-A6FE-4C35792C67C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3EC8F-B0AE-4C4F-B75D-D5674566EB39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7723E78-557A-4078-99B8-825872E2B5A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7083A-635D-478E-A2DD-BD08A66BBBE1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B4AC806-4E81-4ACA-B032-191A27CF9B5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8C35F-71B4-4E43-9F93-54B46AD3CC4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96B70D7-A697-4812-946D-67E8132C3B5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F158E-7EEF-4A19-BAFB-19E5797D823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16632"/>
            <a:ext cx="5842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477963"/>
            <a:ext cx="7772400" cy="2271712"/>
          </a:xfrm>
        </p:spPr>
        <p:txBody>
          <a:bodyPr/>
          <a:lstStyle>
            <a:lvl1pPr>
              <a:defRPr sz="20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" y="3902075"/>
            <a:ext cx="7772400" cy="2271713"/>
          </a:xfrm>
        </p:spPr>
        <p:txBody>
          <a:bodyPr/>
          <a:lstStyle>
            <a:lvl1pPr>
              <a:defRPr sz="200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905000" cy="212725"/>
          </a:xfrm>
        </p:spPr>
        <p:txBody>
          <a:bodyPr/>
          <a:lstStyle>
            <a:lvl1pPr>
              <a:defRPr/>
            </a:lvl1pPr>
          </a:lstStyle>
          <a:p>
            <a:fld id="{EE7EDE8D-E51E-447B-8F73-02A0AB775681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6400" y="6332538"/>
            <a:ext cx="2895600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332538"/>
            <a:ext cx="1905000" cy="212725"/>
          </a:xfrm>
        </p:spPr>
        <p:txBody>
          <a:bodyPr/>
          <a:lstStyle>
            <a:lvl1pPr>
              <a:defRPr/>
            </a:lvl1pPr>
          </a:lstStyle>
          <a:p>
            <a:fld id="{9151B26F-CFAF-4FEA-BF2C-6E13D4632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40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81025"/>
            <a:ext cx="5842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477963"/>
            <a:ext cx="3810000" cy="4695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3600" y="1477963"/>
            <a:ext cx="3810000" cy="46958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905000" cy="212725"/>
          </a:xfrm>
        </p:spPr>
        <p:txBody>
          <a:bodyPr/>
          <a:lstStyle>
            <a:lvl1pPr>
              <a:defRPr/>
            </a:lvl1pPr>
          </a:lstStyle>
          <a:p>
            <a:fld id="{46A0563F-66F5-4F09-9109-6C943BBD22C9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46400" y="6332538"/>
            <a:ext cx="2895600" cy="2127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332538"/>
            <a:ext cx="1905000" cy="212725"/>
          </a:xfrm>
        </p:spPr>
        <p:txBody>
          <a:bodyPr/>
          <a:lstStyle>
            <a:lvl1pPr>
              <a:defRPr/>
            </a:lvl1pPr>
          </a:lstStyle>
          <a:p>
            <a:fld id="{D631C243-1B82-499A-B969-1D94B1D15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76171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1F4C0DD-6A93-4FE6-9222-FA6A1E99A00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74D4C-895B-4DD5-A5D5-2CA34FB6622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D3655E8-B76F-4794-97DF-C2C084BFCBD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51D04-2F24-4AC6-9064-99D0909F6D0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961F317-8F27-435C-AD0D-FE28D08D2DB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16F74-D40A-4DE1-9A24-26150A78461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2DE8246-20A8-475F-802E-4050F0CA7C9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B7D09-D4E4-4A8A-BCFF-AC2945753211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9E8E0CE-52D1-42DE-957B-EDF7C4BAA97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18540-D05B-46D1-9EAF-54A91003F94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A88C2F1-268B-437A-A610-55F579BB76B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B682-3833-4C2C-995A-9D5A1D73EB5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7DD269D-EF2B-4F86-AD1A-D402D2A96EC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76C71-D673-4788-BB3D-9F3EA04EE79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96B95DB-4830-449F-8DB1-7F6881D4227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A65CB-38F4-42EA-B10A-802A7832EEC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7338632-3004-471D-8DB0-6B76EC376F3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3F18C-6F56-4A79-81D6-5FB1D84A1DD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1A60B39-FC48-4339-BA1C-148FEAB7949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8FFBC-51DD-4ABF-90FB-2254137612E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EC1F51D-C686-4117-8D29-7BD44755C0B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57540-60C4-461B-BC29-94659ED912A2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CB73D9F-C733-470D-8713-3CE28829C82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8A52C-677A-491D-83CA-549BC13CE14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9B1C0DD-BF12-49C2-B982-1B214758709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18B5E-A9E7-46BB-8EBC-4B57E17E2F7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77FA737-EFB2-49A2-80A4-0F6991E0A4B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C3848-5EE6-47EC-BB97-39FB18F8B64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140738B-4977-469F-B7A3-56C0E71B5C1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2BEF5-F206-407E-A0B0-F80BAFE1E713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111DD4C-B9B2-4EF4-A2FA-04CBB9C1A5F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95E19-D6E8-4635-A6F5-E3B9AC559E4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4DE1354-CBAF-43AD-83FE-F0E47238132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7F9EE-408E-4C6B-ABFD-8A9FBFDF3D2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7684157-6C34-4AA8-84C1-C7603F910D1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D89D6-6003-490A-9C75-1BB4626AE088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488BD67-3F06-41A2-A8A1-601CB640D62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4D4A7-0B34-4CB4-92D7-548BC2E179D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336E00B-6ECB-4B5E-B44C-27319237F7B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95215-4866-44ED-ACAE-D9DD066340C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2F42366-530D-4E81-B2FE-E35E5D18786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A0A11-363B-4DDC-AC15-81624400CDF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24812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CEB314C-6969-43D1-8658-AEF23EC1302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5FCB9-250B-4606-99F6-ABF6ED6CD138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15900"/>
            <a:ext cx="8024812" cy="922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D5C8180-AA50-42E9-8531-9CF98F9F381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49C84-8908-4D49-B822-A1516AC3980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8F06063-C19C-459E-A650-5CC79D8005E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463ED-D836-43D8-99BF-86D9B929DCD8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40E8064-48F9-4466-B5A8-2FD38D5254B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70C07-FA7B-495F-8ACD-5C622912D36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AFDFFDE-3C0F-4BFF-B55D-2A13759B748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6A997-0D76-4200-B769-7616F974A8C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95A018E-B0BE-4383-810E-6F31EA6279C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52B59-BF6E-4771-ACAD-A49E2A4DCFC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9FD2597-C34F-496F-AC7B-D16481154D2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1487F-B4F0-4352-A7A0-82E28C0D7808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A1E942D-8B96-469C-B544-D9D9809F23E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BE5F-11CC-4362-A306-C71417C9342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3C16D5F-D13E-440E-BC02-BFBB3E90E44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585D1-D32A-446B-84B9-77428396A832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75BCC8D-F097-466C-901D-4A0C304FC56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1BD5B-8A42-42B2-9AA2-DF2194EFCCD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6842DF6-237E-408F-B091-6946A268F68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39E33-60F0-40D5-AA61-B5C947E541C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D1C0B7B-7242-4062-A715-33965919C8F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BB2FA-AD4C-4DB1-8901-A874B16303C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0B77661-419E-4C6D-BC64-3B605501C9D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A9F14-FA47-403B-8B1D-BC8465EBAF4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0595993-B8A6-4DED-8FC4-D37D82B68CF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9F486-6178-469B-8822-3A4A6BEC452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497D515-D0A0-4614-BF46-BD9AD814999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9633F-15E9-4E2C-A2C9-FDD3FD83050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9ADB886-0F55-4A05-B3B6-8FA8D1A202C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C954D-5AF2-4BD4-BF6A-5474733BC5C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DBE67A3-75D2-48B2-A19F-DDF75D0317C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69BF2-4D96-4271-8E28-5F900459CD3D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14882CF-7D1E-4D69-86EF-50BA8162278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B5748-C020-49CC-8E76-DC3B56F0277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CC77CBA-5F6E-4F1E-8DE9-036D93D6C75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D1997-F9A6-4340-A7D0-9168E5C794F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0157479-9CAB-4F5A-BABF-1B894EB14AD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A3CC6-81D7-4AFF-859E-DCC2A4AD696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69C03F5-EF10-4D63-BC4E-5E9E96F2253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52305-0C10-46C9-ADFF-2D999BE6A4F5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C91FDF5-EC08-4E8D-A828-DC14AB45D28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6D933-5B1C-408A-9BA3-3B3D80C2B54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D712009-07B6-4F9A-8E1C-4E470682CFE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A19B3-92FD-4255-AD15-F22A08058F53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95DE171-0476-4FD8-992F-1F69AE7DAB6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FC0A5-7735-4B06-80B6-AE03F4ACD66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AE7DD74-44E3-4D36-87D5-B7D8F61D5EE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41113-A1FB-469A-938C-17C0BC9C354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3585483-C40B-47EC-9410-14DF56A67F6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BA3DB-32FE-436C-909C-99154975416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804DA93-896C-4B5E-A8D2-55407C6F109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92CED-CDDF-4DD4-9C3E-0BDC07590D1D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52FB434-B3D8-4884-91E0-B42ADB46CC9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BAABB-4054-4120-A9D0-2EA0BE25C26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68552DA-AC69-4056-BE16-25D832C9C64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4429A-7D69-4DCD-83C1-8A77BA8344C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B6BE40F-28D3-4D22-A6E6-49EC9A9A876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90A28-7030-4652-B305-27761C91FBE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4BAFA30-8D09-4B6C-9821-BBCBF60E3B3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A1589-B123-4885-8449-11182163D429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C94A4C5-6A2F-4CC3-B2C4-79C9407283C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20802-E40D-44F7-A85D-1C9C04492819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A840AC3-9F93-4940-AC1D-81531CD38C2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38449-EF00-47B2-BAAF-A489624E9E0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580904F-F4D2-42BA-9253-B69BD4EE559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48D58-5018-439B-AEB6-6E8D7DF31092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07C0BEB-B7FF-4BE9-9C54-DC5CD73300E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B5A36-DD32-4F2A-BAD3-1D8715563FE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90C241E-EEE7-48B0-A78C-E3D45E4807B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D2255-70E6-4442-9611-CF6722071062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2DBA724-54C2-4B62-A211-515C1103E7F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B260F-312D-4027-9EAF-91CC1FBBB34E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B7584AB-552B-4BDD-B023-745DFF754E3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5CA4A-4743-4E36-9C8C-9644E97BB01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C0BA09B4-C3EB-409C-88DF-627DBE735E5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0A81D-9303-42FD-8B53-42C738273BE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FB24AC7-9D98-4128-9132-8FE1C27C438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F472E-8087-4B95-89C6-EFA37681D14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2C5D133-F5AF-4419-B2A6-746C4149163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EA089-C942-49D2-9F28-6E516F057D2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94167A1-76FF-439B-B83B-B67E5D287C2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9103D-17C2-4195-9826-9869D893D081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5E95C95-15AE-4F57-8B08-CC95E9D7394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69F44-547C-420D-9DB7-ABBD57E8935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FEBC634-BC46-43D9-A2FC-0185164DA1F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B93AB-1539-4AB5-AE44-5DC9D732653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F5FADA1-0A18-46F5-9EC8-AD3C57EC331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F2D1-F239-47D1-A920-8B1D2EF6964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B9F7FE4-F3D8-4C1D-86AC-AC0CA82E89D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E9F04-2038-4959-948C-3BC802BAA60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75C3D8F-AB58-4B7D-B932-50098678EFC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086DC-F55A-4522-A015-647E4D8D1DA4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or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orang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3880957-E646-4CAE-86C0-EA244D372FA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B7A0A-CF75-4268-A6C6-5E7FBE24E409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C956D4F-B0B9-42BC-A652-5A386D6BC60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24D41-5DE4-4D6B-A271-F6852EE2A205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76FB33B-6D2D-485C-B539-5F6FE366A7F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30C51-6931-4375-97EC-78F2B2718C8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AF35A38-5387-4B86-8D91-989C5D49F5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ECD89-DBE4-4978-9BCA-D1A45944E241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C640901-8928-41FA-A86D-78E186DB659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9623E-6B56-47FE-8CE5-5E7A92236978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5DF36E9F-D1F7-468D-8CD8-AFCF5C91A02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5DBE7-C020-45E9-9E60-742958E4C82C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732C973-2C1C-450D-BF1B-08F2C71885A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37FA-2B60-4821-8D33-7E574A3DCFA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D5157A5-57AC-4A9F-B9C3-ABE94FB8ADE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D6BBE-480A-4626-8241-4C7023E93A85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FC42165-FC7E-4E09-973F-E22A826E2C0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B8480-7D97-4AD2-9E94-B90CE6D0156D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4109386-CBEB-4C33-BCB5-5BF5CA1A14F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D646C-66A1-482A-B3E0-F547DE362A73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8DB1B0B-6BBE-4EBE-91D2-2751F028830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1341E-95E5-4624-9E11-E6054709C0F1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E4D5EDD-28ED-488D-B82F-C8FA81BDF3C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4F5A6-281A-4CB7-B253-3FB73B52B926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07AEDCE-A1DC-4A43-B8F5-12EF6C253F7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33AA0-703B-4A58-A102-29BF0617432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68598A3-6647-4617-B16D-3D1C2DA2A00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82712-EC3E-4872-A0B0-F74374C0B97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72C7B32-C6EA-40D9-99E5-89E6C415C6A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11EC3-5F49-41BA-9762-E1E8258CB690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7A90DF8-A3E2-44DA-ACAC-8A16569159D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B07F2-9D29-4177-A66C-DE5A28256642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47338DE-F771-4887-97B9-D824AF436CE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569C4-BCE0-46A2-91FA-A422B530488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4D8A721-1BAB-4996-8014-DE163B0843D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5A816-A923-4221-8584-15AE525A1EB7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13B3A65-040D-475C-9B70-BC5331E7F23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23CD7-E2C5-46A4-9AE1-576281C3598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DE170FCD-9EC7-401C-B914-1314C836DD3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866D6-E80D-450A-9419-946A3079609B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D8CE7DC-71D1-4271-942E-527DC31D421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DE58E-911E-4383-A0A6-02ACBBB4B871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B50A8C0-5316-4D0F-A111-F64995ACD6A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AAB17-3783-4881-93CF-263207A9F9FA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d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5573A145-B194-4740-A046-665B9BC3B501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0880254C-EEF4-4492-B264-C56A5CED02E7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275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blue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75D961FE-05B1-4139-AEBC-A2517F2ADFD3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246" name="Picture 11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47957C89-5D28-4549-9F94-EF2EC32A41B3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024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●"/>
        <a:defRPr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■"/>
        <a:defRPr sz="16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5pPr>
      <a:lvl6pPr marL="18065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6pPr>
      <a:lvl7pPr marL="22637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7pPr>
      <a:lvl8pPr marL="27209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8pPr>
      <a:lvl9pPr marL="31781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blue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CAF7146A-EB1F-4701-A92A-A0BDB7ED7571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1270" name="Picture 13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15798A6E-1099-4E7F-AAC6-4B9892F1DA39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127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blue bar smal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40F7FB0C-CF2F-42F9-ADB9-B328021DEE53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3318" name="Picture 11" descr="logo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C2FE5128-D067-4E2B-A4B7-71F38ECE4640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332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76" r:id="rId12"/>
    <p:sldLayoutId id="2147484277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●"/>
        <a:defRPr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■"/>
        <a:defRPr sz="16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▪"/>
        <a:defRPr sz="1600">
          <a:solidFill>
            <a:schemeClr val="tx1"/>
          </a:solidFill>
          <a:latin typeface="+mn-lt"/>
        </a:defRPr>
      </a:lvl5pPr>
      <a:lvl6pPr marL="18065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6pPr>
      <a:lvl7pPr marL="22637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7pPr>
      <a:lvl8pPr marL="27209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8pPr>
      <a:lvl9pPr marL="31781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blue bar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F7FFBDBA-53D3-4BE2-903A-C8BBCEFE9582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4342" name="Picture 13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C23E6CFA-8185-474E-ABC8-9A6183DACA74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434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53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red b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743FBA06-75BA-4BCA-AA4E-39CEA02E8CB9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7ECDE282-82F4-4E0C-8926-2EBC434A44A7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red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D7EB6458-A3B9-4014-B3F6-878D805E7103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F41F80FF-DAED-4E84-BC40-D54151552243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een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pic>
        <p:nvPicPr>
          <p:cNvPr id="4101" name="Picture 5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865C06CC-238E-403D-924A-0EDB500AC9BF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6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67EF46F-FAE7-4510-92BF-18E4ADEBF7E4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pic>
        <p:nvPicPr>
          <p:cNvPr id="5125" name="Picture 5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AAC4C196-4D1A-4BCC-98DE-032184A73FDE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43837FE9-C658-441B-9144-A7618B015333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F21A0622-4EFC-431B-AAD9-8494D1C8C94A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6151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0A3C6F06-978E-4FD0-B5F0-D7D7489CF16D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3FBCB239-E5AE-4AB6-B5F7-50857339ADBC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7175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BE080774-74A0-4E5F-97E5-24D1A26AF956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een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Noordwijk 2011</a:t>
            </a:r>
            <a:endParaRPr lang="en-US"/>
          </a:p>
        </p:txBody>
      </p:sp>
      <p:pic>
        <p:nvPicPr>
          <p:cNvPr id="8197" name="Picture 5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45EA02DA-1483-4101-A69E-86A76FC38804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819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C98A2295-D1B1-4B89-9902-741C24E3FED7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nando_dak"/>
          <p:cNvPicPr>
            <a:picLocks noChangeAspect="1" noChangeArrowheads="1"/>
          </p:cNvPicPr>
          <p:nvPr/>
        </p:nvPicPr>
        <p:blipFill>
          <a:blip r:embed="rId13" cstate="print"/>
          <a:srcRect r="19046"/>
          <a:stretch>
            <a:fillRect/>
          </a:stretch>
        </p:blipFill>
        <p:spPr bwMode="auto">
          <a:xfrm>
            <a:off x="3962400" y="1066800"/>
            <a:ext cx="5181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blue tit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66.emf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3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76.tiff"/><Relationship Id="rId4" Type="http://schemas.openxmlformats.org/officeDocument/2006/relationships/image" Target="../media/image74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76.tiff"/><Relationship Id="rId4" Type="http://schemas.openxmlformats.org/officeDocument/2006/relationships/image" Target="../media/image74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7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643063"/>
            <a:ext cx="8024812" cy="3226097"/>
          </a:xfrm>
        </p:spPr>
        <p:txBody>
          <a:bodyPr anchor="t"/>
          <a:lstStyle/>
          <a:p>
            <a:r>
              <a:rPr lang="en-US" sz="2400" dirty="0" err="1" smtClean="0"/>
              <a:t>Quantumfysica</a:t>
            </a:r>
            <a:r>
              <a:rPr lang="en-US" sz="2400" dirty="0" smtClean="0"/>
              <a:t>: </a:t>
            </a:r>
            <a:r>
              <a:rPr lang="en-US" sz="2400" dirty="0" err="1" smtClean="0"/>
              <a:t>plezier</a:t>
            </a:r>
            <a:r>
              <a:rPr lang="en-US" sz="2400" dirty="0" smtClean="0"/>
              <a:t> en nut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600" dirty="0" smtClean="0"/>
              <a:t>Ton van Leeuwen</a:t>
            </a:r>
            <a:br>
              <a:rPr lang="en-US" sz="1600" dirty="0" smtClean="0"/>
            </a:br>
            <a:r>
              <a:rPr lang="en-US" sz="1600" dirty="0" err="1" smtClean="0"/>
              <a:t>Groep</a:t>
            </a:r>
            <a:r>
              <a:rPr lang="en-US" sz="1600" dirty="0" smtClean="0"/>
              <a:t> </a:t>
            </a:r>
            <a:r>
              <a:rPr lang="en-US" sz="1600" dirty="0" err="1" smtClean="0"/>
              <a:t>Coherentie</a:t>
            </a:r>
            <a:r>
              <a:rPr lang="en-US" sz="1600" dirty="0" smtClean="0"/>
              <a:t> en Quantum </a:t>
            </a:r>
            <a:r>
              <a:rPr lang="en-US" sz="1600" dirty="0" err="1" smtClean="0"/>
              <a:t>Technologie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Atomaire</a:t>
            </a:r>
            <a:r>
              <a:rPr lang="en-US" dirty="0" smtClean="0"/>
              <a:t> </a:t>
            </a:r>
            <a:r>
              <a:rPr lang="en-US" dirty="0" err="1" smtClean="0"/>
              <a:t>golfoptica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Noordwijk</a:t>
            </a:r>
            <a:r>
              <a:rPr lang="nl-NL" dirty="0" smtClean="0"/>
              <a:t> 2011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3A1F-9516-4EB3-B13D-522764290CE0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196752"/>
            <a:ext cx="6781800" cy="46958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Diffractie</a:t>
            </a:r>
            <a:r>
              <a:rPr lang="en-US" dirty="0" smtClean="0"/>
              <a:t>/</a:t>
            </a:r>
            <a:r>
              <a:rPr lang="en-US" dirty="0" err="1" smtClean="0"/>
              <a:t>interferometrie</a:t>
            </a:r>
            <a:r>
              <a:rPr lang="en-US" dirty="0" smtClean="0"/>
              <a:t> met </a:t>
            </a:r>
            <a:r>
              <a:rPr lang="en-US" dirty="0" err="1" smtClean="0"/>
              <a:t>atomen</a:t>
            </a:r>
            <a:endParaRPr lang="en-US" dirty="0" smtClean="0"/>
          </a:p>
          <a:p>
            <a:r>
              <a:rPr lang="en-US" dirty="0" err="1" smtClean="0"/>
              <a:t>Problemen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De Broglie </a:t>
            </a:r>
            <a:r>
              <a:rPr lang="en-US" dirty="0" err="1" smtClean="0">
                <a:solidFill>
                  <a:schemeClr val="accent6"/>
                </a:solidFill>
              </a:rPr>
              <a:t>golflengte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klein</a:t>
            </a:r>
            <a:r>
              <a:rPr lang="en-US" dirty="0" smtClean="0"/>
              <a:t>: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λ</a:t>
            </a:r>
            <a:r>
              <a:rPr lang="nl-NL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dB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=h/</a:t>
            </a:r>
            <a:r>
              <a:rPr lang="nl-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mv</a:t>
            </a:r>
            <a:endParaRPr lang="nl-NL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nl-NL" dirty="0" smtClean="0"/>
              <a:t>Voorbeeld: stikstof, 1000 m/s:  </a:t>
            </a:r>
            <a:r>
              <a:rPr lang="nl-NL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λ</a:t>
            </a:r>
            <a:r>
              <a:rPr lang="nl-NL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dB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= 3 * 10</a:t>
            </a:r>
            <a:r>
              <a:rPr lang="nl-NL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-11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(vs.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500 * 10</a:t>
            </a:r>
            <a:r>
              <a:rPr lang="en-US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-9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m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licht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>
                <a:solidFill>
                  <a:schemeClr val="accent6"/>
                </a:solidFill>
              </a:rPr>
              <a:t>Atomen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veel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moeilijker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te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manipuleren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dan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licht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/>
              <a:t>Beloning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FUNdamenteel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onderzoek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Interferometrie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/>
              <a:t>extreem</a:t>
            </a:r>
            <a:r>
              <a:rPr lang="en-US" dirty="0" smtClean="0"/>
              <a:t> </a:t>
            </a:r>
            <a:r>
              <a:rPr lang="en-US" dirty="0" err="1" smtClean="0"/>
              <a:t>gevoelige</a:t>
            </a:r>
            <a:r>
              <a:rPr lang="en-US" dirty="0" smtClean="0"/>
              <a:t> </a:t>
            </a:r>
            <a:r>
              <a:rPr lang="en-US" dirty="0" err="1" smtClean="0"/>
              <a:t>metingen</a:t>
            </a:r>
            <a:r>
              <a:rPr lang="en-US" dirty="0" smtClean="0"/>
              <a:t> (</a:t>
            </a:r>
            <a:r>
              <a:rPr lang="en-US" dirty="0" err="1" smtClean="0"/>
              <a:t>gevoeligheid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~ 1/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λ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Rotatie</a:t>
            </a:r>
            <a:endParaRPr lang="en-US" dirty="0" smtClean="0"/>
          </a:p>
          <a:p>
            <a:pPr lvl="2"/>
            <a:r>
              <a:rPr lang="en-US" dirty="0" err="1" smtClean="0"/>
              <a:t>Zwaartekracht</a:t>
            </a:r>
            <a:endParaRPr lang="en-US" dirty="0" smtClean="0"/>
          </a:p>
          <a:p>
            <a:pPr lvl="2"/>
            <a:r>
              <a:rPr lang="en-US" dirty="0" err="1" smtClean="0"/>
              <a:t>Elektromagnetische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Atomaire</a:t>
            </a:r>
            <a:r>
              <a:rPr lang="en-US" dirty="0" smtClean="0"/>
              <a:t> </a:t>
            </a:r>
            <a:r>
              <a:rPr lang="en-US" dirty="0" err="1" smtClean="0"/>
              <a:t>golfoptica</a:t>
            </a:r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sz="2000" dirty="0" smtClean="0"/>
              <a:t>Diffractie/interferometrie: wat is nodig?</a:t>
            </a:r>
          </a:p>
          <a:p>
            <a:pPr lvl="1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/>
              <a:t>Coherente (laser)bundel, perfect monochromatisch?</a:t>
            </a:r>
            <a:br>
              <a:rPr lang="nl-NL" dirty="0" smtClean="0"/>
            </a:br>
            <a:r>
              <a:rPr lang="nl-NL" dirty="0" smtClean="0">
                <a:solidFill>
                  <a:schemeClr val="accent2"/>
                </a:solidFill>
              </a:rPr>
              <a:t>Nee, had </a:t>
            </a:r>
            <a:r>
              <a:rPr lang="nl-NL" dirty="0" err="1" smtClean="0">
                <a:solidFill>
                  <a:schemeClr val="accent2"/>
                </a:solidFill>
              </a:rPr>
              <a:t>Michelson</a:t>
            </a:r>
            <a:r>
              <a:rPr lang="nl-NL" dirty="0" smtClean="0">
                <a:solidFill>
                  <a:schemeClr val="accent2"/>
                </a:solidFill>
              </a:rPr>
              <a:t> ook niet!</a:t>
            </a:r>
          </a:p>
          <a:p>
            <a:pPr lvl="1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/>
              <a:t>Redelijk monochromatisch: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kleine spreiding in snelheid atomen </a:t>
            </a:r>
            <a:endParaRPr lang="nl-NL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/>
              <a:t>Parallelle bundel! 	</a:t>
            </a:r>
          </a:p>
          <a:p>
            <a:pPr lvl="2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/>
              <a:t>Eis: 	</a:t>
            </a:r>
            <a:r>
              <a:rPr lang="nl-NL" dirty="0" err="1" smtClean="0">
                <a:solidFill>
                  <a:schemeClr val="accent6"/>
                </a:solidFill>
                <a:latin typeface="Symbol" pitchFamily="18" charset="2"/>
              </a:rPr>
              <a:t>Df</a:t>
            </a:r>
            <a:r>
              <a:rPr lang="nl-NL" dirty="0" smtClean="0">
                <a:solidFill>
                  <a:schemeClr val="accent6"/>
                </a:solidFill>
                <a:latin typeface="Symbol" pitchFamily="18" charset="2"/>
              </a:rPr>
              <a:t> </a:t>
            </a:r>
            <a:r>
              <a:rPr lang="nl-NL" dirty="0" smtClean="0">
                <a:solidFill>
                  <a:schemeClr val="accent6"/>
                </a:solidFill>
                <a:latin typeface="Symbol" pitchFamily="18" charset="2"/>
                <a:sym typeface="Symbol" pitchFamily="18" charset="2"/>
              </a:rPr>
              <a:t>&lt;&lt; </a:t>
            </a:r>
            <a:r>
              <a:rPr lang="nl-NL" dirty="0" smtClean="0">
                <a:solidFill>
                  <a:schemeClr val="accent6"/>
                </a:solidFill>
                <a:latin typeface="Symbol" pitchFamily="18" charset="2"/>
              </a:rPr>
              <a:t>l</a:t>
            </a: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/d</a:t>
            </a:r>
            <a:endParaRPr lang="nl-NL" baseline="-25000" dirty="0" smtClean="0">
              <a:solidFill>
                <a:schemeClr val="accent6"/>
              </a:solidFill>
              <a:sym typeface="Symbol" pitchFamily="18" charset="2"/>
            </a:endParaRPr>
          </a:p>
          <a:p>
            <a:pPr lvl="2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>
                <a:sym typeface="Symbol" pitchFamily="18" charset="2"/>
              </a:rPr>
              <a:t>Voorbeeld:</a:t>
            </a: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	He, v=250 m/s </a:t>
            </a:r>
            <a:r>
              <a:rPr lang="nl-NL" b="1" dirty="0" smtClean="0">
                <a:solidFill>
                  <a:schemeClr val="accent6"/>
                </a:solidFill>
                <a:sym typeface="Symbol" pitchFamily="18" charset="2"/>
              </a:rPr>
              <a:t></a:t>
            </a: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br>
              <a:rPr lang="nl-NL" dirty="0" smtClean="0">
                <a:solidFill>
                  <a:schemeClr val="accent6"/>
                </a:solidFill>
                <a:sym typeface="Symbol" pitchFamily="18" charset="2"/>
              </a:rPr>
            </a:b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	</a:t>
            </a:r>
            <a:r>
              <a:rPr lang="nl-NL" dirty="0" err="1" smtClean="0">
                <a:solidFill>
                  <a:schemeClr val="accent6"/>
                </a:solidFill>
                <a:latin typeface="Symbol" pitchFamily="18" charset="2"/>
                <a:sym typeface="Symbol" pitchFamily="18" charset="2"/>
              </a:rPr>
              <a:t>l</a:t>
            </a:r>
            <a:r>
              <a:rPr lang="nl-NL" baseline="-25000" dirty="0" err="1" smtClean="0">
                <a:solidFill>
                  <a:schemeClr val="accent6"/>
                </a:solidFill>
                <a:sym typeface="Symbol" pitchFamily="18" charset="2"/>
              </a:rPr>
              <a:t>dB</a:t>
            </a:r>
            <a:r>
              <a:rPr lang="nl-NL" baseline="-25000" dirty="0" smtClean="0">
                <a:solidFill>
                  <a:schemeClr val="accent6"/>
                </a:solidFill>
                <a:sym typeface="Symbol" pitchFamily="18" charset="2"/>
              </a:rPr>
              <a:t> </a:t>
            </a: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= 4  10</a:t>
            </a:r>
            <a:r>
              <a:rPr lang="nl-NL" baseline="30000" dirty="0" smtClean="0">
                <a:solidFill>
                  <a:schemeClr val="accent6"/>
                </a:solidFill>
                <a:sym typeface="Symbol" pitchFamily="18" charset="2"/>
              </a:rPr>
              <a:t>-10</a:t>
            </a: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 m </a:t>
            </a:r>
            <a:br>
              <a:rPr lang="nl-NL" dirty="0" smtClean="0">
                <a:solidFill>
                  <a:schemeClr val="accent6"/>
                </a:solidFill>
                <a:sym typeface="Symbol" pitchFamily="18" charset="2"/>
              </a:rPr>
            </a:b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	d = 1 </a:t>
            </a:r>
            <a:r>
              <a:rPr lang="nl-NL" dirty="0" smtClean="0">
                <a:solidFill>
                  <a:schemeClr val="accent6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m</a:t>
            </a:r>
            <a:br>
              <a:rPr lang="nl-NL" dirty="0" smtClean="0">
                <a:solidFill>
                  <a:schemeClr val="accent6"/>
                </a:solidFill>
                <a:sym typeface="Symbol" pitchFamily="18" charset="2"/>
              </a:rPr>
            </a:b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	</a:t>
            </a:r>
            <a:r>
              <a:rPr lang="nl-NL" dirty="0" err="1" smtClean="0">
                <a:solidFill>
                  <a:schemeClr val="accent6"/>
                </a:solidFill>
                <a:latin typeface="Symbol" pitchFamily="18" charset="2"/>
                <a:sym typeface="Symbol" pitchFamily="18" charset="2"/>
              </a:rPr>
              <a:t>Df</a:t>
            </a:r>
            <a:r>
              <a:rPr lang="nl-NL" dirty="0" smtClean="0">
                <a:solidFill>
                  <a:schemeClr val="accent6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&lt;&lt; 400 µrad</a:t>
            </a:r>
            <a:br>
              <a:rPr lang="nl-NL" dirty="0" smtClean="0">
                <a:solidFill>
                  <a:schemeClr val="accent6"/>
                </a:solidFill>
                <a:sym typeface="Symbol" pitchFamily="18" charset="2"/>
              </a:rPr>
            </a:br>
            <a:r>
              <a:rPr lang="nl-NL" dirty="0" smtClean="0">
                <a:solidFill>
                  <a:schemeClr val="accent6"/>
                </a:solidFill>
                <a:sym typeface="Symbol" pitchFamily="18" charset="2"/>
              </a:rPr>
              <a:t>	</a:t>
            </a:r>
            <a:r>
              <a:rPr lang="nl-NL" b="1" dirty="0" err="1" smtClean="0">
                <a:solidFill>
                  <a:schemeClr val="accent6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nl-NL" b="1" dirty="0" err="1" smtClean="0">
                <a:solidFill>
                  <a:schemeClr val="accent6"/>
                </a:solidFill>
                <a:sym typeface="Symbol" pitchFamily="18" charset="2"/>
              </a:rPr>
              <a:t>v</a:t>
            </a:r>
            <a:r>
              <a:rPr lang="nl-NL" b="1" baseline="-25000" dirty="0" err="1" smtClean="0">
                <a:solidFill>
                  <a:schemeClr val="accent6"/>
                </a:solidFill>
                <a:sym typeface="Symbol" pitchFamily="18" charset="2"/>
              </a:rPr>
              <a:t>trans</a:t>
            </a:r>
            <a:r>
              <a:rPr lang="nl-NL" b="1" dirty="0" smtClean="0">
                <a:solidFill>
                  <a:schemeClr val="accent6"/>
                </a:solidFill>
                <a:sym typeface="Symbol" pitchFamily="18" charset="2"/>
              </a:rPr>
              <a:t> &lt;&lt; 0.1 m/s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CA72-7CAB-40A4-BBFF-545D61B97DC1}" type="slidenum">
              <a:rPr lang="en-US"/>
              <a:pPr/>
              <a:t>10</a:t>
            </a:fld>
            <a:endParaRPr lang="en-US"/>
          </a:p>
        </p:txBody>
      </p:sp>
      <p:pic>
        <p:nvPicPr>
          <p:cNvPr id="140290" name="Picture 2" descr="S:\LT2\TON\Groningen2000\Twoslit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34" y="2492896"/>
            <a:ext cx="2495550" cy="1906588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EB92-34D0-4B16-983F-115C3471434B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27011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Atomaire</a:t>
            </a:r>
            <a:r>
              <a:rPr lang="en-US" dirty="0" smtClean="0"/>
              <a:t> </a:t>
            </a:r>
            <a:r>
              <a:rPr lang="en-US" dirty="0" err="1" smtClean="0"/>
              <a:t>golfoptica</a:t>
            </a:r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sz="2000" dirty="0" smtClean="0"/>
              <a:t>Gereedschap: hoge kwaliteit atoombundel machine</a:t>
            </a:r>
          </a:p>
          <a:p>
            <a:pPr lvl="1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sz="1800" dirty="0" smtClean="0"/>
              <a:t>Geen “atoomlaser”</a:t>
            </a:r>
          </a:p>
          <a:p>
            <a:pPr lvl="1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/>
              <a:t>Maar wel extreem hoge eisen</a:t>
            </a:r>
          </a:p>
          <a:p>
            <a:pPr lvl="2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sz="1600" dirty="0" err="1" smtClean="0"/>
              <a:t>Ultra-paral</a:t>
            </a:r>
            <a:r>
              <a:rPr lang="nl-NL" dirty="0" err="1" smtClean="0"/>
              <a:t>lel</a:t>
            </a:r>
            <a:endParaRPr lang="nl-NL" dirty="0" smtClean="0"/>
          </a:p>
          <a:p>
            <a:pPr lvl="2"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/>
              <a:t>Uniforme axiale snelheid</a:t>
            </a:r>
          </a:p>
          <a:p>
            <a:pPr>
              <a:lnSpc>
                <a:spcPct val="90000"/>
              </a:lnSpc>
              <a:tabLst>
                <a:tab pos="3086100" algn="l"/>
                <a:tab pos="4111625" algn="l"/>
              </a:tabLst>
            </a:pPr>
            <a:endParaRPr lang="nl-NL" dirty="0" smtClean="0"/>
          </a:p>
          <a:p>
            <a:pPr>
              <a:lnSpc>
                <a:spcPct val="90000"/>
              </a:lnSpc>
              <a:tabLst>
                <a:tab pos="3086100" algn="l"/>
                <a:tab pos="4111625" algn="l"/>
              </a:tabLst>
            </a:pPr>
            <a:r>
              <a:rPr lang="nl-NL" dirty="0" smtClean="0"/>
              <a:t>Geen goede bundel zonder OPTICA!</a:t>
            </a:r>
          </a:p>
          <a:p>
            <a:pPr lvl="2">
              <a:lnSpc>
                <a:spcPct val="90000"/>
              </a:lnSpc>
              <a:tabLst>
                <a:tab pos="3086100" algn="l"/>
                <a:tab pos="4111625" algn="l"/>
              </a:tabLst>
            </a:pPr>
            <a:endParaRPr lang="nl-NL" sz="16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CA72-7CAB-40A4-BBFF-545D61B97DC1}" type="slidenum">
              <a:rPr lang="en-US"/>
              <a:pPr/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BA97-6FA7-4FCC-B039-6459CC9FDA72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27011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Geschiedenis</a:t>
            </a:r>
            <a:r>
              <a:rPr lang="en-US" dirty="0" smtClean="0"/>
              <a:t> van de </a:t>
            </a:r>
            <a:r>
              <a:rPr lang="en-US" dirty="0" err="1" smtClean="0"/>
              <a:t>optica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licht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dirty="0" smtClean="0"/>
              <a:t>Licht optica</a:t>
            </a:r>
          </a:p>
          <a:p>
            <a:pPr lvl="1">
              <a:lnSpc>
                <a:spcPct val="90000"/>
              </a:lnSpc>
              <a:buNone/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1400 BC: Egyptische spiegel</a:t>
            </a:r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0050: Nero</a:t>
            </a:r>
          </a:p>
          <a:p>
            <a:pPr lvl="2">
              <a:lnSpc>
                <a:spcPct val="90000"/>
              </a:lnSpc>
            </a:pPr>
            <a:r>
              <a:rPr lang="nl-NL" dirty="0" smtClean="0">
                <a:solidFill>
                  <a:srgbClr val="00B050"/>
                </a:solidFill>
              </a:rPr>
              <a:t>Smaragd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r>
              <a:rPr lang="nl-NL" dirty="0" smtClean="0"/>
              <a:t>als monocle</a:t>
            </a:r>
          </a:p>
          <a:p>
            <a:pPr lvl="2">
              <a:lnSpc>
                <a:spcPct val="90000"/>
              </a:lnSpc>
            </a:pPr>
            <a:endParaRPr lang="nl-NL" dirty="0" smtClean="0"/>
          </a:p>
          <a:p>
            <a:pPr lvl="2">
              <a:lnSpc>
                <a:spcPct val="90000"/>
              </a:lnSpc>
            </a:pPr>
            <a:endParaRPr lang="nl-NL" dirty="0" smtClean="0"/>
          </a:p>
          <a:p>
            <a:pPr lvl="2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1000: </a:t>
            </a:r>
            <a:r>
              <a:rPr lang="nl-NL" dirty="0" err="1" smtClean="0"/>
              <a:t>Alhazan</a:t>
            </a:r>
            <a:r>
              <a:rPr lang="nl-NL" dirty="0" smtClean="0"/>
              <a:t> </a:t>
            </a:r>
            <a:r>
              <a:rPr lang="nl-NL" sz="1400" dirty="0" smtClean="0"/>
              <a:t>(</a:t>
            </a:r>
            <a:r>
              <a:rPr lang="en-GB" sz="1400" dirty="0" err="1"/>
              <a:t>Abū</a:t>
            </a:r>
            <a:r>
              <a:rPr lang="en-GB" sz="1400" dirty="0"/>
              <a:t> </a:t>
            </a:r>
            <a:r>
              <a:rPr lang="en-GB" sz="1400" dirty="0" err="1"/>
              <a:t>ʿAlī</a:t>
            </a:r>
            <a:r>
              <a:rPr lang="en-GB" sz="1400" dirty="0"/>
              <a:t> al-</a:t>
            </a:r>
            <a:r>
              <a:rPr lang="en-GB" sz="1400" dirty="0" err="1"/>
              <a:t>Ḥasan</a:t>
            </a:r>
            <a:r>
              <a:rPr lang="en-GB" sz="1400" dirty="0"/>
              <a:t> </a:t>
            </a:r>
            <a:r>
              <a:rPr lang="en-GB" sz="1400" dirty="0" err="1"/>
              <a:t>ibn</a:t>
            </a:r>
            <a:r>
              <a:rPr lang="en-GB" sz="1400" dirty="0"/>
              <a:t> al-</a:t>
            </a:r>
            <a:r>
              <a:rPr lang="en-GB" sz="1400" dirty="0" err="1"/>
              <a:t>Ḥasan</a:t>
            </a:r>
            <a:r>
              <a:rPr lang="en-GB" sz="1400" dirty="0"/>
              <a:t> </a:t>
            </a:r>
            <a:r>
              <a:rPr lang="en-GB" sz="1400" dirty="0" err="1"/>
              <a:t>ibn</a:t>
            </a:r>
            <a:r>
              <a:rPr lang="en-GB" sz="1400" dirty="0"/>
              <a:t> al-</a:t>
            </a:r>
            <a:r>
              <a:rPr lang="en-GB" sz="1400" dirty="0" err="1"/>
              <a:t>Haytham</a:t>
            </a:r>
            <a:r>
              <a:rPr lang="nl-NL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nl-NL" dirty="0" smtClean="0"/>
              <a:t>Sferische en parabolische spiegels</a:t>
            </a:r>
          </a:p>
          <a:p>
            <a:pPr lvl="2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nl-NL" dirty="0" smtClean="0"/>
              <a:t>1600: </a:t>
            </a:r>
            <a:r>
              <a:rPr lang="nl-NL" dirty="0" err="1" smtClean="0"/>
              <a:t>Jensen</a:t>
            </a:r>
            <a:r>
              <a:rPr lang="nl-NL" dirty="0" smtClean="0"/>
              <a:t>, </a:t>
            </a:r>
            <a:r>
              <a:rPr lang="nl-NL" dirty="0" err="1" smtClean="0"/>
              <a:t>Lippershey</a:t>
            </a:r>
            <a:r>
              <a:rPr lang="nl-NL" dirty="0" smtClean="0"/>
              <a:t>, </a:t>
            </a:r>
            <a:r>
              <a:rPr lang="nl-NL" dirty="0" err="1" smtClean="0"/>
              <a:t>Galileo</a:t>
            </a:r>
            <a:endParaRPr lang="nl-NL" dirty="0" smtClean="0"/>
          </a:p>
          <a:p>
            <a:pPr lvl="2">
              <a:lnSpc>
                <a:spcPct val="90000"/>
              </a:lnSpc>
            </a:pPr>
            <a:r>
              <a:rPr lang="nl-NL" dirty="0" smtClean="0"/>
              <a:t>Microscopen and telescopen </a:t>
            </a:r>
            <a:endParaRPr lang="nl-NL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CE3A-62F5-444E-96A4-527F3B906397}" type="slidenum">
              <a:rPr lang="en-US"/>
              <a:pPr/>
              <a:t>12</a:t>
            </a:fld>
            <a:endParaRPr lang="en-US"/>
          </a:p>
        </p:txBody>
      </p:sp>
      <p:pic>
        <p:nvPicPr>
          <p:cNvPr id="81924" name="Picture 4" descr="S:\LT2\TON\Groningen2000\Ner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514600"/>
            <a:ext cx="2117725" cy="1319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S:\LT2\TON\Groningen2000\Tele_ga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876254"/>
            <a:ext cx="2414588" cy="1289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S:\LT2\TON\Groningen2000\Alhaza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7" y="3810000"/>
            <a:ext cx="1400175" cy="93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883-370A-44A5-8CF5-4F1FBAD364EE}" type="datetime1">
              <a:rPr lang="en-US" smtClean="0"/>
              <a:pPr/>
              <a:t>12/16/2011</a:t>
            </a:fld>
            <a:endParaRPr lang="nl-NL"/>
          </a:p>
        </p:txBody>
      </p:sp>
      <p:pic>
        <p:nvPicPr>
          <p:cNvPr id="12" name="Picture 10" descr="nubian_mirr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40768"/>
            <a:ext cx="84137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8843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Geschiedenis</a:t>
            </a:r>
            <a:r>
              <a:rPr lang="en-US" dirty="0" smtClean="0"/>
              <a:t> van de </a:t>
            </a:r>
            <a:r>
              <a:rPr lang="en-US" dirty="0" err="1" smtClean="0"/>
              <a:t>optica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licht</a:t>
            </a:r>
            <a:endParaRPr lang="en-GB" sz="2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2000: UV Lithography lens system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Noordwijk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6B73-2190-4DBD-BF24-831F91FC4F25}" type="slidenum">
              <a:rPr lang="en-US"/>
              <a:pPr/>
              <a:t>13</a:t>
            </a:fld>
            <a:endParaRPr lang="en-US"/>
          </a:p>
        </p:txBody>
      </p:sp>
      <p:pic>
        <p:nvPicPr>
          <p:cNvPr id="108548" name="Picture 4" descr="S:\LT2\TON\Groningen2000\L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1200"/>
            <a:ext cx="6945313" cy="375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C22-21B3-4EDE-96E6-D04666C42B9F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7610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10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Geschiedenis</a:t>
            </a:r>
            <a:r>
              <a:rPr lang="en-US" dirty="0" smtClean="0"/>
              <a:t> van de </a:t>
            </a:r>
            <a:r>
              <a:rPr lang="en-US" dirty="0" err="1" smtClean="0"/>
              <a:t>optica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elektronen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ionen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0E9E6-16BC-4B38-929C-3A2BD0A66053}" type="slidenum">
              <a:rPr lang="en-US"/>
              <a:pPr/>
              <a:t>14</a:t>
            </a:fld>
            <a:endParaRPr lang="en-US"/>
          </a:p>
        </p:txBody>
      </p:sp>
      <p:pic>
        <p:nvPicPr>
          <p:cNvPr id="111629" name="Picture 1037" descr="D:\presentations\CPS98\3D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819400"/>
            <a:ext cx="3940175" cy="329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2" name="Picture 1040" descr="S:\LT2\TON\Groningen2000\KSB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1367358"/>
            <a:ext cx="30289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8984-9036-4DF7-BCEF-EA8931577975}" type="datetime1">
              <a:rPr lang="en-US" smtClean="0"/>
              <a:pPr/>
              <a:t>12/16/2011</a:t>
            </a:fld>
            <a:endParaRPr lang="nl-NL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975"/>
            <a:ext cx="7993062" cy="45418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nl-NL" dirty="0" smtClean="0"/>
          </a:p>
          <a:p>
            <a:pPr>
              <a:lnSpc>
                <a:spcPct val="90000"/>
              </a:lnSpc>
            </a:pPr>
            <a:r>
              <a:rPr lang="nl-NL" dirty="0" smtClean="0"/>
              <a:t>Elektronen optica</a:t>
            </a:r>
          </a:p>
          <a:p>
            <a:pPr lvl="1">
              <a:lnSpc>
                <a:spcPct val="90000"/>
              </a:lnSpc>
            </a:pPr>
            <a:r>
              <a:rPr lang="nl-NL" dirty="0" smtClean="0"/>
              <a:t>1910: kathodestraalbuis</a:t>
            </a:r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endParaRPr lang="nl-NL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2000: Scanning ion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microscope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1588056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Geschiedenis</a:t>
            </a:r>
            <a:r>
              <a:rPr lang="en-US" dirty="0" smtClean="0"/>
              <a:t> van de </a:t>
            </a:r>
            <a:r>
              <a:rPr lang="en-US" dirty="0" err="1" smtClean="0"/>
              <a:t>optica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atomen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Optiek</a:t>
            </a:r>
            <a:r>
              <a:rPr lang="en-US" dirty="0" smtClean="0">
                <a:latin typeface="Arial" charset="0"/>
              </a:rPr>
              <a:t> met </a:t>
            </a:r>
            <a:r>
              <a:rPr lang="en-US" dirty="0" err="1" smtClean="0">
                <a:latin typeface="Arial" charset="0"/>
              </a:rPr>
              <a:t>neutrale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atomen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solidFill>
                <a:srgbClr val="00B05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solidFill>
                <a:srgbClr val="00B05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solidFill>
                <a:srgbClr val="00B050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1000" dirty="0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1985: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Diafragma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Krachten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nodig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Meeste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krachten</a:t>
            </a:r>
            <a:r>
              <a:rPr lang="en-US" dirty="0" smtClean="0">
                <a:latin typeface="Arial" charset="0"/>
              </a:rPr>
              <a:t> op </a:t>
            </a:r>
            <a:r>
              <a:rPr lang="en-US" dirty="0" err="1" smtClean="0">
                <a:latin typeface="Arial" charset="0"/>
              </a:rPr>
              <a:t>atomen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zijn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zwak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Zwaartekracht</a:t>
            </a:r>
            <a:endParaRPr lang="en-US" dirty="0" smtClean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Inhomogene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magneetvelden</a:t>
            </a:r>
            <a:r>
              <a:rPr lang="en-US" dirty="0" smtClean="0">
                <a:latin typeface="Arial" charset="0"/>
              </a:rPr>
              <a:t> (Stern-</a:t>
            </a:r>
            <a:r>
              <a:rPr lang="en-US" dirty="0" err="1" smtClean="0">
                <a:latin typeface="Arial" charset="0"/>
              </a:rPr>
              <a:t>Gerlach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err="1" smtClean="0">
                <a:latin typeface="Arial" charset="0"/>
              </a:rPr>
              <a:t>Inhomogene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elektrische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velden</a:t>
            </a:r>
            <a:r>
              <a:rPr lang="en-US" dirty="0" smtClean="0">
                <a:latin typeface="Arial" charset="0"/>
              </a:rPr>
              <a:t> (</a:t>
            </a:r>
            <a:r>
              <a:rPr lang="en-US" dirty="0" err="1" smtClean="0">
                <a:latin typeface="Arial" charset="0"/>
              </a:rPr>
              <a:t>hexapool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lenzen</a:t>
            </a:r>
            <a:r>
              <a:rPr lang="en-US" dirty="0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chemeClr val="accent6"/>
                </a:solidFill>
                <a:latin typeface="Arial" charset="0"/>
              </a:rPr>
              <a:t>Onpraktisch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</a:rPr>
              <a:t>!!</a:t>
            </a:r>
            <a:endParaRPr lang="en-US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57D-15B9-49AA-B13C-A7850A29081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44" name="Picture 4" descr="C:\My Documents\SIMPLE.PC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0" t="37387" r="16161" b="29387"/>
          <a:stretch>
            <a:fillRect/>
          </a:stretch>
        </p:blipFill>
        <p:spPr bwMode="auto">
          <a:xfrm>
            <a:off x="4149725" y="1600200"/>
            <a:ext cx="4149725" cy="1909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711200" y="3430588"/>
            <a:ext cx="7772400" cy="215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l"/>
            </a:pPr>
            <a:endParaRPr lang="en-US" sz="16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DB5D-D222-49B5-BE87-B8CF750866F5}" type="datetime1">
              <a:rPr lang="en-US" smtClean="0"/>
              <a:pPr/>
              <a:t>12/16/2011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0362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Geschiedenis</a:t>
            </a:r>
            <a:r>
              <a:rPr lang="en-US" dirty="0" smtClean="0"/>
              <a:t> van de </a:t>
            </a:r>
            <a:r>
              <a:rPr lang="en-US" dirty="0" err="1" smtClean="0"/>
              <a:t>optica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atomen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Krachten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Stralingsdruk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</a:t>
            </a:r>
            <a:r>
              <a:rPr lang="en-US" baseline="-25000" dirty="0" err="1" smtClean="0"/>
              <a:t>max</a:t>
            </a:r>
            <a:r>
              <a:rPr lang="en-US" dirty="0" smtClean="0"/>
              <a:t> = 10</a:t>
            </a:r>
            <a:r>
              <a:rPr lang="en-US" baseline="30000" dirty="0" smtClean="0"/>
              <a:t>6</a:t>
            </a:r>
            <a:r>
              <a:rPr lang="en-US" dirty="0" smtClean="0"/>
              <a:t> m/s</a:t>
            </a:r>
            <a:r>
              <a:rPr lang="en-US" baseline="30000" dirty="0" smtClean="0"/>
              <a:t>2   </a:t>
            </a:r>
            <a:r>
              <a:rPr lang="en-US" sz="1600" dirty="0" err="1" smtClean="0"/>
              <a:t>typisch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69875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Dipoolkracht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00F-12F8-4F36-9913-721DA2395A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3727450" y="3810000"/>
            <a:ext cx="4643438" cy="2209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4697" name="Picture 9" descr="S:\LT2\TON\Groningen2000\Radp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55" y="1371600"/>
            <a:ext cx="4606925" cy="218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9" name="Picture 11" descr="S:\LT2\TON\Groningen2000\Dipforc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3652838" cy="1928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8CD-E18A-4C94-9C01-EA143A137021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505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Superbundel</a:t>
            </a:r>
            <a:r>
              <a:rPr lang="en-US" dirty="0" smtClean="0"/>
              <a:t>”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– </a:t>
            </a:r>
            <a:r>
              <a:rPr 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schematisch</a:t>
            </a: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739C-5F2D-48C2-9B38-C118A3FEFFD6}" type="slidenum">
              <a:rPr lang="en-US"/>
              <a:pPr/>
              <a:t>17</a:t>
            </a:fld>
            <a:endParaRPr lang="en-US"/>
          </a:p>
        </p:txBody>
      </p:sp>
      <p:pic>
        <p:nvPicPr>
          <p:cNvPr id="89098" name="Picture 1034" descr="D:\amsterdam99\new\source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70"/>
          <a:stretch/>
        </p:blipFill>
        <p:spPr bwMode="auto">
          <a:xfrm>
            <a:off x="539552" y="2658368"/>
            <a:ext cx="7832725" cy="1778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1" name="Text Box 1037"/>
          <p:cNvSpPr txBox="1">
            <a:spLocks noChangeArrowheads="1"/>
          </p:cNvSpPr>
          <p:nvPr/>
        </p:nvSpPr>
        <p:spPr bwMode="auto">
          <a:xfrm>
            <a:off x="5927725" y="3851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24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0CFD-694C-4536-8D20-6720D06CC1D6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179512" y="213401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He* </a:t>
            </a:r>
            <a:r>
              <a:rPr lang="en-US" sz="1400" b="1" dirty="0" err="1" smtClean="0">
                <a:solidFill>
                  <a:schemeClr val="accent2"/>
                </a:solidFill>
              </a:rPr>
              <a:t>bron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609" y="2134016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Collimator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2041684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Vertrager</a:t>
            </a:r>
            <a:r>
              <a:rPr lang="en-US" sz="1400" b="1" dirty="0" smtClean="0">
                <a:solidFill>
                  <a:schemeClr val="accent2"/>
                </a:solidFill>
              </a:rPr>
              <a:t>/</a:t>
            </a:r>
            <a:br>
              <a:rPr lang="en-US" sz="1400" b="1" dirty="0" smtClean="0">
                <a:solidFill>
                  <a:schemeClr val="accent2"/>
                </a:solidFill>
              </a:rPr>
            </a:br>
            <a:r>
              <a:rPr lang="en-US" sz="1400" b="1" dirty="0" smtClean="0">
                <a:solidFill>
                  <a:schemeClr val="accent2"/>
                </a:solidFill>
              </a:rPr>
              <a:t>compressor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213401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Lens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2134016"/>
            <a:ext cx="891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Trechter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2564904"/>
            <a:ext cx="648072" cy="288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48621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Uitvoering</a:t>
            </a:r>
            <a:endParaRPr lang="en-GB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7E274-D600-467C-94D5-D3F6DE623127}" type="slidenum">
              <a:rPr lang="en-US"/>
              <a:pPr/>
              <a:t>18</a:t>
            </a:fld>
            <a:endParaRPr lang="en-US"/>
          </a:p>
        </p:txBody>
      </p:sp>
      <p:pic>
        <p:nvPicPr>
          <p:cNvPr id="93187" name="Picture 3" descr="C:\My Documents\all.zip\FRAME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31" r="-140" b="27188"/>
          <a:stretch>
            <a:fillRect/>
          </a:stretch>
        </p:blipFill>
        <p:spPr bwMode="auto">
          <a:xfrm>
            <a:off x="304800" y="2133600"/>
            <a:ext cx="8574088" cy="334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18517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Bron</a:t>
            </a:r>
            <a:r>
              <a:rPr lang="en-US" sz="1600" b="1" dirty="0" smtClean="0">
                <a:latin typeface="Arial" charset="0"/>
              </a:rPr>
              <a:t>   Collimator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90800" y="2057400"/>
            <a:ext cx="1085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Arial" charset="0"/>
              </a:rPr>
              <a:t>Vertrager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990600" y="2514600"/>
            <a:ext cx="0" cy="533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H="1">
            <a:off x="1600200" y="2514600"/>
            <a:ext cx="228600" cy="533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H="1">
            <a:off x="2741613" y="2357438"/>
            <a:ext cx="457200" cy="612775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200400" y="2362200"/>
            <a:ext cx="1066800" cy="4572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211960" y="1916832"/>
            <a:ext cx="17602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L</a:t>
            </a:r>
            <a:r>
              <a:rPr lang="en-US" sz="1600" b="1" dirty="0" smtClean="0">
                <a:latin typeface="Arial" charset="0"/>
              </a:rPr>
              <a:t>ens     </a:t>
            </a:r>
            <a:r>
              <a:rPr lang="en-US" sz="1600" b="1" dirty="0" err="1" smtClean="0">
                <a:latin typeface="Arial" charset="0"/>
              </a:rPr>
              <a:t>Trechter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4648200" y="2286000"/>
            <a:ext cx="533400" cy="3048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5638800" y="2286000"/>
            <a:ext cx="228600" cy="2286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234994" y="1524000"/>
            <a:ext cx="10983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Arial" charset="0"/>
              </a:rPr>
              <a:t>Interactie</a:t>
            </a:r>
            <a:r>
              <a:rPr lang="en-US" sz="1600" b="1" dirty="0" smtClean="0">
                <a:latin typeface="Arial" charset="0"/>
              </a:rPr>
              <a:t/>
            </a:r>
            <a:br>
              <a:rPr lang="en-US" sz="1600" b="1" dirty="0" smtClean="0">
                <a:latin typeface="Arial" charset="0"/>
              </a:rPr>
            </a:br>
            <a:r>
              <a:rPr lang="en-US" sz="1600" b="1" dirty="0" err="1" smtClean="0">
                <a:latin typeface="Arial" charset="0"/>
              </a:rPr>
              <a:t>kamer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7010400" y="2057400"/>
            <a:ext cx="228600" cy="2286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772400" y="1752600"/>
            <a:ext cx="1008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Detector</a:t>
            </a:r>
            <a:endParaRPr lang="en-GB" sz="1600" b="1">
              <a:latin typeface="Arial" charset="0"/>
            </a:endParaRPr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8153400" y="2057400"/>
            <a:ext cx="76200" cy="152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V="1">
            <a:off x="1219200" y="3581400"/>
            <a:ext cx="7772400" cy="1905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5334000" y="4419600"/>
            <a:ext cx="762000" cy="36195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8023"/>
              </a:avLst>
            </a:prstTxWarp>
          </a:bodyPr>
          <a:lstStyle/>
          <a:p>
            <a:pPr algn="ctr"/>
            <a:r>
              <a:rPr lang="en-GB" sz="1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10 m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135E-4C9D-40A2-A9CF-5CF822C81A4A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7683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Imago </a:t>
            </a:r>
            <a:r>
              <a:rPr lang="en-US" dirty="0" err="1" smtClean="0"/>
              <a:t>fysici</a:t>
            </a:r>
            <a:endParaRPr lang="en-US" dirty="0"/>
          </a:p>
        </p:txBody>
      </p:sp>
      <p:pic>
        <p:nvPicPr>
          <p:cNvPr id="3079" name="Picture 7" descr="geheimtaa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38" y="980728"/>
            <a:ext cx="6715125" cy="5172075"/>
          </a:xfr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8227" y="1231322"/>
            <a:ext cx="1797669" cy="73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Zeg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eens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 in </a:t>
            </a:r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simpele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woorden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wat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 u nu </a:t>
            </a:r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ontdekt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heeft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nl-NL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217066"/>
            <a:ext cx="990600" cy="3077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omic Sans MS" pitchFamily="66" charset="0"/>
              </a:rPr>
              <a:t>Zeker</a:t>
            </a:r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!</a:t>
            </a:r>
            <a:endParaRPr lang="nl-NL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744-966D-457D-BF3D-9B1C98A72A33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823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 </a:t>
            </a:r>
            <a:r>
              <a:rPr lang="en-US" dirty="0" err="1" smtClean="0"/>
              <a:t>diffractie</a:t>
            </a:r>
            <a:endParaRPr lang="en-GB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l"/>
            </a:pPr>
            <a:r>
              <a:rPr lang="en-US" sz="1800" dirty="0" smtClean="0"/>
              <a:t>Bragg </a:t>
            </a:r>
            <a:r>
              <a:rPr lang="en-US" sz="1800" dirty="0" err="1" smtClean="0"/>
              <a:t>diffractie</a:t>
            </a:r>
            <a:r>
              <a:rPr lang="en-US" sz="1800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l"/>
            </a:pPr>
            <a:r>
              <a:rPr lang="en-US" sz="1600" dirty="0" err="1" smtClean="0">
                <a:solidFill>
                  <a:schemeClr val="accent6"/>
                </a:solidFill>
              </a:rPr>
              <a:t>Verstrooiing</a:t>
            </a:r>
            <a:r>
              <a:rPr lang="en-US" sz="1600" dirty="0" smtClean="0">
                <a:solidFill>
                  <a:schemeClr val="accent6"/>
                </a:solidFill>
              </a:rPr>
              <a:t> van </a:t>
            </a:r>
            <a:r>
              <a:rPr lang="en-US" sz="1600" dirty="0" err="1" smtClean="0">
                <a:solidFill>
                  <a:schemeClr val="accent6"/>
                </a:solidFill>
              </a:rPr>
              <a:t>Röntgenstraling</a:t>
            </a:r>
            <a:r>
              <a:rPr lang="en-US" sz="1600" dirty="0" smtClean="0">
                <a:solidFill>
                  <a:schemeClr val="accent6"/>
                </a:solidFill>
              </a:rPr>
              <a:t/>
            </a:r>
            <a:br>
              <a:rPr lang="en-US" sz="1600" dirty="0" smtClean="0">
                <a:solidFill>
                  <a:schemeClr val="accent6"/>
                </a:solidFill>
              </a:rPr>
            </a:br>
            <a:r>
              <a:rPr lang="en-US" sz="1600" dirty="0" err="1" smtClean="0">
                <a:solidFill>
                  <a:schemeClr val="accent6"/>
                </a:solidFill>
              </a:rPr>
              <a:t>aan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kristalrooster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587F0-50C9-4CF9-B268-3940F2E00146}" type="slidenum">
              <a:rPr lang="en-US"/>
              <a:pPr/>
              <a:t>19</a:t>
            </a:fld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1955304" y="283103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endParaRPr lang="en-GB" sz="2400"/>
          </a:p>
        </p:txBody>
      </p:sp>
      <p:pic>
        <p:nvPicPr>
          <p:cNvPr id="94225" name="Picture 17" descr="S:\LT2\TON\CollTUE2000\Bragg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722"/>
          <a:stretch>
            <a:fillRect/>
          </a:stretch>
        </p:blipFill>
        <p:spPr bwMode="auto">
          <a:xfrm>
            <a:off x="583704" y="2492896"/>
            <a:ext cx="3124200" cy="1892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6" name="Picture 18" descr="S:\LT2\TON\CollTUE2000\WHBRAG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1196975" cy="1693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7" name="Picture 19" descr="S:\LT2\TON\CollTUE2000\WLBRAG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1196975" cy="1693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4800600" y="3200400"/>
            <a:ext cx="2736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W.H. Bragg</a:t>
            </a:r>
          </a:p>
          <a:p>
            <a:endParaRPr lang="en-US" sz="1800">
              <a:latin typeface="Arial" charset="0"/>
            </a:endParaRPr>
          </a:p>
          <a:p>
            <a:r>
              <a:rPr lang="en-US" sz="1800">
                <a:solidFill>
                  <a:schemeClr val="tx2"/>
                </a:solidFill>
                <a:latin typeface="Arial" charset="0"/>
              </a:rPr>
              <a:t>Nobel prize physics 1915</a:t>
            </a:r>
            <a:endParaRPr lang="en-GB" sz="1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6172200" y="32004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W.L. Bragg</a:t>
            </a:r>
            <a:endParaRPr lang="en-GB" sz="1800">
              <a:latin typeface="Arial" charset="0"/>
            </a:endParaRPr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>
            <a:off x="1945779" y="3058046"/>
            <a:ext cx="0" cy="152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31" name="Line 23"/>
          <p:cNvSpPr>
            <a:spLocks noChangeAspect="1" noChangeShapeType="1"/>
          </p:cNvSpPr>
          <p:nvPr/>
        </p:nvSpPr>
        <p:spPr bwMode="auto">
          <a:xfrm flipH="1">
            <a:off x="1909267" y="3059634"/>
            <a:ext cx="36512" cy="36512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32" name="Line 24"/>
          <p:cNvSpPr>
            <a:spLocks noChangeAspect="1" noChangeShapeType="1"/>
          </p:cNvSpPr>
          <p:nvPr/>
        </p:nvSpPr>
        <p:spPr bwMode="auto">
          <a:xfrm flipH="1">
            <a:off x="1955304" y="3178696"/>
            <a:ext cx="36513" cy="36513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33" name="Line 25"/>
          <p:cNvSpPr>
            <a:spLocks noChangeAspect="1" noChangeShapeType="1"/>
          </p:cNvSpPr>
          <p:nvPr/>
        </p:nvSpPr>
        <p:spPr bwMode="auto">
          <a:xfrm flipH="1" flipV="1">
            <a:off x="1907679" y="3178696"/>
            <a:ext cx="36513" cy="36513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34" name="Line 26"/>
          <p:cNvSpPr>
            <a:spLocks noChangeAspect="1" noChangeShapeType="1"/>
          </p:cNvSpPr>
          <p:nvPr/>
        </p:nvSpPr>
        <p:spPr bwMode="auto">
          <a:xfrm>
            <a:off x="1945779" y="3058046"/>
            <a:ext cx="36513" cy="36513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762000" y="4495800"/>
            <a:ext cx="352196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latin typeface="Arial" charset="0"/>
              </a:rPr>
              <a:t> </a:t>
            </a:r>
            <a:r>
              <a:rPr lang="en-US" b="1" dirty="0" err="1" smtClean="0"/>
              <a:t>Roosterconditie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b="1" dirty="0" smtClean="0"/>
              <a:t> </a:t>
            </a:r>
            <a:r>
              <a:rPr lang="en-US" b="1" dirty="0" err="1" smtClean="0"/>
              <a:t>Speculair</a:t>
            </a:r>
            <a:r>
              <a:rPr lang="en-US" b="1" dirty="0"/>
              <a:t>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b="1" dirty="0" smtClean="0"/>
              <a:t> </a:t>
            </a:r>
            <a:r>
              <a:rPr lang="en-US" b="1" dirty="0" err="1" smtClean="0"/>
              <a:t>Samen</a:t>
            </a:r>
            <a:r>
              <a:rPr lang="en-US" b="1" dirty="0" smtClean="0"/>
              <a:t>: </a:t>
            </a:r>
            <a:r>
              <a:rPr lang="en-US" b="1" dirty="0">
                <a:solidFill>
                  <a:schemeClr val="accent6"/>
                </a:solidFill>
              </a:rPr>
              <a:t>Bragg </a:t>
            </a:r>
            <a:r>
              <a:rPr lang="en-US" b="1" dirty="0" err="1" smtClean="0">
                <a:solidFill>
                  <a:schemeClr val="accent6"/>
                </a:solidFill>
              </a:rPr>
              <a:t>voorwaarde</a:t>
            </a:r>
            <a:endParaRPr lang="en-US" b="1" dirty="0">
              <a:solidFill>
                <a:schemeClr val="accent6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endParaRPr lang="en-US" sz="2000" dirty="0"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endParaRPr lang="en-GB" sz="2000" dirty="0">
              <a:latin typeface="Arial" charset="0"/>
            </a:endParaRPr>
          </a:p>
        </p:txBody>
      </p:sp>
      <p:graphicFrame>
        <p:nvGraphicFramePr>
          <p:cNvPr id="9423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8051568"/>
              </p:ext>
            </p:extLst>
          </p:nvPr>
        </p:nvGraphicFramePr>
        <p:xfrm>
          <a:off x="4378796" y="4583302"/>
          <a:ext cx="2857500" cy="467591"/>
        </p:xfrm>
        <a:graphic>
          <a:graphicData uri="http://schemas.openxmlformats.org/presentationml/2006/ole">
            <p:oleObj spid="_x0000_s1080" name="Equation" r:id="rId6" imgW="3143250" imgH="514350" progId="EquationMagic">
              <p:embed/>
            </p:oleObj>
          </a:graphicData>
        </a:graphic>
      </p:graphicFrame>
      <p:graphicFrame>
        <p:nvGraphicFramePr>
          <p:cNvPr id="9423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7825893"/>
              </p:ext>
            </p:extLst>
          </p:nvPr>
        </p:nvGraphicFramePr>
        <p:xfrm>
          <a:off x="4357861" y="5091112"/>
          <a:ext cx="1438275" cy="381000"/>
        </p:xfrm>
        <a:graphic>
          <a:graphicData uri="http://schemas.openxmlformats.org/presentationml/2006/ole">
            <p:oleObj spid="_x0000_s1081" name="Equation" r:id="rId7" imgW="1438275" imgH="381000" progId="EquationMagic">
              <p:embed/>
            </p:oleObj>
          </a:graphicData>
        </a:graphic>
      </p:graphicFrame>
      <p:graphicFrame>
        <p:nvGraphicFramePr>
          <p:cNvPr id="942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4880822"/>
              </p:ext>
            </p:extLst>
          </p:nvPr>
        </p:nvGraphicFramePr>
        <p:xfrm>
          <a:off x="4347567" y="5483287"/>
          <a:ext cx="1952625" cy="514350"/>
        </p:xfrm>
        <a:graphic>
          <a:graphicData uri="http://schemas.openxmlformats.org/presentationml/2006/ole">
            <p:oleObj spid="_x0000_s1082" name="Equation" r:id="rId8" imgW="1952625" imgH="514350" progId="EquationMagic">
              <p:embed/>
            </p:oleObj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6607-FD95-42D2-8C2C-DF55AAA66FE4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229443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Bragg </a:t>
            </a:r>
            <a:r>
              <a:rPr lang="en-US" dirty="0" err="1" smtClean="0"/>
              <a:t>diffractie</a:t>
            </a:r>
            <a:r>
              <a:rPr lang="en-US" dirty="0" smtClean="0"/>
              <a:t> met </a:t>
            </a:r>
            <a:r>
              <a:rPr lang="en-US" dirty="0" err="1" smtClean="0"/>
              <a:t>atomen</a:t>
            </a:r>
            <a:endParaRPr lang="en-GB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l"/>
            </a:pPr>
            <a:r>
              <a:rPr lang="en-US" sz="1800" dirty="0" smtClean="0"/>
              <a:t>Bragg </a:t>
            </a:r>
            <a:r>
              <a:rPr lang="en-US" sz="1800" dirty="0" err="1" smtClean="0"/>
              <a:t>diffractie</a:t>
            </a:r>
            <a:r>
              <a:rPr lang="en-US" sz="1800" dirty="0" smtClean="0"/>
              <a:t> van </a:t>
            </a:r>
            <a:r>
              <a:rPr lang="en-US" sz="1800" dirty="0" err="1" smtClean="0"/>
              <a:t>atomen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l"/>
            </a:pPr>
            <a:r>
              <a:rPr lang="en-US" sz="1600" dirty="0" err="1" smtClean="0">
                <a:solidFill>
                  <a:schemeClr val="accent6"/>
                </a:solidFill>
              </a:rPr>
              <a:t>Verstrooing</a:t>
            </a:r>
            <a:r>
              <a:rPr lang="en-US" sz="1600" dirty="0" smtClean="0">
                <a:solidFill>
                  <a:schemeClr val="accent6"/>
                </a:solidFill>
              </a:rPr>
              <a:t> van </a:t>
            </a:r>
            <a:r>
              <a:rPr lang="en-US" sz="1600" dirty="0" err="1" smtClean="0">
                <a:solidFill>
                  <a:schemeClr val="accent6"/>
                </a:solidFill>
              </a:rPr>
              <a:t>atomen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aan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een</a:t>
            </a:r>
            <a:r>
              <a:rPr lang="en-US" sz="1600" dirty="0" smtClean="0">
                <a:solidFill>
                  <a:schemeClr val="accent6"/>
                </a:solidFill>
              </a:rPr>
              <a:t> “rooster” van </a:t>
            </a:r>
            <a:r>
              <a:rPr lang="en-US" sz="1600" dirty="0" err="1" smtClean="0">
                <a:solidFill>
                  <a:schemeClr val="accent6"/>
                </a:solidFill>
              </a:rPr>
              <a:t>licht</a:t>
            </a:r>
            <a:endParaRPr lang="en-GB" sz="1600" dirty="0">
              <a:solidFill>
                <a:schemeClr val="hlin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EB47-94E2-4139-8F3D-95B2CA187822}" type="slidenum">
              <a:rPr lang="en-US"/>
              <a:pPr/>
              <a:t>20</a:t>
            </a:fld>
            <a:endParaRPr lang="en-US"/>
          </a:p>
        </p:txBody>
      </p:sp>
      <p:pic>
        <p:nvPicPr>
          <p:cNvPr id="130052" name="Picture 4" descr="D:\amsterdam99\new\brag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486"/>
          <a:stretch>
            <a:fillRect/>
          </a:stretch>
        </p:blipFill>
        <p:spPr bwMode="auto">
          <a:xfrm>
            <a:off x="615201" y="2236589"/>
            <a:ext cx="2724150" cy="176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691279" y="3645024"/>
            <a:ext cx="101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D</a:t>
            </a:r>
            <a:r>
              <a:rPr lang="en-US" sz="1600" b="1" dirty="0" smtClean="0">
                <a:latin typeface="Arial" charset="0"/>
              </a:rPr>
              <a:t>etector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BD7D-13F4-438E-8237-08381B079080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761182" y="4502130"/>
            <a:ext cx="352196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latin typeface="Arial" charset="0"/>
              </a:rPr>
              <a:t> </a:t>
            </a:r>
            <a:r>
              <a:rPr lang="en-US" b="1" dirty="0" err="1" smtClean="0"/>
              <a:t>Roosterconditie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b="1" dirty="0" smtClean="0"/>
              <a:t> </a:t>
            </a:r>
            <a:r>
              <a:rPr lang="en-US" b="1" dirty="0" err="1" smtClean="0"/>
              <a:t>Speculair</a:t>
            </a:r>
            <a:r>
              <a:rPr lang="en-US" b="1" dirty="0"/>
              <a:t>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b="1" dirty="0" smtClean="0"/>
              <a:t> </a:t>
            </a:r>
            <a:r>
              <a:rPr lang="en-US" b="1" dirty="0" err="1" smtClean="0"/>
              <a:t>Samen</a:t>
            </a:r>
            <a:r>
              <a:rPr lang="en-US" b="1" dirty="0" smtClean="0"/>
              <a:t>: </a:t>
            </a:r>
            <a:r>
              <a:rPr lang="en-US" b="1" dirty="0">
                <a:solidFill>
                  <a:schemeClr val="accent6"/>
                </a:solidFill>
              </a:rPr>
              <a:t>Bragg </a:t>
            </a:r>
            <a:r>
              <a:rPr lang="en-US" b="1" dirty="0" err="1" smtClean="0">
                <a:solidFill>
                  <a:schemeClr val="accent6"/>
                </a:solidFill>
              </a:rPr>
              <a:t>voorwaarde</a:t>
            </a:r>
            <a:endParaRPr lang="en-US" b="1" dirty="0">
              <a:solidFill>
                <a:schemeClr val="accent6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endParaRPr lang="en-US" sz="2000" dirty="0">
              <a:latin typeface="Arial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</a:pPr>
            <a:endParaRPr lang="en-GB" sz="2000" dirty="0"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30316" y="4535998"/>
            <a:ext cx="3366020" cy="1478648"/>
            <a:chOff x="3432622" y="4133850"/>
            <a:chExt cx="3366020" cy="1478648"/>
          </a:xfrm>
        </p:grpSpPr>
        <p:graphicFrame>
          <p:nvGraphicFramePr>
            <p:cNvPr id="1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29960515"/>
                </p:ext>
              </p:extLst>
            </p:nvPr>
          </p:nvGraphicFramePr>
          <p:xfrm>
            <a:off x="3491880" y="4133850"/>
            <a:ext cx="3306762" cy="534988"/>
          </p:xfrm>
          <a:graphic>
            <a:graphicData uri="http://schemas.openxmlformats.org/presentationml/2006/ole">
              <p:oleObj spid="_x0000_s6230" name="Equation" r:id="rId4" imgW="3638550" imgH="590550" progId="EquationMagic">
                <p:embed/>
              </p:oleObj>
            </a:graphicData>
          </a:graphic>
        </p:graphicFrame>
        <p:graphicFrame>
          <p:nvGraphicFramePr>
            <p:cNvPr id="1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5612617"/>
                </p:ext>
              </p:extLst>
            </p:nvPr>
          </p:nvGraphicFramePr>
          <p:xfrm>
            <a:off x="3491880" y="4708832"/>
            <a:ext cx="1300683" cy="344552"/>
          </p:xfrm>
          <a:graphic>
            <a:graphicData uri="http://schemas.openxmlformats.org/presentationml/2006/ole">
              <p:oleObj spid="_x0000_s6231" name="Equation" r:id="rId5" imgW="1438275" imgH="381000" progId="EquationMagic">
                <p:embed/>
              </p:oleObj>
            </a:graphicData>
          </a:graphic>
        </p:graphicFrame>
        <p:graphicFrame>
          <p:nvGraphicFramePr>
            <p:cNvPr id="2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21967532"/>
                </p:ext>
              </p:extLst>
            </p:nvPr>
          </p:nvGraphicFramePr>
          <p:xfrm>
            <a:off x="3432622" y="5101323"/>
            <a:ext cx="1809750" cy="511175"/>
          </p:xfrm>
          <a:graphic>
            <a:graphicData uri="http://schemas.openxmlformats.org/presentationml/2006/ole">
              <p:oleObj spid="_x0000_s6232" name="Equation" r:id="rId6" imgW="2085975" imgH="590550" progId="EquationMagic">
                <p:embed/>
              </p:oleObj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4280396" y="4596651"/>
            <a:ext cx="2457450" cy="1345639"/>
            <a:chOff x="3554710" y="4195687"/>
            <a:chExt cx="2457450" cy="1345639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332327173"/>
                </p:ext>
              </p:extLst>
            </p:nvPr>
          </p:nvGraphicFramePr>
          <p:xfrm>
            <a:off x="3554710" y="4195687"/>
            <a:ext cx="2457450" cy="409575"/>
          </p:xfrm>
          <a:graphic>
            <a:graphicData uri="http://schemas.openxmlformats.org/presentationml/2006/ole">
              <p:oleObj spid="_x0000_s6233" name="Equation" r:id="rId7" imgW="2457450" imgH="409575" progId="EquationMagic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902570261"/>
                </p:ext>
              </p:extLst>
            </p:nvPr>
          </p:nvGraphicFramePr>
          <p:xfrm>
            <a:off x="3563888" y="4606529"/>
            <a:ext cx="1476375" cy="457200"/>
          </p:xfrm>
          <a:graphic>
            <a:graphicData uri="http://schemas.openxmlformats.org/presentationml/2006/ole">
              <p:oleObj spid="_x0000_s6234" name="Equation" r:id="rId8" imgW="1476375" imgH="457200" progId="EquationMagic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09620801"/>
                </p:ext>
              </p:extLst>
            </p:nvPr>
          </p:nvGraphicFramePr>
          <p:xfrm>
            <a:off x="3563888" y="5093651"/>
            <a:ext cx="1981200" cy="447675"/>
          </p:xfrm>
          <a:graphic>
            <a:graphicData uri="http://schemas.openxmlformats.org/presentationml/2006/ole">
              <p:oleObj spid="_x0000_s6235" name="Equation" r:id="rId9" imgW="1981200" imgH="447675" progId="EquationMagic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2299754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endParaRPr lang="en-GB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A3E9-A61E-418C-8EBA-61A552AF36E2}" type="slidenum">
              <a:rPr lang="en-US"/>
              <a:pPr/>
              <a:t>21</a:t>
            </a:fld>
            <a:endParaRPr lang="en-US"/>
          </a:p>
        </p:txBody>
      </p:sp>
      <p:pic>
        <p:nvPicPr>
          <p:cNvPr id="107525" name="Picture 5" descr="S:\LT2\TON\Groningen2000\MIRROR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04" y="2034952"/>
            <a:ext cx="6886575" cy="374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4393925"/>
              </p:ext>
            </p:extLst>
          </p:nvPr>
        </p:nvGraphicFramePr>
        <p:xfrm>
          <a:off x="1837804" y="1196752"/>
          <a:ext cx="404813" cy="301625"/>
        </p:xfrm>
        <a:graphic>
          <a:graphicData uri="http://schemas.openxmlformats.org/presentationml/2006/ole">
            <p:oleObj spid="_x0000_s2302" name="Equation" r:id="rId4" imgW="291973" imgH="203112" progId="Equation.3">
              <p:embed/>
            </p:oleObj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0129061"/>
              </p:ext>
            </p:extLst>
          </p:nvPr>
        </p:nvGraphicFramePr>
        <p:xfrm>
          <a:off x="2612504" y="1196752"/>
          <a:ext cx="403225" cy="301625"/>
        </p:xfrm>
        <a:graphic>
          <a:graphicData uri="http://schemas.openxmlformats.org/presentationml/2006/ole">
            <p:oleObj spid="_x0000_s2303" name="Equation" r:id="rId5" imgW="291973" imgH="203112" progId="Equation.3">
              <p:embed/>
            </p:oleObj>
          </a:graphicData>
        </a:graphic>
      </p:graphicFrame>
      <p:graphicFrame>
        <p:nvGraphicFramePr>
          <p:cNvPr id="1075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3286492"/>
              </p:ext>
            </p:extLst>
          </p:nvPr>
        </p:nvGraphicFramePr>
        <p:xfrm>
          <a:off x="3385617" y="1196752"/>
          <a:ext cx="404812" cy="301625"/>
        </p:xfrm>
        <a:graphic>
          <a:graphicData uri="http://schemas.openxmlformats.org/presentationml/2006/ole">
            <p:oleObj spid="_x0000_s2304" name="Equation" r:id="rId6" imgW="291973" imgH="203112" progId="Equation.3">
              <p:embed/>
            </p:oleObj>
          </a:graphicData>
        </a:graphic>
      </p:graphicFrame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6608149"/>
              </p:ext>
            </p:extLst>
          </p:nvPr>
        </p:nvGraphicFramePr>
        <p:xfrm>
          <a:off x="4099992" y="1196752"/>
          <a:ext cx="387350" cy="301625"/>
        </p:xfrm>
        <a:graphic>
          <a:graphicData uri="http://schemas.openxmlformats.org/presentationml/2006/ole">
            <p:oleObj spid="_x0000_s2305" name="Equation" r:id="rId7" imgW="279279" imgH="203112" progId="Equation.3">
              <p:embed/>
            </p:oleObj>
          </a:graphicData>
        </a:graphic>
      </p:graphicFrame>
      <p:graphicFrame>
        <p:nvGraphicFramePr>
          <p:cNvPr id="1075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3572519"/>
              </p:ext>
            </p:extLst>
          </p:nvPr>
        </p:nvGraphicFramePr>
        <p:xfrm>
          <a:off x="4815954" y="1196752"/>
          <a:ext cx="474663" cy="301625"/>
        </p:xfrm>
        <a:graphic>
          <a:graphicData uri="http://schemas.openxmlformats.org/presentationml/2006/ole">
            <p:oleObj spid="_x0000_s2306" name="Equation" r:id="rId8" imgW="342751" imgH="203112" progId="Equation.3">
              <p:embed/>
            </p:oleObj>
          </a:graphicData>
        </a:graphic>
      </p:graphicFrame>
      <p:graphicFrame>
        <p:nvGraphicFramePr>
          <p:cNvPr id="1075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36131523"/>
              </p:ext>
            </p:extLst>
          </p:nvPr>
        </p:nvGraphicFramePr>
        <p:xfrm>
          <a:off x="5565254" y="1196752"/>
          <a:ext cx="476250" cy="301625"/>
        </p:xfrm>
        <a:graphic>
          <a:graphicData uri="http://schemas.openxmlformats.org/presentationml/2006/ole">
            <p:oleObj spid="_x0000_s2307" name="Equation" r:id="rId9" imgW="342751" imgH="203112" progId="Equation.3">
              <p:embed/>
            </p:oleObj>
          </a:graphicData>
        </a:graphic>
      </p:graphicFrame>
      <p:graphicFrame>
        <p:nvGraphicFramePr>
          <p:cNvPr id="1075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12222382"/>
              </p:ext>
            </p:extLst>
          </p:nvPr>
        </p:nvGraphicFramePr>
        <p:xfrm>
          <a:off x="6339954" y="1196752"/>
          <a:ext cx="474663" cy="301625"/>
        </p:xfrm>
        <a:graphic>
          <a:graphicData uri="http://schemas.openxmlformats.org/presentationml/2006/ole">
            <p:oleObj spid="_x0000_s2308" name="Equation" r:id="rId10" imgW="342751" imgH="203112" progId="Equation.3">
              <p:embed/>
            </p:oleObj>
          </a:graphicData>
        </a:graphic>
      </p:graphicFrame>
      <p:graphicFrame>
        <p:nvGraphicFramePr>
          <p:cNvPr id="1075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8638046"/>
              </p:ext>
            </p:extLst>
          </p:nvPr>
        </p:nvGraphicFramePr>
        <p:xfrm>
          <a:off x="7136879" y="1196752"/>
          <a:ext cx="474663" cy="301625"/>
        </p:xfrm>
        <a:graphic>
          <a:graphicData uri="http://schemas.openxmlformats.org/presentationml/2006/ole">
            <p:oleObj spid="_x0000_s2309" name="Equation" r:id="rId11" imgW="342751" imgH="203112" progId="Equation.3">
              <p:embed/>
            </p:oleObj>
          </a:graphicData>
        </a:graphic>
      </p:graphicFrame>
      <p:graphicFrame>
        <p:nvGraphicFramePr>
          <p:cNvPr id="1075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3401212"/>
              </p:ext>
            </p:extLst>
          </p:nvPr>
        </p:nvGraphicFramePr>
        <p:xfrm>
          <a:off x="923404" y="1196752"/>
          <a:ext cx="615950" cy="301625"/>
        </p:xfrm>
        <a:graphic>
          <a:graphicData uri="http://schemas.openxmlformats.org/presentationml/2006/ole">
            <p:oleObj spid="_x0000_s2310" name="Equation" r:id="rId12" imgW="444307" imgH="203112" progId="Equation.3">
              <p:embed/>
            </p:oleObj>
          </a:graphicData>
        </a:graphic>
      </p:graphicFrame>
      <p:graphicFrame>
        <p:nvGraphicFramePr>
          <p:cNvPr id="1075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94673229"/>
              </p:ext>
            </p:extLst>
          </p:nvPr>
        </p:nvGraphicFramePr>
        <p:xfrm>
          <a:off x="899592" y="1577752"/>
          <a:ext cx="647700" cy="266700"/>
        </p:xfrm>
        <a:graphic>
          <a:graphicData uri="http://schemas.openxmlformats.org/presentationml/2006/ole">
            <p:oleObj spid="_x0000_s2311" name="Equation" r:id="rId13" imgW="431425" imgH="177646" progId="Equation.3">
              <p:embed/>
            </p:oleObj>
          </a:graphicData>
        </a:graphic>
      </p:graphicFrame>
      <p:graphicFrame>
        <p:nvGraphicFramePr>
          <p:cNvPr id="1075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9519431"/>
              </p:ext>
            </p:extLst>
          </p:nvPr>
        </p:nvGraphicFramePr>
        <p:xfrm>
          <a:off x="1740967" y="1577752"/>
          <a:ext cx="704850" cy="304800"/>
        </p:xfrm>
        <a:graphic>
          <a:graphicData uri="http://schemas.openxmlformats.org/presentationml/2006/ole">
            <p:oleObj spid="_x0000_s2312" name="Equation" r:id="rId14" imgW="469696" imgH="203112" progId="Equation.3">
              <p:embed/>
            </p:oleObj>
          </a:graphicData>
        </a:graphic>
      </p:graphicFrame>
      <p:graphicFrame>
        <p:nvGraphicFramePr>
          <p:cNvPr id="10754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26722909"/>
              </p:ext>
            </p:extLst>
          </p:nvPr>
        </p:nvGraphicFramePr>
        <p:xfrm>
          <a:off x="2512492" y="1577752"/>
          <a:ext cx="552450" cy="304800"/>
        </p:xfrm>
        <a:graphic>
          <a:graphicData uri="http://schemas.openxmlformats.org/presentationml/2006/ole">
            <p:oleObj spid="_x0000_s2313" name="Equation" r:id="rId15" imgW="368140" imgH="203112" progId="Equation.3">
              <p:embed/>
            </p:oleObj>
          </a:graphicData>
        </a:graphic>
      </p:graphicFrame>
      <p:graphicFrame>
        <p:nvGraphicFramePr>
          <p:cNvPr id="107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5444756"/>
              </p:ext>
            </p:extLst>
          </p:nvPr>
        </p:nvGraphicFramePr>
        <p:xfrm>
          <a:off x="3215754" y="1577752"/>
          <a:ext cx="742950" cy="304800"/>
        </p:xfrm>
        <a:graphic>
          <a:graphicData uri="http://schemas.openxmlformats.org/presentationml/2006/ole">
            <p:oleObj spid="_x0000_s2314" name="Equation" r:id="rId16" imgW="494870" imgH="203024" progId="Equation.3">
              <p:embed/>
            </p:oleObj>
          </a:graphicData>
        </a:graphic>
      </p:graphicFrame>
      <p:graphicFrame>
        <p:nvGraphicFramePr>
          <p:cNvPr id="1075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3878737"/>
              </p:ext>
            </p:extLst>
          </p:nvPr>
        </p:nvGraphicFramePr>
        <p:xfrm>
          <a:off x="4066654" y="1577752"/>
          <a:ext cx="571500" cy="304800"/>
        </p:xfrm>
        <a:graphic>
          <a:graphicData uri="http://schemas.openxmlformats.org/presentationml/2006/ole">
            <p:oleObj spid="_x0000_s2315" name="Equation" r:id="rId17" imgW="380835" imgH="203112" progId="Equation.3">
              <p:embed/>
            </p:oleObj>
          </a:graphicData>
        </a:graphic>
      </p:graphicFrame>
      <p:graphicFrame>
        <p:nvGraphicFramePr>
          <p:cNvPr id="1075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82254588"/>
              </p:ext>
            </p:extLst>
          </p:nvPr>
        </p:nvGraphicFramePr>
        <p:xfrm>
          <a:off x="4763567" y="1577752"/>
          <a:ext cx="742950" cy="304800"/>
        </p:xfrm>
        <a:graphic>
          <a:graphicData uri="http://schemas.openxmlformats.org/presentationml/2006/ole">
            <p:oleObj spid="_x0000_s2316" name="Equation" r:id="rId18" imgW="494870" imgH="203024" progId="Equation.3">
              <p:embed/>
            </p:oleObj>
          </a:graphicData>
        </a:graphic>
      </p:graphicFrame>
      <p:graphicFrame>
        <p:nvGraphicFramePr>
          <p:cNvPr id="1075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962975"/>
              </p:ext>
            </p:extLst>
          </p:nvPr>
        </p:nvGraphicFramePr>
        <p:xfrm>
          <a:off x="5614467" y="1577752"/>
          <a:ext cx="571500" cy="304800"/>
        </p:xfrm>
        <a:graphic>
          <a:graphicData uri="http://schemas.openxmlformats.org/presentationml/2006/ole">
            <p:oleObj spid="_x0000_s2317" name="Equation" r:id="rId19" imgW="380835" imgH="203112" progId="Equation.3">
              <p:embed/>
            </p:oleObj>
          </a:graphicData>
        </a:graphic>
      </p:graphicFrame>
      <p:graphicFrame>
        <p:nvGraphicFramePr>
          <p:cNvPr id="1075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82225258"/>
              </p:ext>
            </p:extLst>
          </p:nvPr>
        </p:nvGraphicFramePr>
        <p:xfrm>
          <a:off x="6193904" y="1577752"/>
          <a:ext cx="819150" cy="304800"/>
        </p:xfrm>
        <a:graphic>
          <a:graphicData uri="http://schemas.openxmlformats.org/presentationml/2006/ole">
            <p:oleObj spid="_x0000_s2318" name="Equation" r:id="rId20" imgW="545626" imgH="203024" progId="Equation.3">
              <p:embed/>
            </p:oleObj>
          </a:graphicData>
        </a:graphic>
      </p:graphicFrame>
      <p:graphicFrame>
        <p:nvGraphicFramePr>
          <p:cNvPr id="1075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9202201"/>
              </p:ext>
            </p:extLst>
          </p:nvPr>
        </p:nvGraphicFramePr>
        <p:xfrm>
          <a:off x="7044804" y="1577752"/>
          <a:ext cx="666750" cy="304800"/>
        </p:xfrm>
        <a:graphic>
          <a:graphicData uri="http://schemas.openxmlformats.org/presentationml/2006/ole">
            <p:oleObj spid="_x0000_s2319" name="Equation" r:id="rId21" imgW="444307" imgH="203112" progId="Equation.3">
              <p:embed/>
            </p:oleObj>
          </a:graphicData>
        </a:graphic>
      </p:graphicFrame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DE75C-BC64-46FD-90F7-F398B955E8D5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608149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 </a:t>
            </a:r>
            <a:r>
              <a:rPr lang="en-US" dirty="0" err="1" smtClean="0"/>
              <a:t>diffractie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halfdoorlatende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spiegel</a:t>
            </a:r>
            <a:endParaRPr lang="en-GB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“Halfdoorlatende spiegel”</a:t>
            </a:r>
          </a:p>
          <a:p>
            <a:pPr lvl="1"/>
            <a:r>
              <a:rPr lang="nl-NL" dirty="0" smtClean="0"/>
              <a:t>Impulsverandering: </a:t>
            </a:r>
            <a:r>
              <a:rPr lang="nl-NL" dirty="0" smtClean="0">
                <a:solidFill>
                  <a:schemeClr val="accent6"/>
                </a:solidFill>
              </a:rPr>
              <a:t>tot 16 foton impulsen (1.5 m/s)</a:t>
            </a:r>
          </a:p>
          <a:p>
            <a:pPr lvl="1"/>
            <a:r>
              <a:rPr lang="nl-NL" dirty="0" smtClean="0"/>
              <a:t>Macroscopische “atoomgolf splitser”:</a:t>
            </a:r>
            <a:br>
              <a:rPr lang="nl-NL" dirty="0" smtClean="0"/>
            </a:br>
            <a:r>
              <a:rPr lang="nl-NL" dirty="0" smtClean="0">
                <a:solidFill>
                  <a:schemeClr val="accent6"/>
                </a:solidFill>
              </a:rPr>
              <a:t>tot 12 mm scheiding tussen twee </a:t>
            </a: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coherente</a:t>
            </a:r>
            <a:r>
              <a:rPr lang="nl-NL" dirty="0" smtClean="0">
                <a:solidFill>
                  <a:schemeClr val="accent6"/>
                </a:solidFill>
              </a:rPr>
              <a:t> golfpakketten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C57A-09FB-4419-87EA-5BC64E30F781}" type="slidenum">
              <a:rPr lang="en-US"/>
              <a:pPr/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ED42-7285-42D3-BD77-EF8A9E345433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0333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EF10A-14B4-40B2-A8F0-B36B6E1EC4A3}" type="datetime1">
              <a:rPr lang="en-US" smtClean="0"/>
              <a:pPr/>
              <a:t>12/16/2011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3115-CC94-43DE-AD68-D89A2AFFBB46}" type="slidenum">
              <a:rPr lang="en-US"/>
              <a:pPr/>
              <a:t>23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Toepassing</a:t>
            </a:r>
            <a:r>
              <a:rPr lang="en-US" dirty="0" smtClean="0"/>
              <a:t>: </a:t>
            </a:r>
            <a:r>
              <a:rPr lang="en-US" dirty="0" err="1" smtClean="0"/>
              <a:t>atoom</a:t>
            </a:r>
            <a:r>
              <a:rPr lang="en-US" dirty="0" smtClean="0"/>
              <a:t>-interferometer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4824" name="Rectangle 40"/>
          <p:cNvSpPr>
            <a:spLocks noChangeArrowheads="1"/>
          </p:cNvSpPr>
          <p:nvPr/>
        </p:nvSpPr>
        <p:spPr bwMode="auto">
          <a:xfrm>
            <a:off x="685800" y="990600"/>
            <a:ext cx="774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2"/>
                </a:solidFill>
                <a:latin typeface="Arial" charset="0"/>
              </a:rPr>
              <a:t>Principe</a:t>
            </a:r>
            <a:endParaRPr lang="en-US" sz="2200" b="1" dirty="0">
              <a:solidFill>
                <a:schemeClr val="accent2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b="1" dirty="0" err="1" smtClean="0"/>
              <a:t>O</a:t>
            </a:r>
            <a:r>
              <a:rPr lang="en-US" sz="1800" b="1" dirty="0" err="1" smtClean="0">
                <a:latin typeface="Arial" charset="0"/>
              </a:rPr>
              <a:t>ptische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>
                <a:latin typeface="Arial" charset="0"/>
              </a:rPr>
              <a:t>Mach-</a:t>
            </a:r>
            <a:r>
              <a:rPr lang="en-US" sz="1800" b="1" dirty="0" err="1">
                <a:latin typeface="Arial" charset="0"/>
              </a:rPr>
              <a:t>Zehnder</a:t>
            </a:r>
            <a:r>
              <a:rPr lang="en-US" sz="1800" b="1" dirty="0">
                <a:latin typeface="Arial" charset="0"/>
              </a:rPr>
              <a:t> interferometer</a:t>
            </a:r>
          </a:p>
        </p:txBody>
      </p:sp>
      <p:sp>
        <p:nvSpPr>
          <p:cNvPr id="374825" name="Rectangle 41"/>
          <p:cNvSpPr>
            <a:spLocks noChangeArrowheads="1"/>
          </p:cNvSpPr>
          <p:nvPr/>
        </p:nvSpPr>
        <p:spPr bwMode="auto">
          <a:xfrm>
            <a:off x="685800" y="4876800"/>
            <a:ext cx="8077200" cy="12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200" b="1" dirty="0" err="1" smtClean="0">
                <a:solidFill>
                  <a:schemeClr val="accent2"/>
                </a:solidFill>
              </a:rPr>
              <a:t>Gebruik</a:t>
            </a:r>
            <a:endParaRPr lang="en-US" sz="2200" b="1" dirty="0">
              <a:solidFill>
                <a:schemeClr val="accent2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Blip>
                <a:blip r:embed="rId2"/>
              </a:buBlip>
            </a:pPr>
            <a:r>
              <a:rPr lang="en-US" sz="1800" b="1" dirty="0" err="1" smtClean="0">
                <a:latin typeface="Arial" charset="0"/>
              </a:rPr>
              <a:t>Ultragevoelige</a:t>
            </a:r>
            <a:r>
              <a:rPr lang="en-US" sz="1800" b="1" dirty="0" smtClean="0">
                <a:latin typeface="Arial" charset="0"/>
              </a:rPr>
              <a:t> detector </a:t>
            </a:r>
            <a:r>
              <a:rPr lang="en-US" sz="1800" b="1" dirty="0" err="1" smtClean="0">
                <a:latin typeface="Arial" charset="0"/>
              </a:rPr>
              <a:t>voor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fasevertragingen</a:t>
            </a:r>
            <a:r>
              <a:rPr lang="en-US" sz="1800" b="1" dirty="0" smtClean="0">
                <a:latin typeface="Arial" charset="0"/>
              </a:rPr>
              <a:t>/</a:t>
            </a:r>
            <a:r>
              <a:rPr lang="en-US" sz="1800" b="1" dirty="0" err="1" smtClean="0">
                <a:latin typeface="Arial" charset="0"/>
              </a:rPr>
              <a:t>padlengte</a:t>
            </a:r>
            <a:r>
              <a:rPr lang="en-US" sz="1800" b="1" dirty="0" smtClean="0">
                <a:latin typeface="Arial" charset="0"/>
              </a:rPr>
              <a:t> </a:t>
            </a:r>
            <a:r>
              <a:rPr lang="en-US" sz="1800" b="1" dirty="0" err="1" smtClean="0">
                <a:latin typeface="Arial" charset="0"/>
              </a:rPr>
              <a:t>verschillen</a:t>
            </a:r>
            <a:endParaRPr lang="en-US" sz="1800" b="1" dirty="0">
              <a:latin typeface="Arial" charset="0"/>
            </a:endParaRPr>
          </a:p>
        </p:txBody>
      </p:sp>
      <p:pic>
        <p:nvPicPr>
          <p:cNvPr id="374829" name="Picture 45" descr="machzehnder_op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1132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Bragg </a:t>
            </a:r>
            <a:r>
              <a:rPr lang="en-US" dirty="0" err="1" smtClean="0"/>
              <a:t>atoom</a:t>
            </a:r>
            <a:r>
              <a:rPr lang="en-US" dirty="0" smtClean="0"/>
              <a:t>-interferometer</a:t>
            </a:r>
            <a:endParaRPr lang="en-GB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Principe:</a:t>
            </a:r>
          </a:p>
          <a:p>
            <a:pPr lvl="1"/>
            <a:r>
              <a:rPr lang="nl-NL" dirty="0" smtClean="0"/>
              <a:t>Analoog optische </a:t>
            </a:r>
            <a:r>
              <a:rPr lang="nl-NL" dirty="0" err="1" smtClean="0"/>
              <a:t>Mach-Zehnder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interferometer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Drie </a:t>
            </a:r>
            <a:r>
              <a:rPr lang="nl-NL" dirty="0" err="1" smtClean="0"/>
              <a:t>Bragg</a:t>
            </a:r>
            <a:r>
              <a:rPr lang="nl-NL" dirty="0" smtClean="0"/>
              <a:t> diffractie zones:</a:t>
            </a:r>
          </a:p>
          <a:p>
            <a:pPr lvl="2"/>
            <a:r>
              <a:rPr lang="nl-NL" dirty="0" smtClean="0"/>
              <a:t>50/50 </a:t>
            </a:r>
            <a:r>
              <a:rPr lang="nl-NL" dirty="0" err="1" smtClean="0"/>
              <a:t>halfdoorlatend</a:t>
            </a:r>
            <a:r>
              <a:rPr lang="nl-NL" dirty="0" smtClean="0"/>
              <a:t> (</a:t>
            </a:r>
            <a:r>
              <a:rPr lang="nl-NL" dirty="0" err="1" smtClean="0"/>
              <a:t>splitser</a:t>
            </a:r>
            <a:r>
              <a:rPr lang="nl-NL" dirty="0" smtClean="0"/>
              <a:t>)</a:t>
            </a:r>
          </a:p>
          <a:p>
            <a:pPr lvl="2"/>
            <a:r>
              <a:rPr lang="nl-NL" dirty="0" smtClean="0"/>
              <a:t>100% spiegelend</a:t>
            </a:r>
          </a:p>
          <a:p>
            <a:pPr lvl="2"/>
            <a:r>
              <a:rPr lang="nl-NL" dirty="0" smtClean="0"/>
              <a:t>50/50 </a:t>
            </a:r>
            <a:r>
              <a:rPr lang="nl-NL" dirty="0" err="1" smtClean="0"/>
              <a:t>halfdoorlatend</a:t>
            </a:r>
            <a:r>
              <a:rPr lang="nl-NL" dirty="0" smtClean="0"/>
              <a:t> (</a:t>
            </a:r>
            <a:r>
              <a:rPr lang="nl-NL" dirty="0" err="1" smtClean="0"/>
              <a:t>samenvoeger</a:t>
            </a:r>
            <a:r>
              <a:rPr lang="nl-NL" dirty="0" smtClean="0"/>
              <a:t>)</a:t>
            </a:r>
            <a:endParaRPr lang="nl-NL" b="1" dirty="0" smtClean="0">
              <a:solidFill>
                <a:schemeClr val="hlink"/>
              </a:solidFill>
            </a:endParaRPr>
          </a:p>
          <a:p>
            <a:pPr lvl="1"/>
            <a:r>
              <a:rPr lang="nl-NL" dirty="0" smtClean="0"/>
              <a:t>Twee detectoren</a:t>
            </a:r>
          </a:p>
          <a:p>
            <a:pPr lvl="1"/>
            <a:r>
              <a:rPr lang="nl-NL" dirty="0" smtClean="0"/>
              <a:t>Faseverschil door:</a:t>
            </a:r>
          </a:p>
          <a:p>
            <a:pPr lvl="2"/>
            <a:r>
              <a:rPr lang="nl-NL" dirty="0" smtClean="0"/>
              <a:t>Potentiële energie (zwaartekracht)</a:t>
            </a:r>
          </a:p>
          <a:p>
            <a:pPr lvl="2"/>
            <a:r>
              <a:rPr lang="nl-NL" dirty="0" smtClean="0"/>
              <a:t>Rotatie (</a:t>
            </a:r>
            <a:r>
              <a:rPr lang="nl-NL" dirty="0" err="1" smtClean="0"/>
              <a:t>Sagnac</a:t>
            </a:r>
            <a:r>
              <a:rPr lang="nl-NL" dirty="0" smtClean="0"/>
              <a:t> effect)</a:t>
            </a:r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Noordwijk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5140-4CE2-4C83-B25D-4B01324BF925}" type="slidenum">
              <a:rPr lang="en-US"/>
              <a:pPr/>
              <a:t>24</a:t>
            </a:fld>
            <a:endParaRPr lang="en-US"/>
          </a:p>
        </p:txBody>
      </p:sp>
      <p:pic>
        <p:nvPicPr>
          <p:cNvPr id="121862" name="Picture 6" descr="D:\Groning\Machzeh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700808"/>
            <a:ext cx="4549775" cy="110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3762-F522-4BA9-B639-3F715C76BDE5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63845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Gevoeligheid</a:t>
            </a:r>
            <a:r>
              <a:rPr lang="en-US" dirty="0" smtClean="0"/>
              <a:t> </a:t>
            </a:r>
            <a:r>
              <a:rPr lang="en-US" dirty="0" err="1" smtClean="0"/>
              <a:t>atoom</a:t>
            </a:r>
            <a:r>
              <a:rPr lang="en-US" dirty="0" smtClean="0"/>
              <a:t>-interferometer</a:t>
            </a:r>
            <a:endParaRPr lang="en-GB" sz="2000" dirty="0">
              <a:solidFill>
                <a:srgbClr val="FF6600"/>
              </a:solidFill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532812" cy="4541838"/>
          </a:xfrm>
        </p:spPr>
        <p:txBody>
          <a:bodyPr/>
          <a:lstStyle/>
          <a:p>
            <a:r>
              <a:rPr lang="en-US" dirty="0" err="1" smtClean="0">
                <a:sym typeface="Symbol" pitchFamily="18" charset="2"/>
              </a:rPr>
              <a:t>Gevoeligheid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atoominterferometers</a:t>
            </a:r>
            <a:r>
              <a:rPr lang="en-US" dirty="0" smtClean="0">
                <a:sym typeface="Symbol" pitchFamily="18" charset="2"/>
              </a:rPr>
              <a:t>: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 err="1" smtClean="0">
                <a:sym typeface="Symbol" pitchFamily="18" charset="2"/>
              </a:rPr>
              <a:t>Rotatie</a:t>
            </a:r>
            <a:r>
              <a:rPr lang="en-US" dirty="0" smtClean="0">
                <a:sym typeface="Symbol" pitchFamily="18" charset="2"/>
              </a:rPr>
              <a:t>: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 err="1" smtClean="0">
                <a:sym typeface="Symbol" pitchFamily="18" charset="2"/>
              </a:rPr>
              <a:t>Energieverschil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latin typeface="Symbol" pitchFamily="18" charset="2"/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E:</a:t>
            </a:r>
          </a:p>
          <a:p>
            <a:r>
              <a:rPr lang="en-US" dirty="0">
                <a:sym typeface="Symbol" pitchFamily="18" charset="2"/>
              </a:rPr>
              <a:t>Shot noise </a:t>
            </a:r>
            <a:r>
              <a:rPr lang="en-US" dirty="0" err="1" smtClean="0">
                <a:sym typeface="Symbol" pitchFamily="18" charset="2"/>
              </a:rPr>
              <a:t>detectie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limiet</a:t>
            </a:r>
            <a:r>
              <a:rPr lang="en-US" dirty="0">
                <a:sym typeface="Symbol" pitchFamily="18" charset="2"/>
              </a:rPr>
              <a:t>:</a:t>
            </a:r>
          </a:p>
          <a:p>
            <a:r>
              <a:rPr lang="en-US" dirty="0" err="1" smtClean="0">
                <a:sym typeface="Symbol" pitchFamily="18" charset="2"/>
              </a:rPr>
              <a:t>Voorbeeld</a:t>
            </a:r>
            <a:r>
              <a:rPr lang="en-US" dirty="0" smtClean="0">
                <a:sym typeface="Symbol" pitchFamily="18" charset="2"/>
              </a:rPr>
              <a:t>: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 err="1" smtClean="0"/>
              <a:t>Ruimtelijke</a:t>
            </a:r>
            <a:r>
              <a:rPr lang="en-US" dirty="0" smtClean="0"/>
              <a:t> </a:t>
            </a:r>
            <a:r>
              <a:rPr lang="en-US" dirty="0" err="1" smtClean="0"/>
              <a:t>splitsing</a:t>
            </a:r>
            <a:r>
              <a:rPr lang="en-US" dirty="0" smtClean="0"/>
              <a:t>: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6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mm 	</a:t>
            </a:r>
          </a:p>
          <a:p>
            <a:pPr lvl="1"/>
            <a:r>
              <a:rPr lang="en-US" dirty="0" err="1" smtClean="0"/>
              <a:t>Omsloten</a:t>
            </a:r>
            <a:r>
              <a:rPr lang="en-US" dirty="0" smtClean="0"/>
              <a:t> </a:t>
            </a:r>
            <a:r>
              <a:rPr lang="en-US" dirty="0" err="1" smtClean="0"/>
              <a:t>gebied</a:t>
            </a:r>
            <a:r>
              <a:rPr lang="en-US" dirty="0" smtClean="0"/>
              <a:t> </a:t>
            </a:r>
            <a:r>
              <a:rPr lang="en-US" b="1" i="1" dirty="0"/>
              <a:t>A</a:t>
            </a:r>
            <a:r>
              <a:rPr lang="en-US" dirty="0"/>
              <a:t>: 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5000 mm</a:t>
            </a:r>
            <a:r>
              <a:rPr lang="en-US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</a:p>
          <a:p>
            <a:pPr lvl="1"/>
            <a:r>
              <a:rPr lang="en-US" dirty="0" err="1" smtClean="0"/>
              <a:t>Atomen</a:t>
            </a:r>
            <a:r>
              <a:rPr lang="en-US" dirty="0" smtClean="0"/>
              <a:t> per </a:t>
            </a:r>
            <a:r>
              <a:rPr lang="en-US" dirty="0" err="1" smtClean="0"/>
              <a:t>seconde</a:t>
            </a:r>
            <a:r>
              <a:rPr lang="en-US" dirty="0" smtClean="0"/>
              <a:t>: 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10</a:t>
            </a:r>
            <a:r>
              <a:rPr lang="en-US" baseline="30000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5 </a:t>
            </a:r>
            <a:r>
              <a:rPr lang="en-US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s</a:t>
            </a:r>
            <a:r>
              <a:rPr lang="en-US" baseline="300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-1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en-US" dirty="0"/>
              <a:t>	</a:t>
            </a:r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ym typeface="Symbol" pitchFamily="18" charset="2"/>
              </a:rPr>
              <a:t>Shot noise </a:t>
            </a:r>
            <a:r>
              <a:rPr lang="en-US" dirty="0" err="1" smtClean="0">
                <a:sym typeface="Symbol" pitchFamily="18" charset="2"/>
              </a:rPr>
              <a:t>limiet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(t</a:t>
            </a:r>
            <a:r>
              <a:rPr lang="en-US" baseline="-25000" dirty="0"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= 1 s):</a:t>
            </a:r>
          </a:p>
          <a:p>
            <a:pPr lvl="2"/>
            <a:r>
              <a:rPr lang="en-US" dirty="0" err="1" smtClean="0">
                <a:sym typeface="Symbol" pitchFamily="18" charset="2"/>
              </a:rPr>
              <a:t>Rotatie</a:t>
            </a:r>
            <a:r>
              <a:rPr lang="en-US" dirty="0" smtClean="0">
                <a:sym typeface="Symbol" pitchFamily="18" charset="2"/>
              </a:rPr>
              <a:t>:</a:t>
            </a:r>
            <a:r>
              <a:rPr lang="en-US" dirty="0">
                <a:sym typeface="Symbol" pitchFamily="18" charset="2"/>
              </a:rPr>
              <a:t>	         </a:t>
            </a:r>
            <a:r>
              <a:rPr lang="en-US" dirty="0" smtClean="0">
                <a:sym typeface="Symbol" pitchFamily="18" charset="2"/>
              </a:rPr>
              <a:t>			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ymbol" pitchFamily="18" charset="2"/>
                <a:sym typeface="Symbol" pitchFamily="18" charset="2"/>
              </a:rPr>
              <a:t></a:t>
            </a:r>
            <a:r>
              <a:rPr lang="en-US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min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= 3.3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ymbol" pitchFamily="18" charset="2"/>
                <a:sym typeface="Symbol" pitchFamily="18" charset="2"/>
              </a:rPr>
              <a:t>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10</a:t>
            </a:r>
            <a:r>
              <a:rPr lang="en-US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-9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rad/s </a:t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</a:br>
            <a:r>
              <a:rPr lang="en-US" sz="1400" b="1" dirty="0" smtClean="0">
                <a:solidFill>
                  <a:schemeClr val="accent6"/>
                </a:solidFill>
                <a:sym typeface="Symbol" pitchFamily="18" charset="2"/>
              </a:rPr>
              <a:t>					</a:t>
            </a:r>
            <a:r>
              <a:rPr lang="en-US" sz="1400" dirty="0" smtClean="0">
                <a:solidFill>
                  <a:schemeClr val="accent6"/>
                </a:solidFill>
                <a:sym typeface="Symbol" pitchFamily="18" charset="2"/>
              </a:rPr>
              <a:t>1 </a:t>
            </a:r>
            <a:r>
              <a:rPr lang="en-US" sz="1400" dirty="0" err="1" smtClean="0">
                <a:solidFill>
                  <a:schemeClr val="accent6"/>
                </a:solidFill>
                <a:sym typeface="Symbol" pitchFamily="18" charset="2"/>
              </a:rPr>
              <a:t>omwenteling</a:t>
            </a:r>
            <a:r>
              <a:rPr lang="en-US" sz="1400" dirty="0" smtClean="0">
                <a:solidFill>
                  <a:schemeClr val="accent6"/>
                </a:solidFill>
                <a:sym typeface="Symbol" pitchFamily="18" charset="2"/>
              </a:rPr>
              <a:t> / 60 </a:t>
            </a:r>
            <a:r>
              <a:rPr lang="en-US" sz="1400" dirty="0" err="1" smtClean="0">
                <a:solidFill>
                  <a:schemeClr val="accent6"/>
                </a:solidFill>
                <a:sym typeface="Symbol" pitchFamily="18" charset="2"/>
              </a:rPr>
              <a:t>jaar</a:t>
            </a:r>
            <a:endParaRPr lang="en-US" sz="1400" dirty="0">
              <a:solidFill>
                <a:schemeClr val="accent6"/>
              </a:solidFill>
              <a:sym typeface="Symbol" pitchFamily="18" charset="2"/>
            </a:endParaRPr>
          </a:p>
          <a:p>
            <a:pPr lvl="2"/>
            <a:r>
              <a:rPr lang="en-US" dirty="0" err="1" smtClean="0">
                <a:sym typeface="Symbol" pitchFamily="18" charset="2"/>
              </a:rPr>
              <a:t>Energieverschil</a:t>
            </a:r>
            <a:r>
              <a:rPr lang="en-US" dirty="0" smtClean="0">
                <a:sym typeface="Symbol" pitchFamily="18" charset="2"/>
              </a:rPr>
              <a:t> :        		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E</a:t>
            </a:r>
            <a:r>
              <a:rPr lang="en-US" b="1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min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/h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= 0.20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Hz</a:t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Symbol" pitchFamily="18" charset="2"/>
              </a:rPr>
              <a:t>					</a:t>
            </a:r>
            <a:r>
              <a:rPr lang="en-US" sz="1400" dirty="0" smtClean="0">
                <a:solidFill>
                  <a:schemeClr val="accent6"/>
                </a:solidFill>
                <a:sym typeface="Symbol" pitchFamily="18" charset="2"/>
              </a:rPr>
              <a:t>2 nm </a:t>
            </a:r>
            <a:r>
              <a:rPr lang="en-US" sz="1400" dirty="0" err="1" smtClean="0">
                <a:solidFill>
                  <a:schemeClr val="accent6"/>
                </a:solidFill>
                <a:sym typeface="Symbol" pitchFamily="18" charset="2"/>
              </a:rPr>
              <a:t>hoogteverschil</a:t>
            </a:r>
            <a:r>
              <a:rPr lang="en-US" sz="1400" dirty="0" smtClean="0">
                <a:solidFill>
                  <a:schemeClr val="accent6"/>
                </a:solidFill>
                <a:sym typeface="Symbol" pitchFamily="18" charset="2"/>
              </a:rPr>
              <a:t> in </a:t>
            </a:r>
            <a:r>
              <a:rPr lang="en-US" sz="1400" dirty="0" err="1" smtClean="0">
                <a:solidFill>
                  <a:schemeClr val="accent6"/>
                </a:solidFill>
                <a:sym typeface="Symbol" pitchFamily="18" charset="2"/>
              </a:rPr>
              <a:t>zwaartekracht</a:t>
            </a:r>
            <a:endParaRPr lang="en-US" sz="1100" b="1" dirty="0">
              <a:solidFill>
                <a:schemeClr val="accent4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Noordwijk 2011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9260E-4017-4CC4-8F05-650FC86E468A}" type="slidenum">
              <a:rPr lang="en-US"/>
              <a:pPr/>
              <a:t>25</a:t>
            </a:fld>
            <a:endParaRPr lang="en-US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176338"/>
            <a:ext cx="1533525" cy="390525"/>
          </a:xfrm>
          <a:prstGeom prst="rect">
            <a:avLst/>
          </a:prstGeom>
          <a:noFill/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574800"/>
            <a:ext cx="1924050" cy="314325"/>
          </a:xfrm>
          <a:prstGeom prst="rect">
            <a:avLst/>
          </a:prstGeom>
          <a:noFill/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898650"/>
            <a:ext cx="2657475" cy="314325"/>
          </a:xfrm>
          <a:prstGeom prst="rect">
            <a:avLst/>
          </a:prstGeom>
          <a:noFill/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220913"/>
            <a:ext cx="2219325" cy="32385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A422A-C8AE-4F39-81FB-5CBF9EE4AA1F}" type="datetime1">
              <a:rPr lang="en-US" smtClean="0"/>
              <a:pPr/>
              <a:t>12/16/2011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60568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2852936"/>
            <a:ext cx="4071937" cy="633809"/>
          </a:xfrm>
        </p:spPr>
        <p:txBody>
          <a:bodyPr anchor="t"/>
          <a:lstStyle/>
          <a:p>
            <a:r>
              <a:rPr lang="en-US" sz="2400" dirty="0" smtClean="0"/>
              <a:t>Quantum computing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719965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informatie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5C2C-04AA-4F67-AAEC-F300C99986E8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611560" y="1196752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lang="en-GB" sz="2000" b="1" kern="0" dirty="0" err="1" smtClean="0">
                <a:latin typeface="+mn-lt"/>
              </a:rPr>
              <a:t>Hoeveel</a:t>
            </a:r>
            <a:r>
              <a:rPr lang="en-GB" sz="2000" b="1" kern="0" dirty="0" smtClean="0">
                <a:latin typeface="+mn-lt"/>
              </a:rPr>
              <a:t> </a:t>
            </a:r>
            <a:r>
              <a:rPr lang="en-GB" sz="2000" b="1" kern="0" dirty="0" err="1" smtClean="0">
                <a:latin typeface="+mn-lt"/>
              </a:rPr>
              <a:t>informatie</a:t>
            </a:r>
            <a:r>
              <a:rPr lang="en-GB" sz="2000" b="1" kern="0" dirty="0" smtClean="0">
                <a:latin typeface="+mn-lt"/>
              </a:rPr>
              <a:t> in </a:t>
            </a:r>
            <a:r>
              <a:rPr lang="en-GB" sz="2000" b="1" kern="0" dirty="0" err="1" smtClean="0">
                <a:latin typeface="+mn-lt"/>
              </a:rPr>
              <a:t>een</a:t>
            </a:r>
            <a:r>
              <a:rPr lang="en-GB" sz="2000" b="1" kern="0" dirty="0" smtClean="0">
                <a:latin typeface="+mn-lt"/>
              </a:rPr>
              <a:t> </a:t>
            </a:r>
            <a:r>
              <a:rPr lang="en-GB" sz="2000" b="1" kern="0" dirty="0" err="1" smtClean="0">
                <a:latin typeface="+mn-lt"/>
              </a:rPr>
              <a:t>eenvoudig</a:t>
            </a:r>
            <a:r>
              <a:rPr lang="en-GB" sz="2000" b="1" kern="0" dirty="0" smtClean="0">
                <a:latin typeface="+mn-lt"/>
              </a:rPr>
              <a:t> quantum </a:t>
            </a:r>
            <a:r>
              <a:rPr lang="en-GB" sz="2000" b="1" kern="0" dirty="0" err="1" smtClean="0">
                <a:latin typeface="+mn-lt"/>
              </a:rPr>
              <a:t>systeem</a:t>
            </a:r>
            <a:r>
              <a:rPr lang="en-GB" sz="2000" b="1" kern="0" dirty="0" smtClean="0">
                <a:latin typeface="+mn-lt"/>
              </a:rPr>
              <a:t>?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lang="en-GB" sz="2000" b="1" kern="0" dirty="0" smtClean="0">
                <a:latin typeface="+mn-lt"/>
              </a:rPr>
              <a:t>Basis: </a:t>
            </a:r>
            <a:r>
              <a:rPr lang="en-GB" sz="2000" b="1" kern="0" dirty="0" err="1" smtClean="0">
                <a:latin typeface="+mn-lt"/>
              </a:rPr>
              <a:t>systeem</a:t>
            </a:r>
            <a:r>
              <a:rPr lang="en-GB" sz="2000" b="1" kern="0" dirty="0" smtClean="0">
                <a:latin typeface="+mn-lt"/>
              </a:rPr>
              <a:t> met twee </a:t>
            </a:r>
            <a:r>
              <a:rPr lang="en-GB" sz="2000" b="1" kern="0" dirty="0" err="1" smtClean="0">
                <a:latin typeface="+mn-lt"/>
              </a:rPr>
              <a:t>toestanden</a:t>
            </a:r>
            <a:endParaRPr lang="en-GB" sz="2000" b="1" kern="0" dirty="0" smtClean="0">
              <a:latin typeface="+mn-lt"/>
            </a:endParaRPr>
          </a:p>
          <a:p>
            <a:pPr marL="725488" lvl="1" indent="-268288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en-GB" b="1" kern="0" dirty="0" err="1" smtClean="0">
                <a:latin typeface="+mn-lt"/>
              </a:rPr>
              <a:t>Deeltje</a:t>
            </a:r>
            <a:r>
              <a:rPr lang="en-GB" b="1" kern="0" dirty="0" smtClean="0">
                <a:latin typeface="+mn-lt"/>
              </a:rPr>
              <a:t> met twee spin-</a:t>
            </a:r>
            <a:r>
              <a:rPr lang="en-GB" b="1" kern="0" dirty="0" err="1" smtClean="0">
                <a:latin typeface="+mn-lt"/>
              </a:rPr>
              <a:t>toestanden</a:t>
            </a:r>
            <a:endParaRPr lang="en-GB" b="1" kern="0" dirty="0" smtClean="0">
              <a:latin typeface="+mn-lt"/>
            </a:endParaRPr>
          </a:p>
          <a:p>
            <a:pPr marL="725488" lvl="1" indent="-268288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en-GB" b="1" kern="0" dirty="0" err="1" smtClean="0">
                <a:latin typeface="+mn-lt"/>
              </a:rPr>
              <a:t>Atoom</a:t>
            </a:r>
            <a:r>
              <a:rPr lang="en-GB" b="1" kern="0" dirty="0" smtClean="0">
                <a:latin typeface="+mn-lt"/>
              </a:rPr>
              <a:t> met </a:t>
            </a:r>
            <a:r>
              <a:rPr lang="en-GB" b="1" kern="0" dirty="0" err="1" smtClean="0">
                <a:latin typeface="+mn-lt"/>
              </a:rPr>
              <a:t>grondtoestand</a:t>
            </a:r>
            <a:r>
              <a:rPr lang="en-GB" b="1" kern="0" dirty="0" smtClean="0">
                <a:latin typeface="+mn-lt"/>
              </a:rPr>
              <a:t> en </a:t>
            </a:r>
            <a:r>
              <a:rPr lang="en-GB" b="1" kern="0" dirty="0" err="1" smtClean="0">
                <a:latin typeface="+mn-lt"/>
              </a:rPr>
              <a:t>aangeslagen</a:t>
            </a:r>
            <a:r>
              <a:rPr lang="en-GB" b="1" kern="0" dirty="0" smtClean="0">
                <a:latin typeface="+mn-lt"/>
              </a:rPr>
              <a:t> </a:t>
            </a:r>
            <a:r>
              <a:rPr lang="en-GB" b="1" kern="0" dirty="0" err="1" smtClean="0">
                <a:latin typeface="+mn-lt"/>
              </a:rPr>
              <a:t>toestand</a:t>
            </a:r>
            <a:endParaRPr lang="en-GB" b="1" kern="0" dirty="0" smtClean="0">
              <a:latin typeface="+mn-lt"/>
            </a:endParaRPr>
          </a:p>
          <a:p>
            <a:pPr marL="725488" lvl="1" indent="-268288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en-GB" b="1" kern="0" dirty="0" smtClean="0">
                <a:latin typeface="+mn-lt"/>
              </a:rPr>
              <a:t>…….</a:t>
            </a:r>
          </a:p>
          <a:p>
            <a:pPr marL="725488" lvl="1" indent="-268288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en-GB" b="1" kern="0" noProof="0" dirty="0" err="1" smtClean="0">
                <a:latin typeface="+mn-lt"/>
              </a:rPr>
              <a:t>Generieke</a:t>
            </a:r>
            <a:r>
              <a:rPr lang="en-GB" b="1" kern="0" noProof="0" dirty="0" smtClean="0">
                <a:latin typeface="+mn-lt"/>
              </a:rPr>
              <a:t> </a:t>
            </a:r>
            <a:r>
              <a:rPr lang="en-GB" b="1" kern="0" noProof="0" dirty="0" err="1" smtClean="0">
                <a:solidFill>
                  <a:schemeClr val="accent6"/>
                </a:solidFill>
                <a:latin typeface="+mn-lt"/>
              </a:rPr>
              <a:t>quantumschakelaar</a:t>
            </a:r>
            <a:r>
              <a:rPr lang="en-GB" b="1" kern="0" noProof="0" dirty="0" smtClean="0">
                <a:latin typeface="+mn-lt"/>
              </a:rPr>
              <a:t> of </a:t>
            </a:r>
            <a:r>
              <a:rPr lang="en-GB" b="1" kern="0" noProof="0" dirty="0" smtClean="0">
                <a:solidFill>
                  <a:schemeClr val="accent6"/>
                </a:solidFill>
                <a:latin typeface="+mn-lt"/>
              </a:rPr>
              <a:t>“</a:t>
            </a:r>
            <a:r>
              <a:rPr lang="en-GB" b="1" kern="0" noProof="0" dirty="0" err="1" smtClean="0">
                <a:solidFill>
                  <a:schemeClr val="accent6"/>
                </a:solidFill>
                <a:latin typeface="+mn-lt"/>
              </a:rPr>
              <a:t>qubit</a:t>
            </a:r>
            <a:r>
              <a:rPr lang="en-GB" b="1" kern="0" noProof="0" dirty="0" smtClean="0">
                <a:solidFill>
                  <a:schemeClr val="accent6"/>
                </a:solidFill>
                <a:latin typeface="+mn-lt"/>
              </a:rPr>
              <a:t>”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endParaRPr kumimoji="0" lang="en-GB" sz="2200" b="1" i="0" u="none" strike="noStrike" kern="0" cap="none" spc="0" normalizeH="0" baseline="30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5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Klassieke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6188-1FFE-44EC-9F68-25D7F4A60776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28</a:t>
            </a:fld>
            <a:endParaRPr lang="nl-NL"/>
          </a:p>
        </p:txBody>
      </p:sp>
      <p:grpSp>
        <p:nvGrpSpPr>
          <p:cNvPr id="3" name="Group 7"/>
          <p:cNvGrpSpPr/>
          <p:nvPr/>
        </p:nvGrpSpPr>
        <p:grpSpPr>
          <a:xfrm>
            <a:off x="894266" y="1738345"/>
            <a:ext cx="441147" cy="1255931"/>
            <a:chOff x="1592" y="344269"/>
            <a:chExt cx="441147" cy="1255931"/>
          </a:xfrm>
        </p:grpSpPr>
        <p:pic>
          <p:nvPicPr>
            <p:cNvPr id="14" name="Picture 13" descr="switch_off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11" y="344269"/>
              <a:ext cx="324169" cy="59940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92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894266" y="1738345"/>
            <a:ext cx="441146" cy="1255931"/>
            <a:chOff x="381000" y="344269"/>
            <a:chExt cx="441146" cy="1255931"/>
          </a:xfrm>
        </p:grpSpPr>
        <p:pic>
          <p:nvPicPr>
            <p:cNvPr id="36" name="Picture 35" descr="switch_on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1" y="344269"/>
              <a:ext cx="324169" cy="59940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381000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611560" y="1196752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bit</a:t>
            </a:r>
            <a:endParaRPr kumimoji="0" lang="en-GB" sz="2200" b="1" i="0" u="none" strike="noStrike" kern="0" cap="none" spc="0" normalizeH="0" baseline="3000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endParaRPr kumimoji="0" lang="en-GB" sz="2200" b="1" i="0" u="none" strike="noStrike" kern="0" cap="none" spc="0" normalizeH="0" baseline="30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611560" y="1196752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bit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Hoeveel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mogelijkheden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lang="en-GB" sz="2200" b="1" kern="0" dirty="0" smtClean="0">
                <a:latin typeface="+mn-lt"/>
              </a:rPr>
              <a:t> 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2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</a:t>
            </a:r>
            <a:r>
              <a:rPr kumimoji="0" lang="en-GB" sz="2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27655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Imago </a:t>
            </a:r>
            <a:r>
              <a:rPr lang="en-US" dirty="0" err="1" smtClean="0"/>
              <a:t>fysici</a:t>
            </a:r>
            <a:endParaRPr lang="en-US" dirty="0"/>
          </a:p>
        </p:txBody>
      </p:sp>
      <p:pic>
        <p:nvPicPr>
          <p:cNvPr id="5124" name="Picture 4" descr="arroga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772816"/>
            <a:ext cx="3810000" cy="297180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2854199" y="2060848"/>
            <a:ext cx="360040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43808" y="1988840"/>
            <a:ext cx="3640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</a:rPr>
              <a:t>Zie</a:t>
            </a:r>
            <a:r>
              <a:rPr lang="en-US" sz="1600" dirty="0" smtClean="0">
                <a:solidFill>
                  <a:srgbClr val="000000"/>
                </a:solidFill>
              </a:rPr>
              <a:t> die </a:t>
            </a:r>
            <a:r>
              <a:rPr lang="en-US" sz="1600" dirty="0" err="1" smtClean="0">
                <a:solidFill>
                  <a:srgbClr val="000000"/>
                </a:solidFill>
              </a:rPr>
              <a:t>zielige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gezichten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helemaal</a:t>
            </a:r>
            <a:r>
              <a:rPr lang="en-US" sz="1600" dirty="0" smtClean="0">
                <a:solidFill>
                  <a:srgbClr val="000000"/>
                </a:solidFill>
              </a:rPr>
              <a:t> in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de war, </a:t>
            </a:r>
            <a:r>
              <a:rPr lang="en-US" sz="1600" dirty="0" err="1" smtClean="0">
                <a:solidFill>
                  <a:srgbClr val="000000"/>
                </a:solidFill>
              </a:rPr>
              <a:t>ze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snappen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niets</a:t>
            </a:r>
            <a:r>
              <a:rPr lang="en-US" sz="1600" dirty="0" smtClean="0">
                <a:solidFill>
                  <a:srgbClr val="000000"/>
                </a:solidFill>
              </a:rPr>
              <a:t> van …..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God </a:t>
            </a:r>
            <a:r>
              <a:rPr lang="en-US" sz="1600" dirty="0" err="1" smtClean="0">
                <a:solidFill>
                  <a:srgbClr val="000000"/>
                </a:solidFill>
              </a:rPr>
              <a:t>wat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dol</a:t>
            </a:r>
            <a:r>
              <a:rPr lang="en-US" sz="1600" dirty="0" smtClean="0">
                <a:solidFill>
                  <a:srgbClr val="000000"/>
                </a:solidFill>
              </a:rPr>
              <a:t> op </a:t>
            </a:r>
            <a:r>
              <a:rPr lang="en-US" sz="1600" dirty="0" err="1" smtClean="0">
                <a:solidFill>
                  <a:srgbClr val="000000"/>
                </a:solidFill>
              </a:rPr>
              <a:t>deze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baan</a:t>
            </a:r>
            <a:r>
              <a:rPr lang="en-US" sz="1600" dirty="0" smtClean="0">
                <a:solidFill>
                  <a:srgbClr val="000000"/>
                </a:solidFill>
              </a:rPr>
              <a:t>!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6ADA-B510-4F91-8E9F-1D0F56775ADF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Klassieke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925F-00FA-4D30-A65E-025DEA71BFEF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29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4266" y="1738345"/>
            <a:ext cx="3101670" cy="1258607"/>
            <a:chOff x="1592" y="344269"/>
            <a:chExt cx="3101670" cy="1258607"/>
          </a:xfrm>
        </p:grpSpPr>
        <p:pic>
          <p:nvPicPr>
            <p:cNvPr id="9" name="Picture 8" descr="switch_on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4852" y="346945"/>
              <a:ext cx="324169" cy="599406"/>
            </a:xfrm>
            <a:prstGeom prst="rect">
              <a:avLst/>
            </a:prstGeom>
          </p:spPr>
        </p:pic>
        <p:pic>
          <p:nvPicPr>
            <p:cNvPr id="10" name="Picture 9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021" y="344269"/>
              <a:ext cx="324169" cy="599406"/>
            </a:xfrm>
            <a:prstGeom prst="rect">
              <a:avLst/>
            </a:prstGeom>
          </p:spPr>
        </p:pic>
        <p:pic>
          <p:nvPicPr>
            <p:cNvPr id="11" name="Picture 10" descr="switch_on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7160" y="344269"/>
              <a:ext cx="324169" cy="599406"/>
            </a:xfrm>
            <a:prstGeom prst="rect">
              <a:avLst/>
            </a:prstGeom>
          </p:spPr>
        </p:pic>
        <p:pic>
          <p:nvPicPr>
            <p:cNvPr id="12" name="Picture 11" descr="switch_on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487" y="344269"/>
              <a:ext cx="324169" cy="599406"/>
            </a:xfrm>
            <a:prstGeom prst="rect">
              <a:avLst/>
            </a:prstGeom>
          </p:spPr>
        </p:pic>
        <p:pic>
          <p:nvPicPr>
            <p:cNvPr id="13" name="Picture 12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854" y="344269"/>
              <a:ext cx="324169" cy="599406"/>
            </a:xfrm>
            <a:prstGeom prst="rect">
              <a:avLst/>
            </a:prstGeom>
          </p:spPr>
        </p:pic>
        <p:pic>
          <p:nvPicPr>
            <p:cNvPr id="14" name="Picture 13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11" y="344269"/>
              <a:ext cx="324169" cy="599406"/>
            </a:xfrm>
            <a:prstGeom prst="rect">
              <a:avLst/>
            </a:prstGeom>
          </p:spPr>
        </p:pic>
        <p:pic>
          <p:nvPicPr>
            <p:cNvPr id="15" name="Picture 14" descr="switch_on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4186" y="344269"/>
              <a:ext cx="324169" cy="599406"/>
            </a:xfrm>
            <a:prstGeom prst="rect">
              <a:avLst/>
            </a:prstGeom>
          </p:spPr>
        </p:pic>
        <p:pic>
          <p:nvPicPr>
            <p:cNvPr id="16" name="Picture 15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2419" y="344269"/>
              <a:ext cx="324169" cy="59940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61742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1891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1965" y="95654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2039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1817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2115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667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92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4266" y="1738345"/>
            <a:ext cx="3100385" cy="1255931"/>
            <a:chOff x="381000" y="344269"/>
            <a:chExt cx="3100385" cy="1255931"/>
          </a:xfrm>
        </p:grpSpPr>
        <p:grpSp>
          <p:nvGrpSpPr>
            <p:cNvPr id="26" name="Group 28"/>
            <p:cNvGrpSpPr>
              <a:grpSpLocks noChangeAspect="1"/>
            </p:cNvGrpSpPr>
            <p:nvPr/>
          </p:nvGrpSpPr>
          <p:grpSpPr>
            <a:xfrm>
              <a:off x="442911" y="344269"/>
              <a:ext cx="2971800" cy="599406"/>
              <a:chOff x="2133600" y="1219200"/>
              <a:chExt cx="2971800" cy="599406"/>
            </a:xfrm>
          </p:grpSpPr>
          <p:pic>
            <p:nvPicPr>
              <p:cNvPr id="36" name="Picture 35" descr="switch_on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33600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37" name="Picture 36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1833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38" name="Picture 37" descr="switch_on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90066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39" name="Picture 38" descr="switch_on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68299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0" name="Picture 39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46532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1" name="Picture 40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24765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2" name="Picture 41" descr="switch_on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02998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3" name="Picture 42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81231" y="1219200"/>
                <a:ext cx="324169" cy="599406"/>
              </a:xfrm>
              <a:prstGeom prst="rect">
                <a:avLst/>
              </a:prstGeom>
            </p:spPr>
          </p:pic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381000" y="953869"/>
              <a:ext cx="3100385" cy="646331"/>
              <a:chOff x="2071689" y="2020669"/>
              <a:chExt cx="3100385" cy="64633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591254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31472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71689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351038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11363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730927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51580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971146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611560" y="1196752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bits – </a:t>
            </a:r>
            <a:r>
              <a:rPr kumimoji="0" lang="en-GB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byte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endParaRPr kumimoji="0" lang="en-GB" sz="2200" b="1" i="0" u="none" strike="noStrike" kern="0" cap="none" spc="0" normalizeH="0" baseline="30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611560" y="1196752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bits – </a:t>
            </a:r>
            <a:r>
              <a:rPr kumimoji="0" lang="en-GB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byte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Hoeveel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mogelijkheden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256 </a:t>
            </a:r>
            <a:r>
              <a:rPr kumimoji="0" lang="en-GB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</a:t>
            </a:r>
            <a:r>
              <a:rPr kumimoji="0" lang="en-GB" sz="2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GB" sz="2200" b="1" i="0" u="none" strike="noStrike" kern="0" cap="none" spc="0" normalizeH="0" baseline="3000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endParaRPr kumimoji="0" lang="en-GB" sz="2200" b="1" i="0" u="none" strike="noStrike" kern="0" cap="none" spc="0" normalizeH="0" baseline="30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1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informatie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E82A-68E9-4117-80E2-2F7A5866B14C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30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4266" y="1738345"/>
            <a:ext cx="441147" cy="1255931"/>
            <a:chOff x="1592" y="344269"/>
            <a:chExt cx="441147" cy="1255931"/>
          </a:xfrm>
        </p:grpSpPr>
        <p:pic>
          <p:nvPicPr>
            <p:cNvPr id="14" name="Picture 13" descr="switch_off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11" y="344269"/>
              <a:ext cx="324169" cy="59940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92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9592" y="1738345"/>
            <a:ext cx="441146" cy="1255931"/>
            <a:chOff x="381000" y="344269"/>
            <a:chExt cx="441146" cy="1255931"/>
          </a:xfrm>
        </p:grpSpPr>
        <p:pic>
          <p:nvPicPr>
            <p:cNvPr id="36" name="Picture 35" descr="switch_on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1" y="344269"/>
              <a:ext cx="324169" cy="59940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381000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611386" y="1196752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qubit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lang="en-GB" sz="2200" b="1" kern="0" dirty="0" smtClean="0">
              <a:latin typeface="+mn-lt"/>
            </a:endParaRPr>
          </a:p>
          <a:p>
            <a:pPr marL="268288" indent="-268288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400" b="1" dirty="0" smtClean="0">
                <a:solidFill>
                  <a:schemeClr val="accent6"/>
                </a:solidFill>
              </a:rPr>
              <a:t>	 </a:t>
            </a:r>
            <a:r>
              <a:rPr lang="en-US" sz="2000" b="1" dirty="0" smtClean="0">
                <a:solidFill>
                  <a:schemeClr val="accent6"/>
                </a:solidFill>
              </a:rPr>
              <a:t>c</a:t>
            </a:r>
            <a:r>
              <a:rPr lang="en-US" sz="2000" b="1" baseline="-25000" dirty="0" smtClean="0">
                <a:solidFill>
                  <a:schemeClr val="accent6"/>
                </a:solidFill>
              </a:rPr>
              <a:t>1</a:t>
            </a:r>
            <a:r>
              <a:rPr lang="en-US" sz="2000" b="1" dirty="0" smtClean="0">
                <a:solidFill>
                  <a:schemeClr val="accent6"/>
                </a:solidFill>
              </a:rPr>
              <a:t> |0&gt; + c</a:t>
            </a:r>
            <a:r>
              <a:rPr lang="en-US" sz="2000" b="1" baseline="-25000" dirty="0" smtClean="0">
                <a:solidFill>
                  <a:schemeClr val="accent6"/>
                </a:solidFill>
              </a:rPr>
              <a:t>2</a:t>
            </a:r>
            <a:r>
              <a:rPr lang="en-US" sz="2000" b="1" dirty="0" smtClean="0">
                <a:solidFill>
                  <a:schemeClr val="accent6"/>
                </a:solidFill>
              </a:rPr>
              <a:t> |1&gt; 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complex met |c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+|c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=1</a:t>
            </a:r>
          </a:p>
          <a:p>
            <a:pPr marL="725488" lvl="1" indent="-268288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Neem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20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</a:t>
            </a:r>
            <a:r>
              <a:rPr kumimoji="0" lang="en-GB" sz="20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±1/√2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●"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8288" indent="-268288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●"/>
              <a:defRPr/>
            </a:pPr>
            <a:r>
              <a:rPr lang="en-US" sz="2000" b="1" kern="0" dirty="0" err="1"/>
              <a:t>Hoeveel</a:t>
            </a:r>
            <a:r>
              <a:rPr lang="en-US" sz="2000" b="1" kern="0" dirty="0"/>
              <a:t> </a:t>
            </a:r>
            <a:r>
              <a:rPr lang="en-US" sz="2000" b="1" kern="0" dirty="0" err="1"/>
              <a:t>mogelijkheden</a:t>
            </a:r>
            <a:r>
              <a:rPr lang="en-US" sz="2000" b="1" kern="0" dirty="0"/>
              <a:t>? </a:t>
            </a:r>
            <a:r>
              <a:rPr lang="en-US" sz="2000" b="1" kern="0" dirty="0">
                <a:solidFill>
                  <a:schemeClr val="accent6"/>
                </a:solidFill>
              </a:rPr>
              <a:t>4 </a:t>
            </a:r>
            <a:r>
              <a:rPr lang="en-US" sz="2000" b="1" kern="0" dirty="0">
                <a:solidFill>
                  <a:srgbClr val="00B050"/>
                </a:solidFill>
              </a:rPr>
              <a:t>= 2</a:t>
            </a:r>
            <a:r>
              <a:rPr lang="en-US" sz="2000" b="1" kern="0" baseline="30000" dirty="0">
                <a:solidFill>
                  <a:srgbClr val="00B050"/>
                </a:solidFill>
              </a:rPr>
              <a:t>2</a:t>
            </a:r>
            <a:r>
              <a:rPr lang="en-US" sz="2000" b="1" kern="0" baseline="76000" dirty="0">
                <a:solidFill>
                  <a:srgbClr val="00B050"/>
                </a:solidFill>
              </a:rPr>
              <a:t>1</a:t>
            </a:r>
            <a:endParaRPr lang="en-GB" sz="2000" b="1" kern="0" baseline="76000" dirty="0">
              <a:solidFill>
                <a:schemeClr val="accent6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200" b="1" kern="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4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informatie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 </a:t>
            </a:r>
            <a:r>
              <a:rPr lang="en-GB" dirty="0" err="1" smtClean="0"/>
              <a:t>qubit</a:t>
            </a:r>
            <a:r>
              <a:rPr lang="en-GB" dirty="0" smtClean="0"/>
              <a:t> – </a:t>
            </a:r>
            <a:r>
              <a:rPr lang="en-GB" dirty="0" err="1" smtClean="0"/>
              <a:t>een</a:t>
            </a:r>
            <a:r>
              <a:rPr lang="en-GB" dirty="0" smtClean="0"/>
              <a:t> “</a:t>
            </a:r>
            <a:r>
              <a:rPr lang="en-GB" dirty="0" err="1" smtClean="0"/>
              <a:t>qubyte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	c</a:t>
            </a:r>
            <a:r>
              <a:rPr lang="en-US" baseline="-25000" dirty="0" smtClean="0">
                <a:solidFill>
                  <a:schemeClr val="accent6"/>
                </a:solidFill>
              </a:rPr>
              <a:t>1</a:t>
            </a:r>
            <a:r>
              <a:rPr lang="en-US" dirty="0" smtClean="0">
                <a:solidFill>
                  <a:schemeClr val="accent6"/>
                </a:solidFill>
              </a:rPr>
              <a:t> |00000000&gt; + c</a:t>
            </a:r>
            <a:r>
              <a:rPr lang="en-US" baseline="-25000" dirty="0" smtClean="0">
                <a:solidFill>
                  <a:schemeClr val="accent6"/>
                </a:solidFill>
              </a:rPr>
              <a:t>2</a:t>
            </a:r>
            <a:r>
              <a:rPr lang="en-US" dirty="0" smtClean="0">
                <a:solidFill>
                  <a:schemeClr val="accent6"/>
                </a:solidFill>
              </a:rPr>
              <a:t> |00000001&gt; + ……+ c256 |11111111&gt;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b="0" dirty="0" smtClean="0"/>
              <a:t>c</a:t>
            </a:r>
            <a:r>
              <a:rPr lang="en-US" b="0" baseline="-25000" dirty="0" smtClean="0"/>
              <a:t>1</a:t>
            </a:r>
            <a:r>
              <a:rPr lang="en-US" b="0" dirty="0" smtClean="0"/>
              <a:t>, c</a:t>
            </a:r>
            <a:r>
              <a:rPr lang="en-US" b="0" baseline="-25000" dirty="0" smtClean="0"/>
              <a:t>2</a:t>
            </a:r>
            <a:r>
              <a:rPr lang="en-US" b="0" dirty="0" smtClean="0"/>
              <a:t>, ….. , c</a:t>
            </a:r>
            <a:r>
              <a:rPr lang="en-US" b="0" baseline="-25000" dirty="0" smtClean="0"/>
              <a:t>256 </a:t>
            </a:r>
            <a:r>
              <a:rPr lang="en-US" b="0" dirty="0" smtClean="0"/>
              <a:t>complex met |c</a:t>
            </a:r>
            <a:r>
              <a:rPr lang="en-US" b="0" baseline="-25000" dirty="0" smtClean="0"/>
              <a:t>1</a:t>
            </a:r>
            <a:r>
              <a:rPr lang="en-US" b="0" dirty="0" smtClean="0"/>
              <a:t>|</a:t>
            </a:r>
            <a:r>
              <a:rPr lang="en-US" b="0" baseline="30000" dirty="0" smtClean="0"/>
              <a:t>2</a:t>
            </a:r>
            <a:r>
              <a:rPr lang="en-US" b="0" dirty="0" smtClean="0"/>
              <a:t>+|c</a:t>
            </a:r>
            <a:r>
              <a:rPr lang="en-US" b="0" baseline="-25000" dirty="0" smtClean="0"/>
              <a:t>2</a:t>
            </a:r>
            <a:r>
              <a:rPr lang="en-US" b="0" dirty="0" smtClean="0"/>
              <a:t>|</a:t>
            </a:r>
            <a:r>
              <a:rPr lang="en-US" b="0" baseline="30000" dirty="0" smtClean="0"/>
              <a:t>2 </a:t>
            </a:r>
            <a:r>
              <a:rPr lang="en-US" b="0" dirty="0" smtClean="0"/>
              <a:t>+……+|c</a:t>
            </a:r>
            <a:r>
              <a:rPr lang="en-US" b="0" baseline="-25000" dirty="0" smtClean="0"/>
              <a:t>256</a:t>
            </a:r>
            <a:r>
              <a:rPr lang="en-US" b="0" dirty="0" smtClean="0"/>
              <a:t>|</a:t>
            </a:r>
            <a:r>
              <a:rPr lang="en-US" b="0" baseline="30000" dirty="0" smtClean="0"/>
              <a:t>2 </a:t>
            </a:r>
            <a:r>
              <a:rPr lang="en-US" b="0" dirty="0" smtClean="0"/>
              <a:t>=1</a:t>
            </a:r>
            <a:endParaRPr lang="en-GB" b="0" dirty="0" smtClean="0"/>
          </a:p>
          <a:p>
            <a:endParaRPr lang="en-GB" dirty="0" smtClean="0"/>
          </a:p>
          <a:p>
            <a:r>
              <a:rPr lang="en-GB" dirty="0" err="1" smtClean="0"/>
              <a:t>Neem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: c</a:t>
            </a:r>
            <a:r>
              <a:rPr lang="en-GB" baseline="-25000" dirty="0" smtClean="0"/>
              <a:t>1</a:t>
            </a:r>
            <a:r>
              <a:rPr lang="en-GB" dirty="0" smtClean="0"/>
              <a:t>, c</a:t>
            </a:r>
            <a:r>
              <a:rPr lang="en-GB" baseline="-25000" dirty="0" smtClean="0"/>
              <a:t>2</a:t>
            </a:r>
            <a:r>
              <a:rPr lang="en-GB" dirty="0" smtClean="0"/>
              <a:t>, ......., c</a:t>
            </a:r>
            <a:r>
              <a:rPr lang="en-GB" baseline="-25000" dirty="0" smtClean="0"/>
              <a:t>256 </a:t>
            </a:r>
            <a:r>
              <a:rPr lang="en-GB" dirty="0" smtClean="0"/>
              <a:t>= ±1/√256</a:t>
            </a:r>
          </a:p>
          <a:p>
            <a:r>
              <a:rPr lang="en-US" dirty="0" err="1" smtClean="0"/>
              <a:t>Hoeveel</a:t>
            </a:r>
            <a:r>
              <a:rPr lang="en-US" dirty="0" smtClean="0"/>
              <a:t> </a:t>
            </a:r>
            <a:r>
              <a:rPr lang="en-US" dirty="0" err="1" smtClean="0"/>
              <a:t>mogelijkheden</a:t>
            </a:r>
            <a:r>
              <a:rPr lang="en-US" dirty="0" smtClean="0"/>
              <a:t>? </a:t>
            </a:r>
          </a:p>
          <a:p>
            <a:pPr lvl="1"/>
            <a:r>
              <a:rPr lang="nl-NL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115792089237316195423570985008687907853269984665640564039457584007913129639936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= 2</a:t>
            </a:r>
            <a:r>
              <a:rPr lang="en-US" baseline="30000" dirty="0" smtClean="0">
                <a:solidFill>
                  <a:srgbClr val="00B050"/>
                </a:solidFill>
              </a:rPr>
              <a:t>2</a:t>
            </a:r>
            <a:r>
              <a:rPr lang="en-US" sz="1400" baseline="76000" dirty="0" smtClean="0">
                <a:solidFill>
                  <a:srgbClr val="00B050"/>
                </a:solidFill>
              </a:rPr>
              <a:t>8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Evenveel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informatie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als</a:t>
            </a:r>
            <a:r>
              <a:rPr lang="en-US" dirty="0" smtClean="0">
                <a:solidFill>
                  <a:schemeClr val="bg1"/>
                </a:solidFill>
              </a:rPr>
              <a:t> in 256 bits (=64 bytes) </a:t>
            </a:r>
            <a:r>
              <a:rPr lang="en-US" dirty="0" err="1" smtClean="0">
                <a:solidFill>
                  <a:schemeClr val="bg1"/>
                </a:solidFill>
              </a:rPr>
              <a:t>klassiek</a:t>
            </a:r>
            <a:r>
              <a:rPr lang="en-GB" sz="1600" dirty="0" smtClean="0"/>
              <a:t>  </a:t>
            </a:r>
            <a:endParaRPr lang="en-US" sz="2000" dirty="0" smtClean="0"/>
          </a:p>
          <a:p>
            <a:endParaRPr lang="en-GB" sz="1800" dirty="0" smtClean="0">
              <a:solidFill>
                <a:srgbClr val="00B05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858D-CC03-4FBD-A417-67C949A57A69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31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4266" y="1738345"/>
            <a:ext cx="3101670" cy="1258607"/>
            <a:chOff x="1592" y="344269"/>
            <a:chExt cx="3101670" cy="1258607"/>
          </a:xfrm>
        </p:grpSpPr>
        <p:pic>
          <p:nvPicPr>
            <p:cNvPr id="9" name="Picture 8" descr="switch_on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4852" y="346945"/>
              <a:ext cx="324169" cy="599406"/>
            </a:xfrm>
            <a:prstGeom prst="rect">
              <a:avLst/>
            </a:prstGeom>
          </p:spPr>
        </p:pic>
        <p:pic>
          <p:nvPicPr>
            <p:cNvPr id="10" name="Picture 9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021" y="344269"/>
              <a:ext cx="324169" cy="599406"/>
            </a:xfrm>
            <a:prstGeom prst="rect">
              <a:avLst/>
            </a:prstGeom>
          </p:spPr>
        </p:pic>
        <p:pic>
          <p:nvPicPr>
            <p:cNvPr id="11" name="Picture 10" descr="switch_on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7160" y="344269"/>
              <a:ext cx="324169" cy="599406"/>
            </a:xfrm>
            <a:prstGeom prst="rect">
              <a:avLst/>
            </a:prstGeom>
          </p:spPr>
        </p:pic>
        <p:pic>
          <p:nvPicPr>
            <p:cNvPr id="12" name="Picture 11" descr="switch_on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9487" y="344269"/>
              <a:ext cx="324169" cy="599406"/>
            </a:xfrm>
            <a:prstGeom prst="rect">
              <a:avLst/>
            </a:prstGeom>
          </p:spPr>
        </p:pic>
        <p:pic>
          <p:nvPicPr>
            <p:cNvPr id="13" name="Picture 12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854" y="344269"/>
              <a:ext cx="324169" cy="599406"/>
            </a:xfrm>
            <a:prstGeom prst="rect">
              <a:avLst/>
            </a:prstGeom>
          </p:spPr>
        </p:pic>
        <p:pic>
          <p:nvPicPr>
            <p:cNvPr id="14" name="Picture 13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11" y="344269"/>
              <a:ext cx="324169" cy="599406"/>
            </a:xfrm>
            <a:prstGeom prst="rect">
              <a:avLst/>
            </a:prstGeom>
          </p:spPr>
        </p:pic>
        <p:pic>
          <p:nvPicPr>
            <p:cNvPr id="15" name="Picture 14" descr="switch_on.t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4186" y="344269"/>
              <a:ext cx="324169" cy="599406"/>
            </a:xfrm>
            <a:prstGeom prst="rect">
              <a:avLst/>
            </a:prstGeom>
          </p:spPr>
        </p:pic>
        <p:pic>
          <p:nvPicPr>
            <p:cNvPr id="16" name="Picture 15" descr="switch_off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2419" y="344269"/>
              <a:ext cx="324169" cy="59940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61742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21891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01965" y="95654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82039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1817" y="95386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2115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1667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92" y="953869"/>
              <a:ext cx="44114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dirty="0" smtClean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0</a:t>
              </a:r>
              <a:endParaRPr lang="en-US" sz="36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4266" y="1738345"/>
            <a:ext cx="3100385" cy="1255931"/>
            <a:chOff x="381000" y="344269"/>
            <a:chExt cx="3100385" cy="1255931"/>
          </a:xfrm>
        </p:grpSpPr>
        <p:grpSp>
          <p:nvGrpSpPr>
            <p:cNvPr id="26" name="Group 28"/>
            <p:cNvGrpSpPr>
              <a:grpSpLocks noChangeAspect="1"/>
            </p:cNvGrpSpPr>
            <p:nvPr/>
          </p:nvGrpSpPr>
          <p:grpSpPr>
            <a:xfrm>
              <a:off x="442911" y="344269"/>
              <a:ext cx="2971800" cy="599406"/>
              <a:chOff x="2133600" y="1219200"/>
              <a:chExt cx="2971800" cy="599406"/>
            </a:xfrm>
          </p:grpSpPr>
          <p:pic>
            <p:nvPicPr>
              <p:cNvPr id="36" name="Picture 35" descr="switch_on.t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33600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37" name="Picture 36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1833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38" name="Picture 37" descr="switch_on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90066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39" name="Picture 38" descr="switch_on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68299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0" name="Picture 39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46532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1" name="Picture 40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24765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2" name="Picture 41" descr="switch_on.t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02998" y="1219200"/>
                <a:ext cx="324169" cy="599406"/>
              </a:xfrm>
              <a:prstGeom prst="rect">
                <a:avLst/>
              </a:prstGeom>
            </p:spPr>
          </p:pic>
          <p:pic>
            <p:nvPicPr>
              <p:cNvPr id="43" name="Picture 42" descr="switch_off.t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81231" y="1219200"/>
                <a:ext cx="324169" cy="599406"/>
              </a:xfrm>
              <a:prstGeom prst="rect">
                <a:avLst/>
              </a:prstGeom>
            </p:spPr>
          </p:pic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381000" y="953869"/>
              <a:ext cx="3100385" cy="646331"/>
              <a:chOff x="2071689" y="2020669"/>
              <a:chExt cx="3100385" cy="64633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591254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31472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71689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351038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211363" y="2020669"/>
                <a:ext cx="44114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730927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51580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971146" y="2020669"/>
                <a:ext cx="441147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600" b="1" dirty="0" smtClean="0">
                    <a:ln w="11430"/>
                    <a:gradFill>
                      <a:gsLst>
                        <a:gs pos="0">
                          <a:srgbClr val="333399">
                            <a:tint val="70000"/>
                            <a:satMod val="245000"/>
                          </a:srgbClr>
                        </a:gs>
                        <a:gs pos="75000">
                          <a:srgbClr val="333399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333399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0</a:t>
                </a:r>
                <a:endParaRPr lang="en-US" sz="3600" b="1" dirty="0">
                  <a:ln w="11430"/>
                  <a:gradFill>
                    <a:gsLst>
                      <a:gs pos="0">
                        <a:srgbClr val="333399">
                          <a:tint val="70000"/>
                          <a:satMod val="245000"/>
                        </a:srgbClr>
                      </a:gs>
                      <a:gs pos="75000">
                        <a:srgbClr val="333399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333399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832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</a:t>
            </a:r>
            <a:r>
              <a:rPr lang="en-US" dirty="0" err="1" smtClean="0"/>
              <a:t>informatie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 in 256 </a:t>
            </a:r>
            <a:r>
              <a:rPr lang="en-US" dirty="0" err="1" smtClean="0"/>
              <a:t>qbits</a:t>
            </a:r>
            <a:r>
              <a:rPr lang="en-US" dirty="0" smtClean="0"/>
              <a:t>?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2</a:t>
            </a:r>
            <a:r>
              <a:rPr lang="en-US" sz="2000" baseline="30000" dirty="0" smtClean="0">
                <a:solidFill>
                  <a:srgbClr val="00B050"/>
                </a:solidFill>
              </a:rPr>
              <a:t>2</a:t>
            </a:r>
            <a:r>
              <a:rPr lang="en-US" sz="1600" baseline="76000" dirty="0" smtClean="0">
                <a:solidFill>
                  <a:srgbClr val="00B050"/>
                </a:solidFill>
              </a:rPr>
              <a:t>256</a:t>
            </a:r>
          </a:p>
          <a:p>
            <a:pPr lvl="1"/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getal</a:t>
            </a:r>
            <a:r>
              <a:rPr lang="en-US" dirty="0" smtClean="0"/>
              <a:t> met </a:t>
            </a:r>
            <a:r>
              <a:rPr lang="en-US" dirty="0" err="1" smtClean="0"/>
              <a:t>ongeveer</a:t>
            </a:r>
            <a:r>
              <a:rPr lang="en-US" dirty="0" smtClean="0"/>
              <a:t> </a:t>
            </a:r>
            <a:r>
              <a:rPr lang="en-US" sz="1200" dirty="0" smtClean="0">
                <a:solidFill>
                  <a:schemeClr val="accent2"/>
                </a:solidFill>
              </a:rPr>
              <a:t>30000000000000000000000000000000000000000000000000000000000000000000000000000</a:t>
            </a:r>
            <a:r>
              <a:rPr lang="en-US" sz="2000" dirty="0" smtClean="0"/>
              <a:t> </a:t>
            </a:r>
            <a:r>
              <a:rPr lang="en-US" dirty="0" err="1" smtClean="0"/>
              <a:t>cijfers</a:t>
            </a:r>
            <a:endParaRPr lang="en-US" baseline="76000" dirty="0">
              <a:solidFill>
                <a:srgbClr val="00B050"/>
              </a:solidFill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Evenveel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informatie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als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nl-NL" sz="12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14474011154664524427946373126085988481658748083205070504932198000989 </a:t>
            </a:r>
            <a:r>
              <a:rPr lang="nl-N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GB (gigabyte)</a:t>
            </a:r>
            <a:endParaRPr lang="nl-N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Google:</a:t>
            </a: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accent2"/>
                </a:solidFill>
              </a:rPr>
              <a:t>1000000000 </a:t>
            </a:r>
            <a:r>
              <a:rPr lang="en-GB" dirty="0" smtClean="0">
                <a:solidFill>
                  <a:schemeClr val="bg1"/>
                </a:solidFill>
              </a:rPr>
              <a:t>GB = </a:t>
            </a:r>
            <a:r>
              <a:rPr lang="en-GB" dirty="0" smtClean="0">
                <a:solidFill>
                  <a:schemeClr val="accent6"/>
                </a:solidFill>
              </a:rPr>
              <a:t>1</a:t>
            </a:r>
            <a:r>
              <a:rPr lang="en-GB" dirty="0" smtClean="0">
                <a:solidFill>
                  <a:schemeClr val="bg1"/>
                </a:solidFill>
              </a:rPr>
              <a:t> EB (</a:t>
            </a:r>
            <a:r>
              <a:rPr lang="en-GB" dirty="0" err="1" smtClean="0">
                <a:solidFill>
                  <a:schemeClr val="bg1"/>
                </a:solidFill>
              </a:rPr>
              <a:t>exabyte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Totale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digitale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opslag</a:t>
            </a:r>
            <a:r>
              <a:rPr lang="en-US" dirty="0" smtClean="0">
                <a:solidFill>
                  <a:schemeClr val="bg1"/>
                </a:solidFill>
              </a:rPr>
              <a:t> op </a:t>
            </a:r>
            <a:r>
              <a:rPr lang="en-US" dirty="0" err="1" smtClean="0">
                <a:solidFill>
                  <a:schemeClr val="bg1"/>
                </a:solidFill>
              </a:rPr>
              <a:t>aarde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accent2"/>
                </a:solidFill>
              </a:rPr>
              <a:t>5</a:t>
            </a:r>
            <a:r>
              <a:rPr lang="en-GB" sz="1200" dirty="0" smtClean="0">
                <a:solidFill>
                  <a:schemeClr val="accent2"/>
                </a:solidFill>
              </a:rPr>
              <a:t>00000000000</a:t>
            </a:r>
            <a:r>
              <a:rPr lang="en-GB" sz="1100" dirty="0" smtClean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GB </a:t>
            </a:r>
            <a:r>
              <a:rPr lang="en-GB" dirty="0">
                <a:solidFill>
                  <a:schemeClr val="bg1"/>
                </a:solidFill>
              </a:rPr>
              <a:t>= </a:t>
            </a:r>
            <a:r>
              <a:rPr lang="en-GB" dirty="0" smtClean="0">
                <a:solidFill>
                  <a:schemeClr val="accent6"/>
                </a:solidFill>
              </a:rPr>
              <a:t>500</a:t>
            </a:r>
            <a:r>
              <a:rPr lang="en-GB" dirty="0" smtClean="0">
                <a:solidFill>
                  <a:schemeClr val="bg1"/>
                </a:solidFill>
              </a:rPr>
              <a:t> EB</a:t>
            </a:r>
            <a:endParaRPr lang="en-GB" dirty="0">
              <a:solidFill>
                <a:schemeClr val="bg1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CA8F-6D45-45F2-8E3E-7DFC6BCF7F8E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100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Quantum computer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Quantum</a:t>
            </a:r>
            <a:r>
              <a:rPr lang="nl-NL" dirty="0" smtClean="0"/>
              <a:t> computer:</a:t>
            </a:r>
          </a:p>
          <a:p>
            <a:pPr lvl="1"/>
            <a:r>
              <a:rPr lang="nl-NL" dirty="0" smtClean="0"/>
              <a:t>Registers van </a:t>
            </a:r>
            <a:r>
              <a:rPr lang="nl-NL" dirty="0" err="1" smtClean="0"/>
              <a:t>qubits</a:t>
            </a:r>
            <a:endParaRPr lang="nl-NL" dirty="0" smtClean="0"/>
          </a:p>
          <a:p>
            <a:pPr lvl="1"/>
            <a:r>
              <a:rPr lang="nl-NL" dirty="0" err="1" smtClean="0"/>
              <a:t>Quantum</a:t>
            </a:r>
            <a:r>
              <a:rPr lang="nl-NL" dirty="0" smtClean="0"/>
              <a:t> poorten: equivalenten van </a:t>
            </a:r>
            <a:r>
              <a:rPr lang="nl-NL" dirty="0" err="1" smtClean="0"/>
              <a:t>nand</a:t>
            </a:r>
            <a:r>
              <a:rPr lang="nl-NL" dirty="0" smtClean="0"/>
              <a:t>, nor, </a:t>
            </a:r>
            <a:r>
              <a:rPr lang="nl-NL" dirty="0" err="1" smtClean="0"/>
              <a:t>xor</a:t>
            </a:r>
            <a:r>
              <a:rPr lang="nl-NL" dirty="0" smtClean="0"/>
              <a:t> etc.</a:t>
            </a:r>
          </a:p>
          <a:p>
            <a:r>
              <a:rPr lang="nl-NL" dirty="0" smtClean="0"/>
              <a:t>Wat kan je ermee?</a:t>
            </a:r>
          </a:p>
          <a:p>
            <a:pPr lvl="1"/>
            <a:r>
              <a:rPr lang="nl-NL" dirty="0" smtClean="0"/>
              <a:t>Sterk in omdraaien “</a:t>
            </a:r>
            <a:r>
              <a:rPr lang="nl-NL" dirty="0" err="1" smtClean="0"/>
              <a:t>one</a:t>
            </a:r>
            <a:r>
              <a:rPr lang="nl-NL" dirty="0" smtClean="0"/>
              <a:t>-way </a:t>
            </a:r>
            <a:r>
              <a:rPr lang="nl-NL" dirty="0" err="1" smtClean="0"/>
              <a:t>problems</a:t>
            </a:r>
            <a:r>
              <a:rPr lang="nl-NL" dirty="0" smtClean="0"/>
              <a:t>” </a:t>
            </a:r>
          </a:p>
          <a:p>
            <a:pPr lvl="1"/>
            <a:r>
              <a:rPr lang="nl-NL" dirty="0" err="1" smtClean="0"/>
              <a:t>Vb</a:t>
            </a:r>
            <a:r>
              <a:rPr lang="nl-NL" dirty="0" smtClean="0"/>
              <a:t>: ontleden in priemgetallen (</a:t>
            </a:r>
            <a:r>
              <a:rPr lang="nl-NL" dirty="0" err="1" smtClean="0"/>
              <a:t>Shor’s</a:t>
            </a:r>
            <a:r>
              <a:rPr lang="nl-NL" dirty="0" smtClean="0"/>
              <a:t> </a:t>
            </a:r>
            <a:r>
              <a:rPr lang="nl-NL" dirty="0" err="1" smtClean="0"/>
              <a:t>algorithme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>
                <a:solidFill>
                  <a:schemeClr val="accent2"/>
                </a:solidFill>
              </a:rPr>
              <a:t>489748309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B050"/>
                </a:solidFill>
              </a:rPr>
              <a:t>= 1429 * 3203 * 107</a:t>
            </a:r>
          </a:p>
          <a:p>
            <a:pPr lvl="1"/>
            <a:r>
              <a:rPr lang="nl-NL" dirty="0" smtClean="0"/>
              <a:t>Groot getal: niet te doen (voor gewone computer)</a:t>
            </a:r>
          </a:p>
          <a:p>
            <a:pPr lvl="1"/>
            <a:r>
              <a:rPr lang="nl-NL" dirty="0" err="1" smtClean="0"/>
              <a:t>Quantum</a:t>
            </a:r>
            <a:r>
              <a:rPr lang="nl-NL" dirty="0" smtClean="0"/>
              <a:t> computer: “</a:t>
            </a:r>
            <a:r>
              <a:rPr lang="nl-NL" dirty="0" err="1" smtClean="0"/>
              <a:t>piece</a:t>
            </a:r>
            <a:r>
              <a:rPr lang="nl-NL" dirty="0" smtClean="0"/>
              <a:t> of cake” (</a:t>
            </a:r>
            <a:r>
              <a:rPr lang="nl-NL" dirty="0" err="1" smtClean="0"/>
              <a:t>Shor’s</a:t>
            </a:r>
            <a:r>
              <a:rPr lang="nl-NL" dirty="0" smtClean="0"/>
              <a:t> </a:t>
            </a:r>
            <a:r>
              <a:rPr lang="nl-NL" dirty="0" err="1" smtClean="0"/>
              <a:t>algorithme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?</a:t>
            </a:r>
            <a:endParaRPr lang="nl-NL" dirty="0">
              <a:solidFill>
                <a:schemeClr val="accent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4AFF-2BF3-476D-8F61-D972EE387F5F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276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Quantum computer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Dataversleuteling</a:t>
            </a:r>
            <a:r>
              <a:rPr lang="en-GB" dirty="0" smtClean="0"/>
              <a:t> – code kraken?</a:t>
            </a:r>
          </a:p>
          <a:p>
            <a:r>
              <a:rPr lang="en-GB" dirty="0" err="1" smtClean="0"/>
              <a:t>Meeste</a:t>
            </a:r>
            <a:r>
              <a:rPr lang="en-GB" dirty="0" smtClean="0"/>
              <a:t> codes </a:t>
            </a:r>
            <a:r>
              <a:rPr lang="en-GB" dirty="0" err="1" smtClean="0"/>
              <a:t>gebaseerd</a:t>
            </a:r>
            <a:r>
              <a:rPr lang="en-GB" dirty="0" smtClean="0"/>
              <a:t> op ……</a:t>
            </a:r>
          </a:p>
          <a:p>
            <a:r>
              <a:rPr lang="en-GB" dirty="0" err="1" smtClean="0">
                <a:solidFill>
                  <a:schemeClr val="accent6"/>
                </a:solidFill>
              </a:rPr>
              <a:t>Ontleden</a:t>
            </a:r>
            <a:r>
              <a:rPr lang="en-GB" dirty="0" smtClean="0">
                <a:solidFill>
                  <a:schemeClr val="accent6"/>
                </a:solidFill>
              </a:rPr>
              <a:t> in </a:t>
            </a:r>
            <a:r>
              <a:rPr lang="en-GB" dirty="0" err="1" smtClean="0">
                <a:solidFill>
                  <a:schemeClr val="accent6"/>
                </a:solidFill>
              </a:rPr>
              <a:t>priemgetallen</a:t>
            </a:r>
            <a:endParaRPr lang="en-GB" dirty="0" smtClean="0">
              <a:solidFill>
                <a:schemeClr val="accent6"/>
              </a:solidFill>
            </a:endParaRPr>
          </a:p>
          <a:p>
            <a:r>
              <a:rPr lang="en-GB" dirty="0" err="1" smtClean="0"/>
              <a:t>Eerste</a:t>
            </a:r>
            <a:r>
              <a:rPr lang="en-GB" dirty="0" smtClean="0"/>
              <a:t> </a:t>
            </a:r>
            <a:r>
              <a:rPr lang="en-GB" dirty="0" err="1" smtClean="0"/>
              <a:t>klanten</a:t>
            </a:r>
            <a:r>
              <a:rPr lang="en-GB" dirty="0" smtClean="0"/>
              <a:t>……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BF8E-2FE0-48B5-BE6D-242C2E49894C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55142A52-7DFA-4A37-B3FB-674395BFE055}" type="slidenum">
              <a:rPr lang="nl-NL" smtClean="0"/>
              <a:pPr/>
              <a:t>34</a:t>
            </a:fld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1083597"/>
            <a:ext cx="3240360" cy="450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969060"/>
            <a:ext cx="1457325" cy="1457325"/>
          </a:xfrm>
          <a:prstGeom prst="rect">
            <a:avLst/>
          </a:prstGeom>
        </p:spPr>
      </p:pic>
      <p:pic>
        <p:nvPicPr>
          <p:cNvPr id="9" name="Picture 8" descr="nsa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8619" y="4011922"/>
            <a:ext cx="1371600" cy="1371600"/>
          </a:xfrm>
          <a:prstGeom prst="rect">
            <a:avLst/>
          </a:prstGeom>
        </p:spPr>
      </p:pic>
      <p:pic>
        <p:nvPicPr>
          <p:cNvPr id="10" name="Picture 9" descr="fsb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977722"/>
            <a:ext cx="800000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56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Quantumfysica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Quantum</a:t>
            </a:r>
            <a:r>
              <a:rPr lang="nl-NL" dirty="0" smtClean="0"/>
              <a:t> fysica: </a:t>
            </a:r>
            <a:r>
              <a:rPr lang="nl-NL" dirty="0" err="1" smtClean="0"/>
              <a:t>tegen-intuitief</a:t>
            </a:r>
            <a:r>
              <a:rPr lang="nl-NL" dirty="0" smtClean="0"/>
              <a:t>, “niet te snappen”</a:t>
            </a:r>
          </a:p>
          <a:p>
            <a:pPr lvl="1"/>
            <a:r>
              <a:rPr lang="nl-NL" dirty="0" smtClean="0"/>
              <a:t>Maar dat maakt het zo leuk!</a:t>
            </a:r>
          </a:p>
          <a:p>
            <a:r>
              <a:rPr lang="nl-NL" dirty="0" err="1" smtClean="0"/>
              <a:t>Golf-deeltje</a:t>
            </a:r>
            <a:r>
              <a:rPr lang="nl-NL" dirty="0" smtClean="0"/>
              <a:t> dualiteit</a:t>
            </a:r>
          </a:p>
          <a:p>
            <a:pPr lvl="1"/>
            <a:r>
              <a:rPr lang="nl-NL" dirty="0" smtClean="0"/>
              <a:t>Elektromagnetische golven zijn ook deeltjes</a:t>
            </a:r>
          </a:p>
          <a:p>
            <a:pPr lvl="2"/>
            <a:r>
              <a:rPr lang="nl-NL" dirty="0" smtClean="0"/>
              <a:t>Fotonen</a:t>
            </a:r>
          </a:p>
          <a:p>
            <a:pPr lvl="2"/>
            <a:r>
              <a:rPr lang="nl-NL" dirty="0" smtClean="0"/>
              <a:t>“Pakketjes” energie/impuls</a:t>
            </a:r>
          </a:p>
          <a:p>
            <a:pPr lvl="2"/>
            <a:r>
              <a:rPr lang="nl-NL" dirty="0" smtClean="0"/>
              <a:t>Lichtveld kan geen willekeurige energie-inhoud hebben</a:t>
            </a:r>
          </a:p>
          <a:p>
            <a:pPr lvl="2"/>
            <a:r>
              <a:rPr lang="nl-NL" dirty="0" smtClean="0">
                <a:solidFill>
                  <a:schemeClr val="hlink"/>
                </a:solidFill>
              </a:rPr>
              <a:t>Moeilijk waar te nemen! </a:t>
            </a:r>
            <a:endParaRPr lang="nl-NL" dirty="0" smtClean="0"/>
          </a:p>
          <a:p>
            <a:pPr lvl="1"/>
            <a:r>
              <a:rPr lang="nl-NL" dirty="0" smtClean="0"/>
              <a:t>Deeltjes zijn ook golven</a:t>
            </a:r>
          </a:p>
          <a:p>
            <a:pPr lvl="2"/>
            <a:r>
              <a:rPr lang="nl-NL" dirty="0" smtClean="0"/>
              <a:t>De </a:t>
            </a:r>
            <a:r>
              <a:rPr lang="nl-NL" dirty="0" err="1" smtClean="0"/>
              <a:t>Broglie</a:t>
            </a:r>
            <a:r>
              <a:rPr lang="nl-NL" dirty="0" smtClean="0"/>
              <a:t> golven</a:t>
            </a:r>
          </a:p>
          <a:p>
            <a:pPr lvl="2"/>
            <a:r>
              <a:rPr lang="nl-NL" dirty="0" smtClean="0"/>
              <a:t>Deeltjes kunnen tegelijkertijd op twee plaatsen zijn</a:t>
            </a:r>
          </a:p>
          <a:p>
            <a:pPr lvl="2"/>
            <a:r>
              <a:rPr lang="nl-NL" dirty="0" smtClean="0">
                <a:solidFill>
                  <a:schemeClr val="hlink"/>
                </a:solidFill>
              </a:rPr>
              <a:t>Moeilijk waar te nemen! </a:t>
            </a:r>
          </a:p>
          <a:p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2E11-25AF-4C61-AC2B-99A9CE163732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 </a:t>
            </a:r>
            <a:r>
              <a:rPr lang="en-US" dirty="0" err="1" smtClean="0"/>
              <a:t>spleten</a:t>
            </a:r>
            <a:r>
              <a:rPr lang="en-US" dirty="0" smtClean="0"/>
              <a:t> experiment met </a:t>
            </a:r>
            <a:r>
              <a:rPr lang="en-US" dirty="0" err="1" smtClean="0"/>
              <a:t>elektronen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Pionier: </a:t>
            </a:r>
            <a:r>
              <a:rPr lang="nl-NL" dirty="0" err="1" smtClean="0"/>
              <a:t>Jonsson</a:t>
            </a:r>
            <a:r>
              <a:rPr lang="nl-NL" dirty="0" smtClean="0"/>
              <a:t> 1961</a:t>
            </a:r>
          </a:p>
          <a:p>
            <a:pPr lvl="1"/>
            <a:r>
              <a:rPr lang="nl-NL" dirty="0" err="1" smtClean="0"/>
              <a:t>Physics</a:t>
            </a:r>
            <a:r>
              <a:rPr lang="nl-NL" dirty="0" smtClean="0"/>
              <a:t> </a:t>
            </a:r>
            <a:r>
              <a:rPr lang="nl-NL" dirty="0" err="1" smtClean="0"/>
              <a:t>Today</a:t>
            </a:r>
            <a:r>
              <a:rPr lang="nl-NL" dirty="0" smtClean="0"/>
              <a:t> 2001: mooiste experiment van de 20</a:t>
            </a:r>
            <a:r>
              <a:rPr lang="nl-NL" baseline="30000" dirty="0" smtClean="0"/>
              <a:t>ste</a:t>
            </a:r>
            <a:r>
              <a:rPr lang="nl-NL" dirty="0" smtClean="0"/>
              <a:t> eeuw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Eerste publicatie in de Engelse taal:</a:t>
            </a:r>
          </a:p>
          <a:p>
            <a:pPr lvl="2"/>
            <a:r>
              <a:rPr lang="en-US" dirty="0" smtClean="0"/>
              <a:t>American Journal of Physics, volume 42, p. 4 (1974)</a:t>
            </a:r>
            <a:endParaRPr lang="nl-N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E4DC-B2BC-48BD-850E-33E8A6E2B645}" type="datetime1">
              <a:rPr lang="en-US" smtClean="0"/>
              <a:pPr/>
              <a:t>12/16/2011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4932040" y="3140968"/>
            <a:ext cx="936104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Jonss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3423810" cy="2942858"/>
          </a:xfrm>
          <a:prstGeom prst="rect">
            <a:avLst/>
          </a:prstGeom>
        </p:spPr>
      </p:pic>
      <p:pic>
        <p:nvPicPr>
          <p:cNvPr id="12" name="Picture 11" descr="Elektronen_twee_splet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682" y="2348880"/>
            <a:ext cx="4403806" cy="23042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36056" y="3778880"/>
            <a:ext cx="864096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22088" y="3789040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Fotografische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err="1" smtClean="0">
                <a:solidFill>
                  <a:srgbClr val="000000"/>
                </a:solidFill>
              </a:rPr>
              <a:t>plaat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 </a:t>
            </a:r>
            <a:r>
              <a:rPr lang="en-US" dirty="0" err="1" smtClean="0"/>
              <a:t>spleten</a:t>
            </a:r>
            <a:r>
              <a:rPr lang="en-US" dirty="0" smtClean="0"/>
              <a:t> experiment met </a:t>
            </a:r>
            <a:r>
              <a:rPr lang="en-US" dirty="0" err="1" smtClean="0"/>
              <a:t>elektronen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smtClean="0"/>
              <a:t>Resultaat:</a:t>
            </a:r>
          </a:p>
          <a:p>
            <a:pPr lvl="1"/>
            <a:endParaRPr lang="nl-N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2BEE-0C80-4385-95B8-3508AF8A6BF0}" type="datetime1">
              <a:rPr lang="en-US" smtClean="0"/>
              <a:pPr/>
              <a:t>12/16/2011</a:t>
            </a:fld>
            <a:endParaRPr lang="nl-NL"/>
          </a:p>
        </p:txBody>
      </p:sp>
      <p:pic>
        <p:nvPicPr>
          <p:cNvPr id="15" name="Picture 14" descr="Jonss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904" y="2000428"/>
            <a:ext cx="3276191" cy="2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Individuele</a:t>
            </a:r>
            <a:r>
              <a:rPr lang="en-US" dirty="0" smtClean="0"/>
              <a:t> </a:t>
            </a:r>
            <a:r>
              <a:rPr lang="en-US" dirty="0" err="1" smtClean="0"/>
              <a:t>elektronen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Tonomura</a:t>
            </a:r>
            <a:r>
              <a:rPr lang="nl-NL" dirty="0" smtClean="0"/>
              <a:t> 1989</a:t>
            </a:r>
          </a:p>
          <a:p>
            <a:pPr lvl="1"/>
            <a:r>
              <a:rPr lang="nl-NL" dirty="0" smtClean="0"/>
              <a:t>American Journal of </a:t>
            </a:r>
            <a:r>
              <a:rPr lang="nl-NL" dirty="0" err="1" smtClean="0"/>
              <a:t>Physics</a:t>
            </a:r>
            <a:r>
              <a:rPr lang="nl-NL" dirty="0" smtClean="0"/>
              <a:t>, vol. 57, p. 117 (1989)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Resultaat: 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Noordwijk 2011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E1EB-1B2C-4FBB-A075-34C28C2322A1}" type="datetime1">
              <a:rPr lang="en-US" smtClean="0"/>
              <a:pPr/>
              <a:t>12/16/2011</a:t>
            </a:fld>
            <a:endParaRPr lang="nl-NL"/>
          </a:p>
        </p:txBody>
      </p:sp>
      <p:pic>
        <p:nvPicPr>
          <p:cNvPr id="12" name="Picture 11" descr="tonomur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916" y="1988840"/>
            <a:ext cx="3651429" cy="1357143"/>
          </a:xfrm>
          <a:prstGeom prst="rect">
            <a:avLst/>
          </a:prstGeom>
        </p:spPr>
      </p:pic>
      <p:pic>
        <p:nvPicPr>
          <p:cNvPr id="14" name="Picture 13" descr="Tonomura_bipris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060848"/>
            <a:ext cx="3333750" cy="2505075"/>
          </a:xfrm>
          <a:prstGeom prst="rect">
            <a:avLst/>
          </a:prstGeom>
        </p:spPr>
      </p:pic>
      <p:pic>
        <p:nvPicPr>
          <p:cNvPr id="15" name="Picture 14" descr="double_sl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194" y="4005064"/>
            <a:ext cx="3333750" cy="237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Consequentie: </a:t>
            </a:r>
            <a:r>
              <a:rPr lang="nl-NL" i="1" dirty="0" smtClean="0">
                <a:solidFill>
                  <a:schemeClr val="accent6"/>
                </a:solidFill>
              </a:rPr>
              <a:t>elk</a:t>
            </a:r>
            <a:r>
              <a:rPr lang="nl-NL" dirty="0" smtClean="0">
                <a:solidFill>
                  <a:schemeClr val="accent6"/>
                </a:solidFill>
              </a:rPr>
              <a:t> elektron gaat door twee spleten tegelijk</a:t>
            </a:r>
          </a:p>
          <a:p>
            <a:r>
              <a:rPr lang="nl-NL" dirty="0" smtClean="0"/>
              <a:t>Interferentie/diffractie experimenteel aangetoond met:</a:t>
            </a:r>
          </a:p>
          <a:p>
            <a:pPr lvl="1"/>
            <a:r>
              <a:rPr lang="nl-NL" dirty="0" smtClean="0"/>
              <a:t>Elektronen</a:t>
            </a:r>
          </a:p>
          <a:p>
            <a:pPr lvl="1"/>
            <a:r>
              <a:rPr lang="nl-NL" dirty="0" smtClean="0"/>
              <a:t>Neutronen</a:t>
            </a:r>
          </a:p>
          <a:p>
            <a:pPr lvl="1"/>
            <a:r>
              <a:rPr lang="nl-NL" dirty="0" smtClean="0"/>
              <a:t>Atomen</a:t>
            </a:r>
          </a:p>
          <a:p>
            <a:pPr lvl="1"/>
            <a:r>
              <a:rPr lang="nl-NL" dirty="0" smtClean="0"/>
              <a:t>Moleculen (tot C</a:t>
            </a:r>
            <a:r>
              <a:rPr lang="nl-NL" baseline="-25000" dirty="0" smtClean="0"/>
              <a:t>60</a:t>
            </a:r>
            <a:r>
              <a:rPr lang="nl-NL" dirty="0" smtClean="0"/>
              <a:t>)</a:t>
            </a:r>
          </a:p>
          <a:p>
            <a:r>
              <a:rPr lang="nl-NL" dirty="0" smtClean="0"/>
              <a:t>Eigen onderzoek: </a:t>
            </a:r>
            <a:r>
              <a:rPr lang="nl-NL" dirty="0" smtClean="0">
                <a:solidFill>
                  <a:schemeClr val="accent6"/>
                </a:solidFill>
              </a:rPr>
              <a:t>golfoptica met atomen</a:t>
            </a:r>
          </a:p>
          <a:p>
            <a:endParaRPr lang="nl-NL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 smtClean="0"/>
              <a:t>Noordwijk</a:t>
            </a:r>
            <a:r>
              <a:rPr lang="nl-NL" dirty="0" smtClean="0"/>
              <a:t> 2011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PAGE </a:t>
            </a:r>
            <a:fld id="{40F7FB0C-CF2F-42F9-ADB9-B328021DEE53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789-4426-435F-A959-76ACA7514BB9}" type="datetime1">
              <a:rPr lang="en-US" smtClean="0"/>
              <a:pPr/>
              <a:t>12/16/2011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2852936"/>
            <a:ext cx="4071937" cy="633809"/>
          </a:xfrm>
        </p:spPr>
        <p:txBody>
          <a:bodyPr anchor="t"/>
          <a:lstStyle/>
          <a:p>
            <a:r>
              <a:rPr lang="en-US" sz="2400" dirty="0" err="1" smtClean="0"/>
              <a:t>Atomaire</a:t>
            </a:r>
            <a:r>
              <a:rPr lang="en-US" sz="2400" dirty="0" smtClean="0"/>
              <a:t> </a:t>
            </a:r>
            <a:r>
              <a:rPr lang="en-US" sz="2400" dirty="0" err="1" smtClean="0"/>
              <a:t>golfoptica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1456716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transparant">
  <a:themeElements>
    <a:clrScheme name="Red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Red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Ue special blue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lue bullets">
  <a:themeElements>
    <a:clrScheme name="1_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1_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TUe special blue">
  <a:themeElements>
    <a:clrScheme name="2_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2_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Blue bullets">
  <a:themeElements>
    <a:clrScheme name="2_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2_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Blue bullets">
  <a:themeElements>
    <a:clrScheme name="3_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3_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 photo">
  <a:themeElements>
    <a:clrScheme name="Red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Red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d bullets">
  <a:themeElements>
    <a:clrScheme name="Red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Red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 transparant">
  <a:themeElements>
    <a:clrScheme name="Gree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Gree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ue transparant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ange photo">
  <a:themeElements>
    <a:clrScheme name="Orang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Green transparant">
  <a:themeElements>
    <a:clrScheme name="2_Green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2_Green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reen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Ue special blue">
  <a:themeElements>
    <a:clrScheme name="1_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1_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7640</TotalTime>
  <Words>2283</Words>
  <Application>Microsoft Office PowerPoint</Application>
  <PresentationFormat>On-screen Show (4:3)</PresentationFormat>
  <Paragraphs>449</Paragraphs>
  <Slides>35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Red transparant</vt:lpstr>
      <vt:lpstr>Red photo</vt:lpstr>
      <vt:lpstr>Red bullets</vt:lpstr>
      <vt:lpstr>Green transparant</vt:lpstr>
      <vt:lpstr>Blue transparant</vt:lpstr>
      <vt:lpstr>Blue photo</vt:lpstr>
      <vt:lpstr>Orange photo</vt:lpstr>
      <vt:lpstr>2_Green transparant</vt:lpstr>
      <vt:lpstr>1_TUe special blue</vt:lpstr>
      <vt:lpstr>TUe special blue</vt:lpstr>
      <vt:lpstr>Blue bullets</vt:lpstr>
      <vt:lpstr>1_Blue bullets</vt:lpstr>
      <vt:lpstr>2_TUe special blue</vt:lpstr>
      <vt:lpstr>2_Blue bullets</vt:lpstr>
      <vt:lpstr>3_Blue bullets</vt:lpstr>
      <vt:lpstr>Equation</vt:lpstr>
      <vt:lpstr>Quantumfysica: plezier en nut    Ton van Leeuwen Groep Coherentie en Quantum Technologie</vt:lpstr>
      <vt:lpstr>Imago fysici</vt:lpstr>
      <vt:lpstr>Imago fysici</vt:lpstr>
      <vt:lpstr>Quantumfysica</vt:lpstr>
      <vt:lpstr>Twee spleten experiment met elektronen</vt:lpstr>
      <vt:lpstr>Twee spleten experiment met elektronen</vt:lpstr>
      <vt:lpstr>Individuele elektronen</vt:lpstr>
      <vt:lpstr>Atomen</vt:lpstr>
      <vt:lpstr>Atomaire golfoptica   </vt:lpstr>
      <vt:lpstr>Atomaire golfoptica</vt:lpstr>
      <vt:lpstr>Atomaire golfoptica</vt:lpstr>
      <vt:lpstr>Atomaire golfoptica</vt:lpstr>
      <vt:lpstr>Geschiedenis van de optica - licht</vt:lpstr>
      <vt:lpstr>Geschiedenis van de optica - licht</vt:lpstr>
      <vt:lpstr>Geschiedenis van de optica – elektronen/ionen</vt:lpstr>
      <vt:lpstr>Geschiedenis van de optica – atomen</vt:lpstr>
      <vt:lpstr>Geschiedenis van de optica – atomen</vt:lpstr>
      <vt:lpstr>“Superbundel” – schematisch</vt:lpstr>
      <vt:lpstr>Uitvoering</vt:lpstr>
      <vt:lpstr>Bragg diffractie</vt:lpstr>
      <vt:lpstr>Bragg diffractie met atomen</vt:lpstr>
      <vt:lpstr>Resultaten</vt:lpstr>
      <vt:lpstr>Bragg diffractie = halfdoorlatende spiegel</vt:lpstr>
      <vt:lpstr>Toepassing: atoom-interferometer</vt:lpstr>
      <vt:lpstr>Bragg atoom-interferometer</vt:lpstr>
      <vt:lpstr>Gevoeligheid atoom-interferometer</vt:lpstr>
      <vt:lpstr>Quantum computing    </vt:lpstr>
      <vt:lpstr>Quantum informatie</vt:lpstr>
      <vt:lpstr>Klassieke informatie</vt:lpstr>
      <vt:lpstr>Klassieke informatie</vt:lpstr>
      <vt:lpstr>Quantum informatie</vt:lpstr>
      <vt:lpstr>Quantum informatie</vt:lpstr>
      <vt:lpstr>Quantum informatie</vt:lpstr>
      <vt:lpstr>Quantum computer</vt:lpstr>
      <vt:lpstr>Quantum computer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0</dc:title>
  <dc:creator>Leeuwen, K.A.H. van</dc:creator>
  <dc:description>Design by Volle Kracht_x000d_
Template by Orange Pepper BV_x000d_
Copyright 2008</dc:description>
  <cp:lastModifiedBy>kvleeuwe</cp:lastModifiedBy>
  <cp:revision>865</cp:revision>
  <cp:lastPrinted>2011-12-13T16:31:19Z</cp:lastPrinted>
  <dcterms:created xsi:type="dcterms:W3CDTF">2008-04-07T08:53:01Z</dcterms:created>
  <dcterms:modified xsi:type="dcterms:W3CDTF">2011-12-16T20:12:28Z</dcterms:modified>
</cp:coreProperties>
</file>