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64" r:id="rId3"/>
    <p:sldId id="271" r:id="rId4"/>
    <p:sldId id="311" r:id="rId5"/>
    <p:sldId id="270" r:id="rId6"/>
    <p:sldId id="258" r:id="rId7"/>
    <p:sldId id="259" r:id="rId8"/>
    <p:sldId id="260" r:id="rId9"/>
    <p:sldId id="261" r:id="rId10"/>
    <p:sldId id="262" r:id="rId11"/>
    <p:sldId id="256" r:id="rId12"/>
    <p:sldId id="263" r:id="rId13"/>
    <p:sldId id="268" r:id="rId14"/>
    <p:sldId id="272" r:id="rId15"/>
    <p:sldId id="273" r:id="rId16"/>
    <p:sldId id="274" r:id="rId17"/>
    <p:sldId id="275" r:id="rId18"/>
    <p:sldId id="276" r:id="rId19"/>
    <p:sldId id="277" r:id="rId20"/>
    <p:sldId id="296" r:id="rId21"/>
    <p:sldId id="278" r:id="rId22"/>
    <p:sldId id="284" r:id="rId23"/>
    <p:sldId id="282" r:id="rId24"/>
    <p:sldId id="280" r:id="rId25"/>
    <p:sldId id="286" r:id="rId26"/>
    <p:sldId id="283" r:id="rId27"/>
    <p:sldId id="293" r:id="rId28"/>
    <p:sldId id="287" r:id="rId29"/>
    <p:sldId id="288" r:id="rId30"/>
    <p:sldId id="300" r:id="rId31"/>
    <p:sldId id="295" r:id="rId32"/>
    <p:sldId id="289" r:id="rId33"/>
    <p:sldId id="291" r:id="rId34"/>
    <p:sldId id="292" r:id="rId35"/>
    <p:sldId id="315" r:id="rId36"/>
    <p:sldId id="314" r:id="rId37"/>
    <p:sldId id="308" r:id="rId38"/>
    <p:sldId id="310" r:id="rId39"/>
    <p:sldId id="313" r:id="rId40"/>
    <p:sldId id="299" r:id="rId41"/>
    <p:sldId id="301" r:id="rId42"/>
    <p:sldId id="302" r:id="rId4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autoAdjust="0"/>
    <p:restoredTop sz="94609" autoAdjust="0"/>
  </p:normalViewPr>
  <p:slideViewPr>
    <p:cSldViewPr>
      <p:cViewPr>
        <p:scale>
          <a:sx n="100" d="100"/>
          <a:sy n="100" d="100"/>
        </p:scale>
        <p:origin x="-702" y="480"/>
      </p:cViewPr>
      <p:guideLst>
        <p:guide orient="horz" pos="2160"/>
        <p:guide pos="2880"/>
      </p:guideLst>
    </p:cSldViewPr>
  </p:slideViewPr>
  <p:outlineViewPr>
    <p:cViewPr>
      <p:scale>
        <a:sx n="33" d="100"/>
        <a:sy n="33" d="100"/>
      </p:scale>
      <p:origin x="0" y="91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57C5F9-5119-432E-B466-76B1EA5F282E}" type="doc">
      <dgm:prSet loTypeId="urn:microsoft.com/office/officeart/2005/8/layout/hProcess3" loCatId="process" qsTypeId="urn:microsoft.com/office/officeart/2005/8/quickstyle/simple1" qsCatId="simple" csTypeId="urn:microsoft.com/office/officeart/2005/8/colors/accent1_2" csCatId="accent1" phldr="1"/>
      <dgm:spPr/>
    </dgm:pt>
    <dgm:pt modelId="{075F22A1-FEE8-4698-9037-799C214E12FA}" type="pres">
      <dgm:prSet presAssocID="{8957C5F9-5119-432E-B466-76B1EA5F282E}" presName="Name0" presStyleCnt="0">
        <dgm:presLayoutVars>
          <dgm:dir/>
          <dgm:animLvl val="lvl"/>
          <dgm:resizeHandles val="exact"/>
        </dgm:presLayoutVars>
      </dgm:prSet>
      <dgm:spPr/>
    </dgm:pt>
    <dgm:pt modelId="{CA27F3D2-D373-449F-B4FD-703F081EED27}" type="pres">
      <dgm:prSet presAssocID="{8957C5F9-5119-432E-B466-76B1EA5F282E}" presName="dummy" presStyleCnt="0"/>
      <dgm:spPr/>
    </dgm:pt>
    <dgm:pt modelId="{6A960D08-04EA-49AA-8248-0B22C93D39BA}" type="pres">
      <dgm:prSet presAssocID="{8957C5F9-5119-432E-B466-76B1EA5F282E}" presName="linH" presStyleCnt="0"/>
      <dgm:spPr/>
    </dgm:pt>
    <dgm:pt modelId="{1007B723-7814-4079-BD01-0E307746E63D}" type="pres">
      <dgm:prSet presAssocID="{8957C5F9-5119-432E-B466-76B1EA5F282E}" presName="padding1" presStyleCnt="0"/>
      <dgm:spPr/>
    </dgm:pt>
    <dgm:pt modelId="{C472ED73-49B2-4C99-8BB1-DBE43C917906}" type="pres">
      <dgm:prSet presAssocID="{8957C5F9-5119-432E-B466-76B1EA5F282E}" presName="padding2" presStyleCnt="0"/>
      <dgm:spPr/>
    </dgm:pt>
    <dgm:pt modelId="{D5A2E91A-6972-4F12-B4A1-FDBA352EAAC5}" type="pres">
      <dgm:prSet presAssocID="{8957C5F9-5119-432E-B466-76B1EA5F282E}" presName="negArrow" presStyleCnt="0"/>
      <dgm:spPr/>
    </dgm:pt>
    <dgm:pt modelId="{C516B3DD-A3E0-48C3-92CC-C47D3D79DE34}" type="pres">
      <dgm:prSet presAssocID="{8957C5F9-5119-432E-B466-76B1EA5F282E}" presName="backgroundArrow" presStyleLbl="node1" presStyleIdx="0" presStyleCnt="1"/>
      <dgm:spPr/>
      <dgm:t>
        <a:bodyPr/>
        <a:lstStyle/>
        <a:p>
          <a:endParaRPr lang="nl-NL"/>
        </a:p>
      </dgm:t>
    </dgm:pt>
  </dgm:ptLst>
  <dgm:cxnLst>
    <dgm:cxn modelId="{ECB1BBC1-CC2A-4E12-AA88-0D4E8C542350}" type="presOf" srcId="{8957C5F9-5119-432E-B466-76B1EA5F282E}" destId="{075F22A1-FEE8-4698-9037-799C214E12FA}" srcOrd="0" destOrd="0" presId="urn:microsoft.com/office/officeart/2005/8/layout/hProcess3"/>
    <dgm:cxn modelId="{99835D6F-1880-4F78-BD53-FEE9D32F238F}" type="presParOf" srcId="{075F22A1-FEE8-4698-9037-799C214E12FA}" destId="{CA27F3D2-D373-449F-B4FD-703F081EED27}" srcOrd="0" destOrd="0" presId="urn:microsoft.com/office/officeart/2005/8/layout/hProcess3"/>
    <dgm:cxn modelId="{E8B4F17C-336F-46D8-AC30-82E242FE251E}" type="presParOf" srcId="{075F22A1-FEE8-4698-9037-799C214E12FA}" destId="{6A960D08-04EA-49AA-8248-0B22C93D39BA}" srcOrd="1" destOrd="0" presId="urn:microsoft.com/office/officeart/2005/8/layout/hProcess3"/>
    <dgm:cxn modelId="{9F685078-B028-41D2-BB07-468FB9E7A643}" type="presParOf" srcId="{6A960D08-04EA-49AA-8248-0B22C93D39BA}" destId="{1007B723-7814-4079-BD01-0E307746E63D}" srcOrd="0" destOrd="0" presId="urn:microsoft.com/office/officeart/2005/8/layout/hProcess3"/>
    <dgm:cxn modelId="{11192893-C06A-490E-986E-0D8F5185F155}" type="presParOf" srcId="{6A960D08-04EA-49AA-8248-0B22C93D39BA}" destId="{C472ED73-49B2-4C99-8BB1-DBE43C917906}" srcOrd="1" destOrd="0" presId="urn:microsoft.com/office/officeart/2005/8/layout/hProcess3"/>
    <dgm:cxn modelId="{5D242C69-5E5B-4510-8689-52A108697982}" type="presParOf" srcId="{6A960D08-04EA-49AA-8248-0B22C93D39BA}" destId="{D5A2E91A-6972-4F12-B4A1-FDBA352EAAC5}" srcOrd="2" destOrd="0" presId="urn:microsoft.com/office/officeart/2005/8/layout/hProcess3"/>
    <dgm:cxn modelId="{AF130B83-7205-49BB-BD7F-FA58DA74C17E}" type="presParOf" srcId="{6A960D08-04EA-49AA-8248-0B22C93D39BA}" destId="{C516B3DD-A3E0-48C3-92CC-C47D3D79DE34}" srcOrd="3" destOrd="0" presId="urn:microsoft.com/office/officeart/2005/8/layout/h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16B3DD-A3E0-48C3-92CC-C47D3D79DE34}">
      <dsp:nvSpPr>
        <dsp:cNvPr id="0" name=""/>
        <dsp:cNvSpPr/>
      </dsp:nvSpPr>
      <dsp:spPr>
        <a:xfrm>
          <a:off x="0" y="27"/>
          <a:ext cx="1656184" cy="504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1A17CB-7269-4485-A98C-4344ACC5A1DE}" type="datetimeFigureOut">
              <a:rPr lang="nl-NL" smtClean="0"/>
              <a:pPr/>
              <a:t>12-12-2010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FF2C0-99E3-4034-B1D6-392103355F1C}"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9B97FC07-88FA-4382-99B0-E53461CDE974}" type="datetime1">
              <a:rPr lang="nl-NL"/>
              <a:pPr/>
              <a:t>12-12-2010</a:t>
            </a:fld>
            <a:endParaRPr lang="nl-NL"/>
          </a:p>
        </p:txBody>
      </p:sp>
      <p:sp>
        <p:nvSpPr>
          <p:cNvPr id="7" name="Rectangle 7"/>
          <p:cNvSpPr>
            <a:spLocks noGrp="1" noChangeArrowheads="1"/>
          </p:cNvSpPr>
          <p:nvPr>
            <p:ph type="sldNum" sz="quarter" idx="5"/>
          </p:nvPr>
        </p:nvSpPr>
        <p:spPr>
          <a:ln/>
        </p:spPr>
        <p:txBody>
          <a:bodyPr/>
          <a:lstStyle/>
          <a:p>
            <a:fld id="{7C080FF3-53DA-403E-BEA5-24E4C752D8EC}" type="slidenum">
              <a:rPr lang="nl-NL"/>
              <a:pPr/>
              <a:t>2</a:t>
            </a:fld>
            <a:endParaRPr lang="nl-NL"/>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81B1B-5187-4BB4-A35D-A177D74928C0}" type="slidenum">
              <a:rPr lang="en-US"/>
              <a:pPr/>
              <a:t>40</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2D070C-1171-4C7F-919E-4DD1495B7E86}" type="slidenum">
              <a:rPr lang="nl-NL"/>
              <a:pPr/>
              <a:t>41</a:t>
            </a:fld>
            <a:endParaRPr lang="nl-NL"/>
          </a:p>
        </p:txBody>
      </p:sp>
      <p:sp>
        <p:nvSpPr>
          <p:cNvPr id="7170" name="Rectangle 2"/>
          <p:cNvSpPr>
            <a:spLocks noGrp="1" noRot="1" noChangeAspect="1" noChangeArrowheads="1" noTextEdit="1"/>
          </p:cNvSpPr>
          <p:nvPr>
            <p:ph type="sldImg"/>
          </p:nvPr>
        </p:nvSpPr>
        <p:spPr>
          <a:xfrm>
            <a:off x="1144588" y="685800"/>
            <a:ext cx="4572000" cy="3429000"/>
          </a:xfrm>
          <a:ln/>
        </p:spPr>
      </p:sp>
      <p:sp>
        <p:nvSpPr>
          <p:cNvPr id="7171" name="Rectangle 3"/>
          <p:cNvSpPr>
            <a:spLocks noGrp="1" noChangeArrowheads="1"/>
          </p:cNvSpPr>
          <p:nvPr>
            <p:ph type="body" idx="1"/>
          </p:nvPr>
        </p:nvSpPr>
        <p:spPr>
          <a:xfrm>
            <a:off x="914400" y="4343400"/>
            <a:ext cx="5029200" cy="4114800"/>
          </a:xfrm>
        </p:spPr>
        <p:txBody>
          <a:bodyPr/>
          <a:lstStyle/>
          <a:p>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1AFE445-6290-4519-B46D-4738C7A0C2E7}" type="datetime1">
              <a:rPr lang="nl-NL"/>
              <a:pPr/>
              <a:t>12-12-2010</a:t>
            </a:fld>
            <a:endParaRPr lang="nl-NL"/>
          </a:p>
        </p:txBody>
      </p:sp>
      <p:sp>
        <p:nvSpPr>
          <p:cNvPr id="7" name="Rectangle 7"/>
          <p:cNvSpPr>
            <a:spLocks noGrp="1" noChangeArrowheads="1"/>
          </p:cNvSpPr>
          <p:nvPr>
            <p:ph type="sldNum" sz="quarter" idx="5"/>
          </p:nvPr>
        </p:nvSpPr>
        <p:spPr>
          <a:ln/>
        </p:spPr>
        <p:txBody>
          <a:bodyPr/>
          <a:lstStyle/>
          <a:p>
            <a:fld id="{82B9B82A-2FB0-4317-A281-15077A2709AA}" type="slidenum">
              <a:rPr lang="nl-NL"/>
              <a:pPr/>
              <a:t>3</a:t>
            </a:fld>
            <a:endParaRPr lang="nl-NL"/>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C8879EF-F1AD-4978-978C-046EACB702AE}" type="datetime1">
              <a:rPr lang="nl-NL"/>
              <a:pPr/>
              <a:t>12-12-2010</a:t>
            </a:fld>
            <a:endParaRPr lang="nl-NL"/>
          </a:p>
        </p:txBody>
      </p:sp>
      <p:sp>
        <p:nvSpPr>
          <p:cNvPr id="7" name="Rectangle 7"/>
          <p:cNvSpPr>
            <a:spLocks noGrp="1" noChangeArrowheads="1"/>
          </p:cNvSpPr>
          <p:nvPr>
            <p:ph type="sldNum" sz="quarter" idx="5"/>
          </p:nvPr>
        </p:nvSpPr>
        <p:spPr>
          <a:ln/>
        </p:spPr>
        <p:txBody>
          <a:bodyPr/>
          <a:lstStyle/>
          <a:p>
            <a:fld id="{D345D7AE-C4A7-4B18-AB15-E3EEDBBE9BC9}" type="slidenum">
              <a:rPr lang="nl-NL"/>
              <a:pPr/>
              <a:t>5</a:t>
            </a:fld>
            <a:endParaRPr lang="nl-NL"/>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C8879EF-F1AD-4978-978C-046EACB702AE}" type="datetime1">
              <a:rPr lang="nl-NL"/>
              <a:pPr/>
              <a:t>12-12-2010</a:t>
            </a:fld>
            <a:endParaRPr lang="nl-NL"/>
          </a:p>
        </p:txBody>
      </p:sp>
      <p:sp>
        <p:nvSpPr>
          <p:cNvPr id="7" name="Rectangle 7"/>
          <p:cNvSpPr>
            <a:spLocks noGrp="1" noChangeArrowheads="1"/>
          </p:cNvSpPr>
          <p:nvPr>
            <p:ph type="sldNum" sz="quarter" idx="5"/>
          </p:nvPr>
        </p:nvSpPr>
        <p:spPr>
          <a:ln/>
        </p:spPr>
        <p:txBody>
          <a:bodyPr/>
          <a:lstStyle/>
          <a:p>
            <a:fld id="{D345D7AE-C4A7-4B18-AB15-E3EEDBBE9BC9}" type="slidenum">
              <a:rPr lang="nl-NL"/>
              <a:pPr/>
              <a:t>6</a:t>
            </a:fld>
            <a:endParaRPr lang="nl-NL"/>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93A6FE4B-A1E4-423C-9D67-9F7018BD3285}" type="datetime1">
              <a:rPr lang="nl-NL"/>
              <a:pPr/>
              <a:t>12-12-2010</a:t>
            </a:fld>
            <a:endParaRPr lang="nl-NL"/>
          </a:p>
        </p:txBody>
      </p:sp>
      <p:sp>
        <p:nvSpPr>
          <p:cNvPr id="7" name="Rectangle 7"/>
          <p:cNvSpPr>
            <a:spLocks noGrp="1" noChangeArrowheads="1"/>
          </p:cNvSpPr>
          <p:nvPr>
            <p:ph type="sldNum" sz="quarter" idx="5"/>
          </p:nvPr>
        </p:nvSpPr>
        <p:spPr>
          <a:ln/>
        </p:spPr>
        <p:txBody>
          <a:bodyPr/>
          <a:lstStyle/>
          <a:p>
            <a:fld id="{281DA2D7-A03B-4AB9-A74C-04E09AA0DD47}" type="slidenum">
              <a:rPr lang="nl-NL"/>
              <a:pPr/>
              <a:t>7</a:t>
            </a:fld>
            <a:endParaRPr lang="nl-NL"/>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1D6997F-D49B-4EE8-8059-331C452F6538}" type="datetime1">
              <a:rPr lang="nl-NL"/>
              <a:pPr/>
              <a:t>12-12-2010</a:t>
            </a:fld>
            <a:endParaRPr lang="nl-NL"/>
          </a:p>
        </p:txBody>
      </p:sp>
      <p:sp>
        <p:nvSpPr>
          <p:cNvPr id="7" name="Rectangle 7"/>
          <p:cNvSpPr>
            <a:spLocks noGrp="1" noChangeArrowheads="1"/>
          </p:cNvSpPr>
          <p:nvPr>
            <p:ph type="sldNum" sz="quarter" idx="5"/>
          </p:nvPr>
        </p:nvSpPr>
        <p:spPr>
          <a:ln/>
        </p:spPr>
        <p:txBody>
          <a:bodyPr/>
          <a:lstStyle/>
          <a:p>
            <a:fld id="{0498D720-B667-45EC-A1A6-84F60773D9BD}" type="slidenum">
              <a:rPr lang="nl-NL"/>
              <a:pPr/>
              <a:t>8</a:t>
            </a:fld>
            <a:endParaRPr lang="nl-NL"/>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9D6D8DFE-C1C7-4BF1-9AD0-45A2AD102821}" type="datetime1">
              <a:rPr lang="nl-NL"/>
              <a:pPr/>
              <a:t>12-12-2010</a:t>
            </a:fld>
            <a:endParaRPr lang="nl-NL"/>
          </a:p>
        </p:txBody>
      </p:sp>
      <p:sp>
        <p:nvSpPr>
          <p:cNvPr id="7" name="Rectangle 7"/>
          <p:cNvSpPr>
            <a:spLocks noGrp="1" noChangeArrowheads="1"/>
          </p:cNvSpPr>
          <p:nvPr>
            <p:ph type="sldNum" sz="quarter" idx="5"/>
          </p:nvPr>
        </p:nvSpPr>
        <p:spPr>
          <a:ln/>
        </p:spPr>
        <p:txBody>
          <a:bodyPr/>
          <a:lstStyle/>
          <a:p>
            <a:fld id="{91D9B096-EC16-4820-A30C-950FF8CFC8E7}" type="slidenum">
              <a:rPr lang="nl-NL"/>
              <a:pPr/>
              <a:t>9</a:t>
            </a:fld>
            <a:endParaRPr lang="nl-NL"/>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C449129-326F-4EC4-932B-55CC3127FE80}" type="datetime1">
              <a:rPr lang="nl-NL"/>
              <a:pPr/>
              <a:t>12-12-2010</a:t>
            </a:fld>
            <a:endParaRPr lang="nl-NL"/>
          </a:p>
        </p:txBody>
      </p:sp>
      <p:sp>
        <p:nvSpPr>
          <p:cNvPr id="7" name="Rectangle 7"/>
          <p:cNvSpPr>
            <a:spLocks noGrp="1" noChangeArrowheads="1"/>
          </p:cNvSpPr>
          <p:nvPr>
            <p:ph type="sldNum" sz="quarter" idx="5"/>
          </p:nvPr>
        </p:nvSpPr>
        <p:spPr>
          <a:ln/>
        </p:spPr>
        <p:txBody>
          <a:bodyPr/>
          <a:lstStyle/>
          <a:p>
            <a:fld id="{FB430141-0DCC-4763-8DD7-3A88FB2B370C}" type="slidenum">
              <a:rPr lang="nl-NL"/>
              <a:pPr/>
              <a:t>10</a:t>
            </a:fld>
            <a:endParaRPr lang="nl-NL"/>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9916B1E-5BE7-46F1-922F-800F0540E397}" type="datetime1">
              <a:rPr lang="nl-NL"/>
              <a:pPr/>
              <a:t>12-12-2010</a:t>
            </a:fld>
            <a:endParaRPr lang="nl-NL"/>
          </a:p>
        </p:txBody>
      </p:sp>
      <p:sp>
        <p:nvSpPr>
          <p:cNvPr id="7" name="Rectangle 7"/>
          <p:cNvSpPr>
            <a:spLocks noGrp="1" noChangeArrowheads="1"/>
          </p:cNvSpPr>
          <p:nvPr>
            <p:ph type="sldNum" sz="quarter" idx="5"/>
          </p:nvPr>
        </p:nvSpPr>
        <p:spPr>
          <a:ln/>
        </p:spPr>
        <p:txBody>
          <a:bodyPr/>
          <a:lstStyle/>
          <a:p>
            <a:fld id="{346075E7-2E7C-4DCA-A1AA-F9E3A61C87D7}" type="slidenum">
              <a:rPr lang="nl-NL"/>
              <a:pPr/>
              <a:t>12</a:t>
            </a:fld>
            <a:endParaRPr lang="nl-NL"/>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A1E807DB-BCA9-402F-9C61-7FD0C6997797}" type="datetime1">
              <a:rPr lang="nl-NL" smtClean="0"/>
              <a:pPr/>
              <a:t>12-12-2010</a:t>
            </a:fld>
            <a:endParaRPr lang="nl-NL"/>
          </a:p>
        </p:txBody>
      </p:sp>
      <p:sp>
        <p:nvSpPr>
          <p:cNvPr id="5" name="Tijdelijke aanduiding voor voettekst 4"/>
          <p:cNvSpPr>
            <a:spLocks noGrp="1"/>
          </p:cNvSpPr>
          <p:nvPr>
            <p:ph type="ftr" sz="quarter" idx="11"/>
          </p:nvPr>
        </p:nvSpPr>
        <p:spPr/>
        <p:txBody>
          <a:bodyPr/>
          <a:lstStyle/>
          <a:p>
            <a:r>
              <a:rPr lang="nl-NL" smtClean="0"/>
              <a:t>Bart Rijkenberg Relativiteit Woudschoten 2010</a:t>
            </a:r>
            <a:endParaRPr lang="nl-NL"/>
          </a:p>
        </p:txBody>
      </p:sp>
      <p:sp>
        <p:nvSpPr>
          <p:cNvPr id="6" name="Tijdelijke aanduiding voor dianummer 5"/>
          <p:cNvSpPr>
            <a:spLocks noGrp="1"/>
          </p:cNvSpPr>
          <p:nvPr>
            <p:ph type="sldNum" sz="quarter" idx="12"/>
          </p:nvPr>
        </p:nvSpPr>
        <p:spPr/>
        <p:txBody>
          <a:bodyPr/>
          <a:lstStyle/>
          <a:p>
            <a:fld id="{CA2A918A-8C79-48DB-8E76-1081DEF33502}"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0833250-BAE1-463D-804F-DB60869D6982}" type="datetime1">
              <a:rPr lang="nl-NL" smtClean="0"/>
              <a:pPr/>
              <a:t>12-12-2010</a:t>
            </a:fld>
            <a:endParaRPr lang="nl-NL"/>
          </a:p>
        </p:txBody>
      </p:sp>
      <p:sp>
        <p:nvSpPr>
          <p:cNvPr id="5" name="Tijdelijke aanduiding voor voettekst 4"/>
          <p:cNvSpPr>
            <a:spLocks noGrp="1"/>
          </p:cNvSpPr>
          <p:nvPr>
            <p:ph type="ftr" sz="quarter" idx="11"/>
          </p:nvPr>
        </p:nvSpPr>
        <p:spPr/>
        <p:txBody>
          <a:bodyPr/>
          <a:lstStyle/>
          <a:p>
            <a:r>
              <a:rPr lang="nl-NL" smtClean="0"/>
              <a:t>Bart Rijkenberg Relativiteit Woudschoten 2010</a:t>
            </a:r>
            <a:endParaRPr lang="nl-NL"/>
          </a:p>
        </p:txBody>
      </p:sp>
      <p:sp>
        <p:nvSpPr>
          <p:cNvPr id="6" name="Tijdelijke aanduiding voor dianummer 5"/>
          <p:cNvSpPr>
            <a:spLocks noGrp="1"/>
          </p:cNvSpPr>
          <p:nvPr>
            <p:ph type="sldNum" sz="quarter" idx="12"/>
          </p:nvPr>
        </p:nvSpPr>
        <p:spPr/>
        <p:txBody>
          <a:bodyPr/>
          <a:lstStyle/>
          <a:p>
            <a:fld id="{CA2A918A-8C79-48DB-8E76-1081DEF33502}"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0920044-9E80-4C68-A83C-5C0AA97100BC}" type="datetime1">
              <a:rPr lang="nl-NL" smtClean="0"/>
              <a:pPr/>
              <a:t>12-12-2010</a:t>
            </a:fld>
            <a:endParaRPr lang="nl-NL"/>
          </a:p>
        </p:txBody>
      </p:sp>
      <p:sp>
        <p:nvSpPr>
          <p:cNvPr id="5" name="Tijdelijke aanduiding voor voettekst 4"/>
          <p:cNvSpPr>
            <a:spLocks noGrp="1"/>
          </p:cNvSpPr>
          <p:nvPr>
            <p:ph type="ftr" sz="quarter" idx="11"/>
          </p:nvPr>
        </p:nvSpPr>
        <p:spPr/>
        <p:txBody>
          <a:bodyPr/>
          <a:lstStyle/>
          <a:p>
            <a:r>
              <a:rPr lang="nl-NL" smtClean="0"/>
              <a:t>Bart Rijkenberg Relativiteit Woudschoten 2010</a:t>
            </a:r>
            <a:endParaRPr lang="nl-NL"/>
          </a:p>
        </p:txBody>
      </p:sp>
      <p:sp>
        <p:nvSpPr>
          <p:cNvPr id="6" name="Tijdelijke aanduiding voor dianummer 5"/>
          <p:cNvSpPr>
            <a:spLocks noGrp="1"/>
          </p:cNvSpPr>
          <p:nvPr>
            <p:ph type="sldNum" sz="quarter" idx="12"/>
          </p:nvPr>
        </p:nvSpPr>
        <p:spPr/>
        <p:txBody>
          <a:bodyPr/>
          <a:lstStyle/>
          <a:p>
            <a:fld id="{CA2A918A-8C79-48DB-8E76-1081DEF33502}"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290CBCE-0EE2-4856-A771-D094ACDE744B}" type="datetime1">
              <a:rPr lang="nl-NL" smtClean="0"/>
              <a:pPr/>
              <a:t>12-12-2010</a:t>
            </a:fld>
            <a:endParaRPr lang="nl-NL"/>
          </a:p>
        </p:txBody>
      </p:sp>
      <p:sp>
        <p:nvSpPr>
          <p:cNvPr id="5" name="Tijdelijke aanduiding voor voettekst 4"/>
          <p:cNvSpPr>
            <a:spLocks noGrp="1"/>
          </p:cNvSpPr>
          <p:nvPr>
            <p:ph type="ftr" sz="quarter" idx="11"/>
          </p:nvPr>
        </p:nvSpPr>
        <p:spPr/>
        <p:txBody>
          <a:bodyPr/>
          <a:lstStyle/>
          <a:p>
            <a:r>
              <a:rPr lang="nl-NL" smtClean="0"/>
              <a:t>Bart Rijkenberg Relativiteit Woudschoten 2010</a:t>
            </a:r>
            <a:endParaRPr lang="nl-NL"/>
          </a:p>
        </p:txBody>
      </p:sp>
      <p:sp>
        <p:nvSpPr>
          <p:cNvPr id="6" name="Tijdelijke aanduiding voor dianummer 5"/>
          <p:cNvSpPr>
            <a:spLocks noGrp="1"/>
          </p:cNvSpPr>
          <p:nvPr>
            <p:ph type="sldNum" sz="quarter" idx="12"/>
          </p:nvPr>
        </p:nvSpPr>
        <p:spPr/>
        <p:txBody>
          <a:bodyPr/>
          <a:lstStyle/>
          <a:p>
            <a:fld id="{CA2A918A-8C79-48DB-8E76-1081DEF33502}"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0810882-4E02-43B3-9985-EC3920D95F0E}" type="datetime1">
              <a:rPr lang="nl-NL" smtClean="0"/>
              <a:pPr/>
              <a:t>12-12-2010</a:t>
            </a:fld>
            <a:endParaRPr lang="nl-NL"/>
          </a:p>
        </p:txBody>
      </p:sp>
      <p:sp>
        <p:nvSpPr>
          <p:cNvPr id="5" name="Tijdelijke aanduiding voor voettekst 4"/>
          <p:cNvSpPr>
            <a:spLocks noGrp="1"/>
          </p:cNvSpPr>
          <p:nvPr>
            <p:ph type="ftr" sz="quarter" idx="11"/>
          </p:nvPr>
        </p:nvSpPr>
        <p:spPr/>
        <p:txBody>
          <a:bodyPr/>
          <a:lstStyle/>
          <a:p>
            <a:r>
              <a:rPr lang="nl-NL" smtClean="0"/>
              <a:t>Bart Rijkenberg Relativiteit Woudschoten 2010</a:t>
            </a:r>
            <a:endParaRPr lang="nl-NL"/>
          </a:p>
        </p:txBody>
      </p:sp>
      <p:sp>
        <p:nvSpPr>
          <p:cNvPr id="6" name="Tijdelijke aanduiding voor dianummer 5"/>
          <p:cNvSpPr>
            <a:spLocks noGrp="1"/>
          </p:cNvSpPr>
          <p:nvPr>
            <p:ph type="sldNum" sz="quarter" idx="12"/>
          </p:nvPr>
        </p:nvSpPr>
        <p:spPr/>
        <p:txBody>
          <a:bodyPr/>
          <a:lstStyle/>
          <a:p>
            <a:fld id="{CA2A918A-8C79-48DB-8E76-1081DEF33502}"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C4CB0D0-EEC3-4E59-A318-0F3CE038D99A}" type="datetime1">
              <a:rPr lang="nl-NL" smtClean="0"/>
              <a:pPr/>
              <a:t>12-12-2010</a:t>
            </a:fld>
            <a:endParaRPr lang="nl-NL"/>
          </a:p>
        </p:txBody>
      </p:sp>
      <p:sp>
        <p:nvSpPr>
          <p:cNvPr id="6" name="Tijdelijke aanduiding voor voettekst 5"/>
          <p:cNvSpPr>
            <a:spLocks noGrp="1"/>
          </p:cNvSpPr>
          <p:nvPr>
            <p:ph type="ftr" sz="quarter" idx="11"/>
          </p:nvPr>
        </p:nvSpPr>
        <p:spPr/>
        <p:txBody>
          <a:bodyPr/>
          <a:lstStyle/>
          <a:p>
            <a:r>
              <a:rPr lang="nl-NL" smtClean="0"/>
              <a:t>Bart Rijkenberg Relativiteit Woudschoten 2010</a:t>
            </a:r>
            <a:endParaRPr lang="nl-NL"/>
          </a:p>
        </p:txBody>
      </p:sp>
      <p:sp>
        <p:nvSpPr>
          <p:cNvPr id="7" name="Tijdelijke aanduiding voor dianummer 6"/>
          <p:cNvSpPr>
            <a:spLocks noGrp="1"/>
          </p:cNvSpPr>
          <p:nvPr>
            <p:ph type="sldNum" sz="quarter" idx="12"/>
          </p:nvPr>
        </p:nvSpPr>
        <p:spPr/>
        <p:txBody>
          <a:bodyPr/>
          <a:lstStyle/>
          <a:p>
            <a:fld id="{CA2A918A-8C79-48DB-8E76-1081DEF33502}"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48E1AF8-A38C-4790-862D-970BE5042A80}" type="datetime1">
              <a:rPr lang="nl-NL" smtClean="0"/>
              <a:pPr/>
              <a:t>12-12-2010</a:t>
            </a:fld>
            <a:endParaRPr lang="nl-NL"/>
          </a:p>
        </p:txBody>
      </p:sp>
      <p:sp>
        <p:nvSpPr>
          <p:cNvPr id="8" name="Tijdelijke aanduiding voor voettekst 7"/>
          <p:cNvSpPr>
            <a:spLocks noGrp="1"/>
          </p:cNvSpPr>
          <p:nvPr>
            <p:ph type="ftr" sz="quarter" idx="11"/>
          </p:nvPr>
        </p:nvSpPr>
        <p:spPr/>
        <p:txBody>
          <a:bodyPr/>
          <a:lstStyle/>
          <a:p>
            <a:r>
              <a:rPr lang="nl-NL" smtClean="0"/>
              <a:t>Bart Rijkenberg Relativiteit Woudschoten 2010</a:t>
            </a:r>
            <a:endParaRPr lang="nl-NL"/>
          </a:p>
        </p:txBody>
      </p:sp>
      <p:sp>
        <p:nvSpPr>
          <p:cNvPr id="9" name="Tijdelijke aanduiding voor dianummer 8"/>
          <p:cNvSpPr>
            <a:spLocks noGrp="1"/>
          </p:cNvSpPr>
          <p:nvPr>
            <p:ph type="sldNum" sz="quarter" idx="12"/>
          </p:nvPr>
        </p:nvSpPr>
        <p:spPr/>
        <p:txBody>
          <a:bodyPr/>
          <a:lstStyle/>
          <a:p>
            <a:fld id="{CA2A918A-8C79-48DB-8E76-1081DEF33502}"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B6C8E8B-4E81-4023-B549-32A1DD9807E7}" type="datetime1">
              <a:rPr lang="nl-NL" smtClean="0"/>
              <a:pPr/>
              <a:t>12-12-2010</a:t>
            </a:fld>
            <a:endParaRPr lang="nl-NL"/>
          </a:p>
        </p:txBody>
      </p:sp>
      <p:sp>
        <p:nvSpPr>
          <p:cNvPr id="4" name="Tijdelijke aanduiding voor voettekst 3"/>
          <p:cNvSpPr>
            <a:spLocks noGrp="1"/>
          </p:cNvSpPr>
          <p:nvPr>
            <p:ph type="ftr" sz="quarter" idx="11"/>
          </p:nvPr>
        </p:nvSpPr>
        <p:spPr/>
        <p:txBody>
          <a:bodyPr/>
          <a:lstStyle/>
          <a:p>
            <a:r>
              <a:rPr lang="nl-NL" smtClean="0"/>
              <a:t>Bart Rijkenberg Relativiteit Woudschoten 2010</a:t>
            </a:r>
            <a:endParaRPr lang="nl-NL"/>
          </a:p>
        </p:txBody>
      </p:sp>
      <p:sp>
        <p:nvSpPr>
          <p:cNvPr id="5" name="Tijdelijke aanduiding voor dianummer 4"/>
          <p:cNvSpPr>
            <a:spLocks noGrp="1"/>
          </p:cNvSpPr>
          <p:nvPr>
            <p:ph type="sldNum" sz="quarter" idx="12"/>
          </p:nvPr>
        </p:nvSpPr>
        <p:spPr/>
        <p:txBody>
          <a:bodyPr/>
          <a:lstStyle/>
          <a:p>
            <a:fld id="{CA2A918A-8C79-48DB-8E76-1081DEF33502}"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1E8ACA3-046C-49F4-BB73-BC3FF385B3F5}" type="datetime1">
              <a:rPr lang="nl-NL" smtClean="0"/>
              <a:pPr/>
              <a:t>12-12-2010</a:t>
            </a:fld>
            <a:endParaRPr lang="nl-NL"/>
          </a:p>
        </p:txBody>
      </p:sp>
      <p:sp>
        <p:nvSpPr>
          <p:cNvPr id="3" name="Tijdelijke aanduiding voor voettekst 2"/>
          <p:cNvSpPr>
            <a:spLocks noGrp="1"/>
          </p:cNvSpPr>
          <p:nvPr>
            <p:ph type="ftr" sz="quarter" idx="11"/>
          </p:nvPr>
        </p:nvSpPr>
        <p:spPr/>
        <p:txBody>
          <a:bodyPr/>
          <a:lstStyle/>
          <a:p>
            <a:r>
              <a:rPr lang="nl-NL" smtClean="0"/>
              <a:t>Bart Rijkenberg Relativiteit Woudschoten 2010</a:t>
            </a:r>
            <a:endParaRPr lang="nl-NL"/>
          </a:p>
        </p:txBody>
      </p:sp>
      <p:sp>
        <p:nvSpPr>
          <p:cNvPr id="4" name="Tijdelijke aanduiding voor dianummer 3"/>
          <p:cNvSpPr>
            <a:spLocks noGrp="1"/>
          </p:cNvSpPr>
          <p:nvPr>
            <p:ph type="sldNum" sz="quarter" idx="12"/>
          </p:nvPr>
        </p:nvSpPr>
        <p:spPr/>
        <p:txBody>
          <a:bodyPr/>
          <a:lstStyle/>
          <a:p>
            <a:fld id="{CA2A918A-8C79-48DB-8E76-1081DEF33502}"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E997307-FECC-477E-8118-0957668BD958}" type="datetime1">
              <a:rPr lang="nl-NL" smtClean="0"/>
              <a:pPr/>
              <a:t>12-12-2010</a:t>
            </a:fld>
            <a:endParaRPr lang="nl-NL"/>
          </a:p>
        </p:txBody>
      </p:sp>
      <p:sp>
        <p:nvSpPr>
          <p:cNvPr id="6" name="Tijdelijke aanduiding voor voettekst 5"/>
          <p:cNvSpPr>
            <a:spLocks noGrp="1"/>
          </p:cNvSpPr>
          <p:nvPr>
            <p:ph type="ftr" sz="quarter" idx="11"/>
          </p:nvPr>
        </p:nvSpPr>
        <p:spPr/>
        <p:txBody>
          <a:bodyPr/>
          <a:lstStyle/>
          <a:p>
            <a:r>
              <a:rPr lang="nl-NL" smtClean="0"/>
              <a:t>Bart Rijkenberg Relativiteit Woudschoten 2010</a:t>
            </a:r>
            <a:endParaRPr lang="nl-NL"/>
          </a:p>
        </p:txBody>
      </p:sp>
      <p:sp>
        <p:nvSpPr>
          <p:cNvPr id="7" name="Tijdelijke aanduiding voor dianummer 6"/>
          <p:cNvSpPr>
            <a:spLocks noGrp="1"/>
          </p:cNvSpPr>
          <p:nvPr>
            <p:ph type="sldNum" sz="quarter" idx="12"/>
          </p:nvPr>
        </p:nvSpPr>
        <p:spPr/>
        <p:txBody>
          <a:bodyPr/>
          <a:lstStyle/>
          <a:p>
            <a:fld id="{CA2A918A-8C79-48DB-8E76-1081DEF33502}"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69D78EE-193F-4273-9BDA-982E1A8D00DB}" type="datetime1">
              <a:rPr lang="nl-NL" smtClean="0"/>
              <a:pPr/>
              <a:t>12-12-2010</a:t>
            </a:fld>
            <a:endParaRPr lang="nl-NL"/>
          </a:p>
        </p:txBody>
      </p:sp>
      <p:sp>
        <p:nvSpPr>
          <p:cNvPr id="6" name="Tijdelijke aanduiding voor voettekst 5"/>
          <p:cNvSpPr>
            <a:spLocks noGrp="1"/>
          </p:cNvSpPr>
          <p:nvPr>
            <p:ph type="ftr" sz="quarter" idx="11"/>
          </p:nvPr>
        </p:nvSpPr>
        <p:spPr/>
        <p:txBody>
          <a:bodyPr/>
          <a:lstStyle/>
          <a:p>
            <a:r>
              <a:rPr lang="nl-NL" smtClean="0"/>
              <a:t>Bart Rijkenberg Relativiteit Woudschoten 2010</a:t>
            </a:r>
            <a:endParaRPr lang="nl-NL"/>
          </a:p>
        </p:txBody>
      </p:sp>
      <p:sp>
        <p:nvSpPr>
          <p:cNvPr id="7" name="Tijdelijke aanduiding voor dianummer 6"/>
          <p:cNvSpPr>
            <a:spLocks noGrp="1"/>
          </p:cNvSpPr>
          <p:nvPr>
            <p:ph type="sldNum" sz="quarter" idx="12"/>
          </p:nvPr>
        </p:nvSpPr>
        <p:spPr/>
        <p:txBody>
          <a:bodyPr/>
          <a:lstStyle/>
          <a:p>
            <a:fld id="{CA2A918A-8C79-48DB-8E76-1081DEF33502}"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C6E92-655C-4D2C-8468-002A941DBB86}" type="datetime1">
              <a:rPr lang="nl-NL" smtClean="0"/>
              <a:pPr/>
              <a:t>12-12-2010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Bart Rijkenberg Relativiteit Woudschoten 2010</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A918A-8C79-48DB-8E76-1081DEF33502}"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ftr" sz="quarter" idx="4294967295"/>
          </p:nvPr>
        </p:nvSpPr>
        <p:spPr>
          <a:xfrm>
            <a:off x="2339752" y="5373216"/>
            <a:ext cx="4176464" cy="1368152"/>
          </a:xfrm>
          <a:prstGeom prst="rect">
            <a:avLst/>
          </a:prstGeom>
        </p:spPr>
        <p:txBody>
          <a:bodyPr/>
          <a:lstStyle/>
          <a:p>
            <a:pPr algn="ctr"/>
            <a:r>
              <a:rPr lang="nl-NL" smtClean="0"/>
              <a:t>Bart Rijkenberg Relativiteit Woudschoten 2010</a:t>
            </a:r>
            <a:endParaRPr lang="nl-NL" dirty="0"/>
          </a:p>
        </p:txBody>
      </p:sp>
      <p:sp>
        <p:nvSpPr>
          <p:cNvPr id="419842" name="Rectangle 2"/>
          <p:cNvSpPr>
            <a:spLocks noGrp="1" noChangeArrowheads="1"/>
          </p:cNvSpPr>
          <p:nvPr>
            <p:ph type="ctrTitle"/>
          </p:nvPr>
        </p:nvSpPr>
        <p:spPr>
          <a:xfrm>
            <a:off x="609600" y="838200"/>
            <a:ext cx="7848600" cy="1222648"/>
          </a:xfrm>
        </p:spPr>
        <p:txBody>
          <a:bodyPr>
            <a:normAutofit fontScale="90000"/>
          </a:bodyPr>
          <a:lstStyle/>
          <a:p>
            <a:pPr algn="ctr"/>
            <a:r>
              <a:rPr lang="en-US" sz="3600" dirty="0" smtClean="0"/>
              <a:t/>
            </a:r>
            <a:br>
              <a:rPr lang="en-US" sz="3600" dirty="0" smtClean="0"/>
            </a:br>
            <a:r>
              <a:rPr lang="en-US" sz="3600" dirty="0"/>
              <a:t/>
            </a:r>
            <a:br>
              <a:rPr lang="en-US" sz="3600" dirty="0"/>
            </a:br>
            <a:r>
              <a:rPr lang="en-US" sz="3600" dirty="0" smtClean="0"/>
              <a:t>(De </a:t>
            </a:r>
            <a:r>
              <a:rPr lang="en-US" sz="3600" dirty="0" err="1"/>
              <a:t>sublieme</a:t>
            </a:r>
            <a:r>
              <a:rPr lang="en-US" sz="3600" dirty="0"/>
              <a:t> </a:t>
            </a:r>
            <a:r>
              <a:rPr lang="en-US" sz="3600" dirty="0" err="1"/>
              <a:t>eenvoud</a:t>
            </a:r>
            <a:r>
              <a:rPr lang="en-US" sz="3600" dirty="0"/>
              <a:t> </a:t>
            </a:r>
            <a:r>
              <a:rPr lang="en-US" sz="3600" dirty="0" smtClean="0"/>
              <a:t>van) </a:t>
            </a:r>
            <a:br>
              <a:rPr lang="en-US" sz="3600" dirty="0" smtClean="0"/>
            </a:br>
            <a:r>
              <a:rPr lang="en-US" sz="4900" dirty="0" err="1" smtClean="0">
                <a:effectLst>
                  <a:outerShdw blurRad="38100" dist="38100" dir="2700000" algn="tl">
                    <a:srgbClr val="000000">
                      <a:alpha val="43137"/>
                    </a:srgbClr>
                  </a:outerShdw>
                </a:effectLst>
              </a:rPr>
              <a:t>Relativiteit</a:t>
            </a:r>
            <a:r>
              <a:rPr lang="en-US" sz="3600" dirty="0"/>
              <a:t/>
            </a:r>
            <a:br>
              <a:rPr lang="en-US" sz="3600" dirty="0"/>
            </a:br>
            <a:r>
              <a:rPr lang="en-US" sz="3600" dirty="0"/>
              <a:t/>
            </a:r>
            <a:br>
              <a:rPr lang="en-US" sz="3600" dirty="0"/>
            </a:br>
            <a:r>
              <a:rPr lang="en-US" sz="3200" dirty="0" err="1" smtClean="0"/>
              <a:t>Een</a:t>
            </a:r>
            <a:r>
              <a:rPr lang="en-US" sz="3200" dirty="0" smtClean="0"/>
              <a:t> </a:t>
            </a:r>
            <a:r>
              <a:rPr lang="en-US" sz="3200" dirty="0" err="1"/>
              <a:t>visuele</a:t>
            </a:r>
            <a:r>
              <a:rPr lang="en-US" sz="3200" dirty="0"/>
              <a:t> </a:t>
            </a:r>
            <a:r>
              <a:rPr lang="en-US" sz="3200" dirty="0" err="1"/>
              <a:t>inleiding</a:t>
            </a:r>
            <a:endParaRPr lang="en-US" sz="3600" dirty="0"/>
          </a:p>
        </p:txBody>
      </p:sp>
      <p:sp>
        <p:nvSpPr>
          <p:cNvPr id="419843" name="Rectangle 3"/>
          <p:cNvSpPr>
            <a:spLocks noGrp="1" noChangeArrowheads="1"/>
          </p:cNvSpPr>
          <p:nvPr>
            <p:ph type="subTitle" idx="1"/>
          </p:nvPr>
        </p:nvSpPr>
        <p:spPr>
          <a:xfrm>
            <a:off x="1835696" y="3284984"/>
            <a:ext cx="5410200" cy="1668149"/>
          </a:xfrm>
          <a:noFill/>
          <a:ln/>
        </p:spPr>
        <p:txBody>
          <a:bodyPr lIns="91440" tIns="45720" rIns="91440" bIns="45720">
            <a:spAutoFit/>
          </a:bodyPr>
          <a:lstStyle/>
          <a:p>
            <a:pPr algn="ctr"/>
            <a:r>
              <a:rPr lang="en-US" dirty="0" smtClean="0">
                <a:solidFill>
                  <a:srgbClr val="FF7B1D"/>
                </a:solidFill>
              </a:rPr>
              <a:t>Bart Rijkenberg</a:t>
            </a:r>
          </a:p>
          <a:p>
            <a:pPr algn="ctr"/>
            <a:r>
              <a:rPr lang="en-US" dirty="0" err="1" smtClean="0">
                <a:solidFill>
                  <a:srgbClr val="FF7B1D"/>
                </a:solidFill>
              </a:rPr>
              <a:t>BarlaeusGymnasium</a:t>
            </a:r>
            <a:r>
              <a:rPr lang="en-US" dirty="0" smtClean="0">
                <a:solidFill>
                  <a:srgbClr val="FF7B1D"/>
                </a:solidFill>
              </a:rPr>
              <a:t> </a:t>
            </a:r>
            <a:r>
              <a:rPr lang="en-US" dirty="0">
                <a:solidFill>
                  <a:srgbClr val="FF7B1D"/>
                </a:solidFill>
              </a:rPr>
              <a:t>Amsterdam</a:t>
            </a:r>
          </a:p>
        </p:txBody>
      </p:sp>
      <p:sp>
        <p:nvSpPr>
          <p:cNvPr id="6" name="Tijdelijke aanduiding voor datum 5"/>
          <p:cNvSpPr>
            <a:spLocks noGrp="1"/>
          </p:cNvSpPr>
          <p:nvPr>
            <p:ph type="dt" sz="half" idx="10"/>
          </p:nvPr>
        </p:nvSpPr>
        <p:spPr/>
        <p:txBody>
          <a:bodyPr/>
          <a:lstStyle/>
          <a:p>
            <a:fld id="{F980B059-1E78-44EA-8E76-1FD3C9CB91E0}" type="datetime1">
              <a:rPr lang="nl-NL" smtClean="0"/>
              <a:pPr/>
              <a:t>12-12-2010</a:t>
            </a:fld>
            <a:endParaRPr lang="nl-NL"/>
          </a:p>
        </p:txBody>
      </p:sp>
      <p:sp>
        <p:nvSpPr>
          <p:cNvPr id="7" name="Tijdelijke aanduiding voor dianummer 6"/>
          <p:cNvSpPr>
            <a:spLocks noGrp="1"/>
          </p:cNvSpPr>
          <p:nvPr>
            <p:ph type="sldNum" sz="quarter" idx="12"/>
          </p:nvPr>
        </p:nvSpPr>
        <p:spPr/>
        <p:txBody>
          <a:bodyPr/>
          <a:lstStyle/>
          <a:p>
            <a:fld id="{CA2A918A-8C79-48DB-8E76-1081DEF33502}" type="slidenum">
              <a:rPr lang="nl-NL" smtClean="0"/>
              <a:pPr/>
              <a:t>1</a:t>
            </a:fld>
            <a:endParaRPr lang="nl-N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1143000"/>
          </a:xfrm>
          <a:effectLst>
            <a:outerShdw dist="35921" dir="2700000" algn="ctr" rotWithShape="0">
              <a:srgbClr val="FF6600"/>
            </a:outerShdw>
          </a:effectLst>
        </p:spPr>
        <p:txBody>
          <a:bodyPr/>
          <a:lstStyle/>
          <a:p>
            <a:r>
              <a:rPr lang="en-US"/>
              <a:t>Albert Einstein - Relativiteit</a:t>
            </a:r>
          </a:p>
        </p:txBody>
      </p:sp>
      <p:pic>
        <p:nvPicPr>
          <p:cNvPr id="32771" name="Picture 3" descr="einstein-young-1"/>
          <p:cNvPicPr>
            <a:picLocks noChangeAspect="1" noChangeArrowheads="1"/>
          </p:cNvPicPr>
          <p:nvPr/>
        </p:nvPicPr>
        <p:blipFill>
          <a:blip r:embed="rId3" cstate="print"/>
          <a:srcRect/>
          <a:stretch>
            <a:fillRect/>
          </a:stretch>
        </p:blipFill>
        <p:spPr bwMode="auto">
          <a:xfrm>
            <a:off x="3505200" y="914400"/>
            <a:ext cx="4225925" cy="5334000"/>
          </a:xfrm>
          <a:prstGeom prst="rect">
            <a:avLst/>
          </a:prstGeom>
          <a:noFill/>
        </p:spPr>
      </p:pic>
      <p:pic>
        <p:nvPicPr>
          <p:cNvPr id="32772" name="Picture 4" descr="einsnewtblue"/>
          <p:cNvPicPr>
            <a:picLocks noChangeAspect="1" noChangeArrowheads="1"/>
          </p:cNvPicPr>
          <p:nvPr/>
        </p:nvPicPr>
        <p:blipFill>
          <a:blip r:embed="rId4" cstate="print"/>
          <a:srcRect/>
          <a:stretch>
            <a:fillRect/>
          </a:stretch>
        </p:blipFill>
        <p:spPr bwMode="auto">
          <a:xfrm>
            <a:off x="152400" y="3352800"/>
            <a:ext cx="2170113" cy="2901950"/>
          </a:xfrm>
          <a:prstGeom prst="rect">
            <a:avLst/>
          </a:prstGeom>
          <a:noFill/>
        </p:spPr>
      </p:pic>
      <p:sp>
        <p:nvSpPr>
          <p:cNvPr id="5" name="Tijdelijke aanduiding voor datum 4"/>
          <p:cNvSpPr>
            <a:spLocks noGrp="1"/>
          </p:cNvSpPr>
          <p:nvPr>
            <p:ph type="dt" sz="half" idx="10"/>
          </p:nvPr>
        </p:nvSpPr>
        <p:spPr/>
        <p:txBody>
          <a:bodyPr/>
          <a:lstStyle/>
          <a:p>
            <a:fld id="{E06C443F-ECD3-482D-B73A-E18F783A6827}" type="datetime1">
              <a:rPr lang="nl-NL" smtClean="0"/>
              <a:pPr/>
              <a:t>12-12-2010</a:t>
            </a:fld>
            <a:endParaRPr lang="nl-NL"/>
          </a:p>
        </p:txBody>
      </p:sp>
      <p:sp>
        <p:nvSpPr>
          <p:cNvPr id="6" name="Tijdelijke aanduiding voor voettekst 5"/>
          <p:cNvSpPr>
            <a:spLocks noGrp="1"/>
          </p:cNvSpPr>
          <p:nvPr>
            <p:ph type="ftr" sz="quarter" idx="11"/>
          </p:nvPr>
        </p:nvSpPr>
        <p:spPr/>
        <p:txBody>
          <a:bodyPr/>
          <a:lstStyle/>
          <a:p>
            <a:r>
              <a:rPr lang="nl-NL" smtClean="0"/>
              <a:t>Bart Rijkenberg Relativiteit Woudschoten 2010</a:t>
            </a:r>
            <a:endParaRPr lang="nl-NL"/>
          </a:p>
        </p:txBody>
      </p:sp>
      <p:sp>
        <p:nvSpPr>
          <p:cNvPr id="7" name="Tijdelijke aanduiding voor dianummer 6"/>
          <p:cNvSpPr>
            <a:spLocks noGrp="1"/>
          </p:cNvSpPr>
          <p:nvPr>
            <p:ph type="sldNum" sz="quarter" idx="12"/>
          </p:nvPr>
        </p:nvSpPr>
        <p:spPr/>
        <p:txBody>
          <a:bodyPr/>
          <a:lstStyle/>
          <a:p>
            <a:fld id="{CA2A918A-8C79-48DB-8E76-1081DEF33502}" type="slidenum">
              <a:rPr lang="nl-NL" smtClean="0"/>
              <a:pPr/>
              <a:t>10</a:t>
            </a:fld>
            <a:endParaRPr lang="nl-N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332656"/>
            <a:ext cx="7772400" cy="1470025"/>
          </a:xfrm>
        </p:spPr>
        <p:txBody>
          <a:bodyPr/>
          <a:lstStyle/>
          <a:p>
            <a:r>
              <a:rPr lang="nl-NL" dirty="0" smtClean="0">
                <a:effectLst>
                  <a:outerShdw blurRad="38100" dist="38100" dir="2700000" algn="tl">
                    <a:srgbClr val="000000">
                      <a:alpha val="43137"/>
                    </a:srgbClr>
                  </a:outerShdw>
                </a:effectLst>
              </a:rPr>
              <a:t>Inhoud</a:t>
            </a:r>
            <a:endParaRPr lang="nl-NL" dirty="0">
              <a:effectLst>
                <a:outerShdw blurRad="38100" dist="38100" dir="2700000" algn="tl">
                  <a:srgbClr val="000000">
                    <a:alpha val="43137"/>
                  </a:srgbClr>
                </a:outerShdw>
              </a:effectLst>
            </a:endParaRPr>
          </a:p>
        </p:txBody>
      </p:sp>
      <p:sp>
        <p:nvSpPr>
          <p:cNvPr id="3" name="Ondertitel 2"/>
          <p:cNvSpPr>
            <a:spLocks noGrp="1"/>
          </p:cNvSpPr>
          <p:nvPr>
            <p:ph type="subTitle" idx="1"/>
          </p:nvPr>
        </p:nvSpPr>
        <p:spPr>
          <a:xfrm>
            <a:off x="1371600" y="2204864"/>
            <a:ext cx="6400800" cy="3433936"/>
          </a:xfrm>
        </p:spPr>
        <p:txBody>
          <a:bodyPr>
            <a:normAutofit fontScale="92500" lnSpcReduction="10000"/>
          </a:bodyPr>
          <a:lstStyle/>
          <a:p>
            <a:pPr algn="l">
              <a:buFont typeface="Wingdings" pitchFamily="2" charset="2"/>
              <a:buChar char="q"/>
            </a:pPr>
            <a:r>
              <a:rPr lang="nl-NL" dirty="0" smtClean="0"/>
              <a:t>De postulaten</a:t>
            </a:r>
          </a:p>
          <a:p>
            <a:pPr algn="l">
              <a:buFont typeface="Wingdings" pitchFamily="2" charset="2"/>
              <a:buChar char="q"/>
            </a:pPr>
            <a:r>
              <a:rPr lang="nl-NL" dirty="0" smtClean="0"/>
              <a:t>Ruimtetijddiagram</a:t>
            </a:r>
          </a:p>
          <a:p>
            <a:pPr algn="l">
              <a:buFont typeface="Wingdings" pitchFamily="2" charset="2"/>
              <a:buChar char="q"/>
            </a:pPr>
            <a:r>
              <a:rPr lang="nl-NL" dirty="0" smtClean="0"/>
              <a:t>Gelijkzetten van klokken en de relativiteit van gelijktijdigheid</a:t>
            </a:r>
          </a:p>
          <a:p>
            <a:pPr algn="l">
              <a:buFont typeface="Wingdings" pitchFamily="2" charset="2"/>
              <a:buChar char="q"/>
            </a:pPr>
            <a:r>
              <a:rPr lang="nl-NL" dirty="0" smtClean="0"/>
              <a:t>Optellen van snelheden</a:t>
            </a:r>
          </a:p>
          <a:p>
            <a:pPr algn="l">
              <a:buFont typeface="Wingdings" pitchFamily="2" charset="2"/>
              <a:buChar char="q"/>
            </a:pPr>
            <a:r>
              <a:rPr lang="nl-NL" dirty="0" smtClean="0"/>
              <a:t>Tijddilatatie</a:t>
            </a:r>
          </a:p>
          <a:p>
            <a:pPr algn="l">
              <a:buFont typeface="Wingdings" pitchFamily="2" charset="2"/>
              <a:buChar char="q"/>
            </a:pPr>
            <a:r>
              <a:rPr lang="nl-NL" dirty="0" smtClean="0"/>
              <a:t>Tweelingparadox</a:t>
            </a:r>
            <a:endParaRPr lang="nl-NL" dirty="0"/>
          </a:p>
        </p:txBody>
      </p:sp>
      <p:sp>
        <p:nvSpPr>
          <p:cNvPr id="4" name="Tijdelijke aanduiding voor datum 3"/>
          <p:cNvSpPr>
            <a:spLocks noGrp="1"/>
          </p:cNvSpPr>
          <p:nvPr>
            <p:ph type="dt" sz="half" idx="10"/>
          </p:nvPr>
        </p:nvSpPr>
        <p:spPr/>
        <p:txBody>
          <a:bodyPr/>
          <a:lstStyle/>
          <a:p>
            <a:fld id="{CC6102F1-A86B-4A22-8F4D-B4626E8EBCB0}" type="datetime1">
              <a:rPr lang="nl-NL" smtClean="0"/>
              <a:pPr/>
              <a:t>12-12-2010</a:t>
            </a:fld>
            <a:endParaRPr lang="nl-NL"/>
          </a:p>
        </p:txBody>
      </p:sp>
      <p:sp>
        <p:nvSpPr>
          <p:cNvPr id="5" name="Tijdelijke aanduiding voor voettekst 4"/>
          <p:cNvSpPr>
            <a:spLocks noGrp="1"/>
          </p:cNvSpPr>
          <p:nvPr>
            <p:ph type="ftr" sz="quarter" idx="11"/>
          </p:nvPr>
        </p:nvSpPr>
        <p:spPr/>
        <p:txBody>
          <a:bodyPr/>
          <a:lstStyle/>
          <a:p>
            <a:r>
              <a:rPr lang="nl-NL" smtClean="0"/>
              <a:t>Bart Rijkenberg Relativiteit Woudschoten 2010</a:t>
            </a:r>
            <a:endParaRPr lang="nl-NL"/>
          </a:p>
        </p:txBody>
      </p:sp>
      <p:sp>
        <p:nvSpPr>
          <p:cNvPr id="6" name="Tijdelijke aanduiding voor dianummer 5"/>
          <p:cNvSpPr>
            <a:spLocks noGrp="1"/>
          </p:cNvSpPr>
          <p:nvPr>
            <p:ph type="sldNum" sz="quarter" idx="12"/>
          </p:nvPr>
        </p:nvSpPr>
        <p:spPr/>
        <p:txBody>
          <a:bodyPr/>
          <a:lstStyle/>
          <a:p>
            <a:fld id="{CA2A918A-8C79-48DB-8E76-1081DEF33502}" type="slidenum">
              <a:rPr lang="nl-NL" smtClean="0"/>
              <a:pPr/>
              <a:t>11</a:t>
            </a:fld>
            <a:endParaRPr lang="nl-N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143000"/>
          </a:xfrm>
          <a:effectLst>
            <a:outerShdw dist="35921" dir="2700000" algn="ctr" rotWithShape="0">
              <a:srgbClr val="FF6600"/>
            </a:outerShdw>
          </a:effectLst>
        </p:spPr>
        <p:txBody>
          <a:bodyPr/>
          <a:lstStyle/>
          <a:p>
            <a:r>
              <a:rPr lang="en-US" dirty="0" err="1"/>
              <a:t>Postulaten</a:t>
            </a:r>
            <a:r>
              <a:rPr lang="en-US" dirty="0"/>
              <a:t> </a:t>
            </a:r>
            <a:r>
              <a:rPr lang="en-US" dirty="0" err="1"/>
              <a:t>speciale</a:t>
            </a:r>
            <a:r>
              <a:rPr lang="en-US" dirty="0"/>
              <a:t> </a:t>
            </a:r>
            <a:r>
              <a:rPr lang="en-US" dirty="0" err="1"/>
              <a:t>relativiteit</a:t>
            </a:r>
            <a:endParaRPr lang="en-US" dirty="0"/>
          </a:p>
        </p:txBody>
      </p:sp>
      <p:sp>
        <p:nvSpPr>
          <p:cNvPr id="35843" name="Text Box 3"/>
          <p:cNvSpPr txBox="1">
            <a:spLocks noChangeArrowheads="1"/>
          </p:cNvSpPr>
          <p:nvPr/>
        </p:nvSpPr>
        <p:spPr bwMode="auto">
          <a:xfrm>
            <a:off x="152400" y="1219200"/>
            <a:ext cx="8686800" cy="1015663"/>
          </a:xfrm>
          <a:prstGeom prst="rect">
            <a:avLst/>
          </a:prstGeom>
          <a:noFill/>
          <a:ln w="9525">
            <a:noFill/>
            <a:miter lim="800000"/>
            <a:headEnd/>
            <a:tailEnd/>
          </a:ln>
          <a:effectLst/>
        </p:spPr>
        <p:txBody>
          <a:bodyPr>
            <a:spAutoFit/>
          </a:bodyPr>
          <a:lstStyle/>
          <a:p>
            <a:pPr>
              <a:spcBef>
                <a:spcPct val="50000"/>
              </a:spcBef>
            </a:pPr>
            <a:r>
              <a:rPr lang="en-US" sz="3000" dirty="0" err="1">
                <a:solidFill>
                  <a:schemeClr val="tx1">
                    <a:tint val="75000"/>
                  </a:schemeClr>
                </a:solidFill>
              </a:rPr>
              <a:t>Voor</a:t>
            </a:r>
            <a:r>
              <a:rPr lang="en-US" sz="3000" dirty="0">
                <a:solidFill>
                  <a:schemeClr val="tx1">
                    <a:tint val="75000"/>
                  </a:schemeClr>
                </a:solidFill>
              </a:rPr>
              <a:t> </a:t>
            </a:r>
            <a:r>
              <a:rPr lang="en-US" sz="3000" dirty="0" err="1">
                <a:solidFill>
                  <a:schemeClr val="tx1">
                    <a:tint val="75000"/>
                  </a:schemeClr>
                </a:solidFill>
              </a:rPr>
              <a:t>alle</a:t>
            </a:r>
            <a:r>
              <a:rPr lang="en-US" sz="3000" dirty="0">
                <a:solidFill>
                  <a:schemeClr val="tx1">
                    <a:tint val="75000"/>
                  </a:schemeClr>
                </a:solidFill>
              </a:rPr>
              <a:t> </a:t>
            </a:r>
            <a:r>
              <a:rPr lang="en-US" sz="3000" dirty="0" err="1">
                <a:solidFill>
                  <a:schemeClr val="tx1">
                    <a:tint val="75000"/>
                  </a:schemeClr>
                </a:solidFill>
              </a:rPr>
              <a:t>waarnemers</a:t>
            </a:r>
            <a:r>
              <a:rPr lang="en-US" sz="3000" dirty="0">
                <a:solidFill>
                  <a:schemeClr val="tx1">
                    <a:tint val="75000"/>
                  </a:schemeClr>
                </a:solidFill>
              </a:rPr>
              <a:t> die met </a:t>
            </a:r>
            <a:r>
              <a:rPr lang="en-US" sz="3000" dirty="0" err="1">
                <a:solidFill>
                  <a:schemeClr val="tx1">
                    <a:tint val="75000"/>
                  </a:schemeClr>
                </a:solidFill>
              </a:rPr>
              <a:t>een</a:t>
            </a:r>
            <a:r>
              <a:rPr lang="en-US" sz="3000" dirty="0">
                <a:solidFill>
                  <a:schemeClr val="tx1">
                    <a:tint val="75000"/>
                  </a:schemeClr>
                </a:solidFill>
              </a:rPr>
              <a:t> </a:t>
            </a:r>
            <a:r>
              <a:rPr lang="en-US" sz="3000" dirty="0" err="1">
                <a:solidFill>
                  <a:schemeClr val="tx1">
                    <a:tint val="75000"/>
                  </a:schemeClr>
                </a:solidFill>
              </a:rPr>
              <a:t>constante</a:t>
            </a:r>
            <a:r>
              <a:rPr lang="en-US" sz="3000" dirty="0">
                <a:solidFill>
                  <a:schemeClr val="tx1">
                    <a:tint val="75000"/>
                  </a:schemeClr>
                </a:solidFill>
              </a:rPr>
              <a:t> </a:t>
            </a:r>
            <a:r>
              <a:rPr lang="en-US" sz="3000" dirty="0" err="1">
                <a:solidFill>
                  <a:schemeClr val="tx1">
                    <a:tint val="75000"/>
                  </a:schemeClr>
                </a:solidFill>
              </a:rPr>
              <a:t>snelheid</a:t>
            </a:r>
            <a:r>
              <a:rPr lang="en-US" sz="3000" dirty="0">
                <a:solidFill>
                  <a:schemeClr val="tx1">
                    <a:tint val="75000"/>
                  </a:schemeClr>
                </a:solidFill>
              </a:rPr>
              <a:t> ten </a:t>
            </a:r>
            <a:r>
              <a:rPr lang="en-US" sz="3000" dirty="0" err="1">
                <a:solidFill>
                  <a:schemeClr val="tx1">
                    <a:tint val="75000"/>
                  </a:schemeClr>
                </a:solidFill>
              </a:rPr>
              <a:t>opzichte</a:t>
            </a:r>
            <a:r>
              <a:rPr lang="en-US" sz="3000" dirty="0">
                <a:solidFill>
                  <a:schemeClr val="tx1">
                    <a:tint val="75000"/>
                  </a:schemeClr>
                </a:solidFill>
              </a:rPr>
              <a:t> van </a:t>
            </a:r>
            <a:r>
              <a:rPr lang="en-US" sz="3000" dirty="0" err="1">
                <a:solidFill>
                  <a:schemeClr val="tx1">
                    <a:tint val="75000"/>
                  </a:schemeClr>
                </a:solidFill>
              </a:rPr>
              <a:t>elkaar</a:t>
            </a:r>
            <a:r>
              <a:rPr lang="en-US" sz="3000" dirty="0">
                <a:solidFill>
                  <a:schemeClr val="tx1">
                    <a:tint val="75000"/>
                  </a:schemeClr>
                </a:solidFill>
              </a:rPr>
              <a:t> </a:t>
            </a:r>
            <a:r>
              <a:rPr lang="en-US" sz="3000" dirty="0" err="1">
                <a:solidFill>
                  <a:schemeClr val="tx1">
                    <a:tint val="75000"/>
                  </a:schemeClr>
                </a:solidFill>
              </a:rPr>
              <a:t>bewegen</a:t>
            </a:r>
            <a:r>
              <a:rPr lang="en-US" sz="3000" dirty="0">
                <a:solidFill>
                  <a:schemeClr val="tx1">
                    <a:tint val="75000"/>
                  </a:schemeClr>
                </a:solidFill>
              </a:rPr>
              <a:t> </a:t>
            </a:r>
            <a:r>
              <a:rPr lang="en-US" sz="3000" dirty="0" err="1">
                <a:solidFill>
                  <a:schemeClr val="tx1">
                    <a:tint val="75000"/>
                  </a:schemeClr>
                </a:solidFill>
              </a:rPr>
              <a:t>geldt</a:t>
            </a:r>
            <a:r>
              <a:rPr lang="en-US" sz="3000" dirty="0">
                <a:solidFill>
                  <a:schemeClr val="tx1">
                    <a:tint val="75000"/>
                  </a:schemeClr>
                </a:solidFill>
              </a:rPr>
              <a:t> </a:t>
            </a:r>
            <a:r>
              <a:rPr lang="en-US" sz="3000" dirty="0" err="1">
                <a:solidFill>
                  <a:schemeClr val="tx1">
                    <a:tint val="75000"/>
                  </a:schemeClr>
                </a:solidFill>
              </a:rPr>
              <a:t>dat</a:t>
            </a:r>
            <a:r>
              <a:rPr lang="en-US" sz="3000" dirty="0">
                <a:solidFill>
                  <a:schemeClr val="tx1">
                    <a:tint val="75000"/>
                  </a:schemeClr>
                </a:solidFill>
              </a:rPr>
              <a:t>:</a:t>
            </a:r>
          </a:p>
        </p:txBody>
      </p:sp>
      <p:sp>
        <p:nvSpPr>
          <p:cNvPr id="35844" name="Text Box 4"/>
          <p:cNvSpPr txBox="1">
            <a:spLocks noChangeArrowheads="1"/>
          </p:cNvSpPr>
          <p:nvPr/>
        </p:nvSpPr>
        <p:spPr bwMode="auto">
          <a:xfrm>
            <a:off x="971600" y="2924944"/>
            <a:ext cx="6914728" cy="1066800"/>
          </a:xfrm>
          <a:prstGeom prst="rect">
            <a:avLst/>
          </a:prstGeom>
          <a:noFill/>
          <a:ln w="9525">
            <a:noFill/>
            <a:miter lim="800000"/>
            <a:headEnd/>
            <a:tailEnd/>
          </a:ln>
          <a:effectLst/>
        </p:spPr>
        <p:txBody>
          <a:bodyPr wrap="square">
            <a:spAutoFit/>
          </a:bodyPr>
          <a:lstStyle/>
          <a:p>
            <a:pPr marL="457200" indent="-457200">
              <a:spcBef>
                <a:spcPct val="50000"/>
              </a:spcBef>
              <a:buFontTx/>
              <a:buAutoNum type="arabicPeriod"/>
            </a:pPr>
            <a:r>
              <a:rPr kumimoji="0" lang="en-US" sz="3200" b="1" dirty="0">
                <a:solidFill>
                  <a:schemeClr val="tx2"/>
                </a:solidFill>
              </a:rPr>
              <a:t>De </a:t>
            </a:r>
            <a:r>
              <a:rPr kumimoji="0" lang="en-US" sz="3200" b="1" dirty="0" err="1">
                <a:solidFill>
                  <a:schemeClr val="tx2"/>
                </a:solidFill>
              </a:rPr>
              <a:t>natuurwetten</a:t>
            </a:r>
            <a:r>
              <a:rPr kumimoji="0" lang="en-US" sz="3200" b="1" dirty="0">
                <a:solidFill>
                  <a:schemeClr val="tx2"/>
                </a:solidFill>
              </a:rPr>
              <a:t> </a:t>
            </a:r>
            <a:r>
              <a:rPr kumimoji="0" lang="en-US" sz="3200" b="1" dirty="0" err="1">
                <a:solidFill>
                  <a:schemeClr val="tx2"/>
                </a:solidFill>
              </a:rPr>
              <a:t>dezelfde</a:t>
            </a:r>
            <a:r>
              <a:rPr kumimoji="0" lang="en-US" sz="3200" b="1" dirty="0">
                <a:solidFill>
                  <a:schemeClr val="tx2"/>
                </a:solidFill>
              </a:rPr>
              <a:t> </a:t>
            </a:r>
            <a:r>
              <a:rPr kumimoji="0" lang="en-US" sz="3200" b="1" dirty="0" err="1">
                <a:solidFill>
                  <a:schemeClr val="tx2"/>
                </a:solidFill>
              </a:rPr>
              <a:t>vorm</a:t>
            </a:r>
            <a:r>
              <a:rPr kumimoji="0" lang="en-US" sz="3200" b="1" dirty="0">
                <a:solidFill>
                  <a:schemeClr val="tx2"/>
                </a:solidFill>
              </a:rPr>
              <a:t> </a:t>
            </a:r>
            <a:r>
              <a:rPr kumimoji="0" lang="en-US" sz="3200" b="1" dirty="0" err="1">
                <a:solidFill>
                  <a:schemeClr val="tx2"/>
                </a:solidFill>
              </a:rPr>
              <a:t>aannemen</a:t>
            </a:r>
            <a:r>
              <a:rPr kumimoji="0" lang="en-US" sz="3200" b="1" dirty="0">
                <a:solidFill>
                  <a:schemeClr val="tx2"/>
                </a:solidFill>
              </a:rPr>
              <a:t>. (</a:t>
            </a:r>
            <a:r>
              <a:rPr kumimoji="0" lang="en-US" sz="3200" b="1" dirty="0" err="1">
                <a:solidFill>
                  <a:schemeClr val="tx2"/>
                </a:solidFill>
              </a:rPr>
              <a:t>relativiteitsbeginsel</a:t>
            </a:r>
            <a:r>
              <a:rPr kumimoji="0" lang="en-US" sz="3200" b="1" dirty="0">
                <a:solidFill>
                  <a:schemeClr val="tx2"/>
                </a:solidFill>
              </a:rPr>
              <a:t>)</a:t>
            </a:r>
          </a:p>
        </p:txBody>
      </p:sp>
      <p:sp>
        <p:nvSpPr>
          <p:cNvPr id="35845" name="Text Box 5"/>
          <p:cNvSpPr txBox="1">
            <a:spLocks noChangeArrowheads="1"/>
          </p:cNvSpPr>
          <p:nvPr/>
        </p:nvSpPr>
        <p:spPr bwMode="auto">
          <a:xfrm>
            <a:off x="971600" y="4293096"/>
            <a:ext cx="7344816" cy="1066800"/>
          </a:xfrm>
          <a:prstGeom prst="rect">
            <a:avLst/>
          </a:prstGeom>
          <a:noFill/>
          <a:ln w="9525">
            <a:noFill/>
            <a:miter lim="800000"/>
            <a:headEnd/>
            <a:tailEnd/>
          </a:ln>
          <a:effectLst/>
        </p:spPr>
        <p:txBody>
          <a:bodyPr wrap="square">
            <a:spAutoFit/>
          </a:bodyPr>
          <a:lstStyle/>
          <a:p>
            <a:pPr marL="457200" indent="-457200">
              <a:spcBef>
                <a:spcPct val="50000"/>
              </a:spcBef>
              <a:buFontTx/>
              <a:buAutoNum type="arabicPeriod" startAt="2"/>
            </a:pPr>
            <a:r>
              <a:rPr kumimoji="0" lang="en-US" sz="3200" b="1" dirty="0">
                <a:solidFill>
                  <a:schemeClr val="tx2"/>
                </a:solidFill>
              </a:rPr>
              <a:t>De </a:t>
            </a:r>
            <a:r>
              <a:rPr kumimoji="0" lang="en-US" sz="3200" b="1" dirty="0" err="1">
                <a:solidFill>
                  <a:schemeClr val="tx2"/>
                </a:solidFill>
              </a:rPr>
              <a:t>lichtsnelheid</a:t>
            </a:r>
            <a:r>
              <a:rPr kumimoji="0" lang="en-US" sz="3200" b="1" dirty="0">
                <a:solidFill>
                  <a:schemeClr val="tx2"/>
                </a:solidFill>
              </a:rPr>
              <a:t> in </a:t>
            </a:r>
            <a:r>
              <a:rPr kumimoji="0" lang="en-US" sz="3200" b="1" dirty="0" err="1" smtClean="0">
                <a:solidFill>
                  <a:schemeClr val="tx2"/>
                </a:solidFill>
              </a:rPr>
              <a:t>vacuüm</a:t>
            </a:r>
            <a:r>
              <a:rPr kumimoji="0" lang="en-US" sz="3200" b="1" dirty="0" smtClean="0">
                <a:solidFill>
                  <a:schemeClr val="tx2"/>
                </a:solidFill>
              </a:rPr>
              <a:t> </a:t>
            </a:r>
            <a:r>
              <a:rPr kumimoji="0" lang="en-US" sz="3200" b="1" dirty="0" err="1">
                <a:solidFill>
                  <a:schemeClr val="tx2"/>
                </a:solidFill>
              </a:rPr>
              <a:t>dezelfde</a:t>
            </a:r>
            <a:r>
              <a:rPr kumimoji="0" lang="en-US" sz="3200" b="1" dirty="0">
                <a:solidFill>
                  <a:schemeClr val="tx2"/>
                </a:solidFill>
              </a:rPr>
              <a:t> </a:t>
            </a:r>
            <a:r>
              <a:rPr kumimoji="0" lang="en-US" sz="3200" b="1" dirty="0" err="1">
                <a:solidFill>
                  <a:schemeClr val="tx2"/>
                </a:solidFill>
              </a:rPr>
              <a:t>waarde</a:t>
            </a:r>
            <a:r>
              <a:rPr kumimoji="0" lang="en-US" sz="3200" b="1" dirty="0">
                <a:solidFill>
                  <a:schemeClr val="tx2"/>
                </a:solidFill>
              </a:rPr>
              <a:t> </a:t>
            </a:r>
            <a:r>
              <a:rPr kumimoji="0" lang="en-US" sz="3200" b="1" dirty="0" err="1">
                <a:solidFill>
                  <a:schemeClr val="tx2"/>
                </a:solidFill>
              </a:rPr>
              <a:t>heeft</a:t>
            </a:r>
            <a:r>
              <a:rPr kumimoji="0" lang="en-US" sz="3200" b="1" dirty="0">
                <a:solidFill>
                  <a:schemeClr val="tx2"/>
                </a:solidFill>
              </a:rPr>
              <a:t>.  (c=300.000km/sec)</a:t>
            </a:r>
          </a:p>
        </p:txBody>
      </p:sp>
      <p:sp>
        <p:nvSpPr>
          <p:cNvPr id="6" name="Tijdelijke aanduiding voor datum 5"/>
          <p:cNvSpPr>
            <a:spLocks noGrp="1"/>
          </p:cNvSpPr>
          <p:nvPr>
            <p:ph type="dt" sz="half" idx="10"/>
          </p:nvPr>
        </p:nvSpPr>
        <p:spPr/>
        <p:txBody>
          <a:bodyPr/>
          <a:lstStyle/>
          <a:p>
            <a:fld id="{5D11AA77-AF6D-4DA4-BB8F-2026F38DE983}" type="datetime1">
              <a:rPr lang="nl-NL" smtClean="0"/>
              <a:pPr/>
              <a:t>12-12-2010</a:t>
            </a:fld>
            <a:endParaRPr lang="nl-NL"/>
          </a:p>
        </p:txBody>
      </p:sp>
      <p:sp>
        <p:nvSpPr>
          <p:cNvPr id="7" name="Tijdelijke aanduiding voor voettekst 6"/>
          <p:cNvSpPr>
            <a:spLocks noGrp="1"/>
          </p:cNvSpPr>
          <p:nvPr>
            <p:ph type="ftr" sz="quarter" idx="11"/>
          </p:nvPr>
        </p:nvSpPr>
        <p:spPr/>
        <p:txBody>
          <a:bodyPr/>
          <a:lstStyle/>
          <a:p>
            <a:r>
              <a:rPr lang="nl-NL" smtClean="0"/>
              <a:t>Bart Rijkenberg Relativiteit Woudschoten 2010</a:t>
            </a:r>
            <a:endParaRPr lang="nl-NL"/>
          </a:p>
        </p:txBody>
      </p:sp>
      <p:sp>
        <p:nvSpPr>
          <p:cNvPr id="8" name="Tijdelijke aanduiding voor dianummer 7"/>
          <p:cNvSpPr>
            <a:spLocks noGrp="1"/>
          </p:cNvSpPr>
          <p:nvPr>
            <p:ph type="sldNum" sz="quarter" idx="12"/>
          </p:nvPr>
        </p:nvSpPr>
        <p:spPr/>
        <p:txBody>
          <a:bodyPr/>
          <a:lstStyle/>
          <a:p>
            <a:fld id="{CA2A918A-8C79-48DB-8E76-1081DEF33502}" type="slidenum">
              <a:rPr lang="nl-NL" smtClean="0"/>
              <a:pPr/>
              <a:t>12</a:t>
            </a:fld>
            <a:endParaRPr lang="nl-N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475656" y="1667112"/>
            <a:ext cx="5400600" cy="4403583"/>
          </a:xfrm>
          <a:prstGeom prst="rect">
            <a:avLst/>
          </a:prstGeom>
          <a:noFill/>
          <a:ln w="9525">
            <a:noFill/>
            <a:miter lim="800000"/>
            <a:headEnd/>
            <a:tailEnd/>
          </a:ln>
        </p:spPr>
      </p:pic>
      <p:sp>
        <p:nvSpPr>
          <p:cNvPr id="3" name="Tekstvak 2"/>
          <p:cNvSpPr txBox="1"/>
          <p:nvPr/>
        </p:nvSpPr>
        <p:spPr>
          <a:xfrm>
            <a:off x="1691680" y="260648"/>
            <a:ext cx="3744416" cy="923330"/>
          </a:xfrm>
          <a:prstGeom prst="rect">
            <a:avLst/>
          </a:prstGeom>
          <a:noFill/>
        </p:spPr>
        <p:txBody>
          <a:bodyPr wrap="square" rtlCol="0">
            <a:spAutoFit/>
          </a:bodyPr>
          <a:lstStyle/>
          <a:p>
            <a:r>
              <a:rPr lang="nl-NL" sz="5400" dirty="0" smtClean="0">
                <a:solidFill>
                  <a:schemeClr val="accent6">
                    <a:lumMod val="75000"/>
                  </a:schemeClr>
                </a:solidFill>
                <a:effectLst>
                  <a:outerShdw blurRad="38100" dist="38100" dir="2700000" algn="tl">
                    <a:srgbClr val="000000">
                      <a:alpha val="43137"/>
                    </a:srgbClr>
                  </a:outerShdw>
                </a:effectLst>
              </a:rPr>
              <a:t>Ruimtetijd</a:t>
            </a:r>
            <a:endParaRPr lang="nl-NL" sz="5400" dirty="0">
              <a:solidFill>
                <a:schemeClr val="accent6">
                  <a:lumMod val="75000"/>
                </a:schemeClr>
              </a:solidFill>
              <a:effectLst>
                <a:outerShdw blurRad="38100" dist="38100" dir="2700000" algn="tl">
                  <a:srgbClr val="000000">
                    <a:alpha val="43137"/>
                  </a:srgbClr>
                </a:outerShdw>
              </a:effectLst>
            </a:endParaRPr>
          </a:p>
        </p:txBody>
      </p:sp>
      <p:sp>
        <p:nvSpPr>
          <p:cNvPr id="4" name="Tekstvak 3"/>
          <p:cNvSpPr txBox="1"/>
          <p:nvPr/>
        </p:nvSpPr>
        <p:spPr>
          <a:xfrm>
            <a:off x="4716016" y="3140968"/>
            <a:ext cx="2201436" cy="584775"/>
          </a:xfrm>
          <a:prstGeom prst="rect">
            <a:avLst/>
          </a:prstGeom>
          <a:noFill/>
        </p:spPr>
        <p:txBody>
          <a:bodyPr wrap="none" rtlCol="0">
            <a:spAutoFit/>
          </a:bodyPr>
          <a:lstStyle/>
          <a:p>
            <a:r>
              <a:rPr lang="en-US" sz="3200" b="1" dirty="0" err="1" smtClean="0"/>
              <a:t>gebeurtenis</a:t>
            </a:r>
            <a:endParaRPr lang="nl-NL" sz="3200" b="1" dirty="0"/>
          </a:p>
        </p:txBody>
      </p:sp>
      <p:sp>
        <p:nvSpPr>
          <p:cNvPr id="5" name="Tijdelijke aanduiding voor datum 4"/>
          <p:cNvSpPr>
            <a:spLocks noGrp="1"/>
          </p:cNvSpPr>
          <p:nvPr>
            <p:ph type="dt" sz="half" idx="10"/>
          </p:nvPr>
        </p:nvSpPr>
        <p:spPr/>
        <p:txBody>
          <a:bodyPr/>
          <a:lstStyle/>
          <a:p>
            <a:fld id="{F9AA5363-86AE-4B2E-8681-1701C472F5F3}" type="datetime1">
              <a:rPr lang="nl-NL" smtClean="0"/>
              <a:pPr/>
              <a:t>12-12-2010</a:t>
            </a:fld>
            <a:endParaRPr lang="nl-NL"/>
          </a:p>
        </p:txBody>
      </p:sp>
      <p:sp>
        <p:nvSpPr>
          <p:cNvPr id="6" name="Tijdelijke aanduiding voor voettekst 5"/>
          <p:cNvSpPr>
            <a:spLocks noGrp="1"/>
          </p:cNvSpPr>
          <p:nvPr>
            <p:ph type="ftr" sz="quarter" idx="11"/>
          </p:nvPr>
        </p:nvSpPr>
        <p:spPr/>
        <p:txBody>
          <a:bodyPr/>
          <a:lstStyle/>
          <a:p>
            <a:r>
              <a:rPr lang="nl-NL" smtClean="0"/>
              <a:t>Bart Rijkenberg Relativiteit Woudschoten 2010</a:t>
            </a:r>
            <a:endParaRPr lang="nl-NL"/>
          </a:p>
        </p:txBody>
      </p:sp>
      <p:sp>
        <p:nvSpPr>
          <p:cNvPr id="7" name="Tijdelijke aanduiding voor dianummer 6"/>
          <p:cNvSpPr>
            <a:spLocks noGrp="1"/>
          </p:cNvSpPr>
          <p:nvPr>
            <p:ph type="sldNum" sz="quarter" idx="12"/>
          </p:nvPr>
        </p:nvSpPr>
        <p:spPr/>
        <p:txBody>
          <a:bodyPr/>
          <a:lstStyle/>
          <a:p>
            <a:fld id="{CA2A918A-8C79-48DB-8E76-1081DEF33502}" type="slidenum">
              <a:rPr lang="nl-NL" smtClean="0"/>
              <a:pPr/>
              <a:t>13</a:t>
            </a:fld>
            <a:endParaRPr lang="nl-NL"/>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accent6">
                    <a:lumMod val="75000"/>
                  </a:schemeClr>
                </a:solidFill>
                <a:effectLst>
                  <a:outerShdw blurRad="38100" dist="38100" dir="2700000" algn="tl">
                    <a:srgbClr val="000000">
                      <a:alpha val="43137"/>
                    </a:srgbClr>
                  </a:outerShdw>
                </a:effectLst>
              </a:rPr>
              <a:t>De </a:t>
            </a:r>
            <a:r>
              <a:rPr lang="nl-NL" i="1" dirty="0" smtClean="0">
                <a:solidFill>
                  <a:schemeClr val="accent6">
                    <a:lumMod val="75000"/>
                  </a:schemeClr>
                </a:solidFill>
                <a:effectLst>
                  <a:outerShdw blurRad="38100" dist="38100" dir="2700000" algn="tl">
                    <a:srgbClr val="000000">
                      <a:alpha val="43137"/>
                    </a:srgbClr>
                  </a:outerShdw>
                </a:effectLst>
              </a:rPr>
              <a:t>schaal</a:t>
            </a:r>
            <a:r>
              <a:rPr lang="nl-NL" dirty="0" smtClean="0">
                <a:solidFill>
                  <a:schemeClr val="accent6">
                    <a:lumMod val="75000"/>
                  </a:schemeClr>
                </a:solidFill>
                <a:effectLst>
                  <a:outerShdw blurRad="38100" dist="38100" dir="2700000" algn="tl">
                    <a:srgbClr val="000000">
                      <a:alpha val="43137"/>
                    </a:srgbClr>
                  </a:outerShdw>
                </a:effectLst>
              </a:rPr>
              <a:t> van ruimtetijd</a:t>
            </a:r>
            <a:endParaRPr lang="nl-NL" dirty="0">
              <a:solidFill>
                <a:schemeClr val="accent6">
                  <a:lumMod val="75000"/>
                </a:schemeClr>
              </a:solidFill>
              <a:effectLst>
                <a:outerShdw blurRad="38100" dist="38100" dir="2700000" algn="tl">
                  <a:srgbClr val="000000">
                    <a:alpha val="43137"/>
                  </a:srgbClr>
                </a:outerShdw>
              </a:effectLst>
            </a:endParaRPr>
          </a:p>
        </p:txBody>
      </p:sp>
      <p:pic>
        <p:nvPicPr>
          <p:cNvPr id="29698" name="Picture 2"/>
          <p:cNvPicPr>
            <a:picLocks noChangeAspect="1" noChangeArrowheads="1"/>
          </p:cNvPicPr>
          <p:nvPr/>
        </p:nvPicPr>
        <p:blipFill>
          <a:blip r:embed="rId2" cstate="print"/>
          <a:srcRect/>
          <a:stretch>
            <a:fillRect/>
          </a:stretch>
        </p:blipFill>
        <p:spPr bwMode="auto">
          <a:xfrm>
            <a:off x="1403648" y="1340768"/>
            <a:ext cx="6399213" cy="4840287"/>
          </a:xfrm>
          <a:prstGeom prst="rect">
            <a:avLst/>
          </a:prstGeom>
          <a:noFill/>
          <a:ln w="9525">
            <a:noFill/>
            <a:miter lim="800000"/>
            <a:headEnd/>
            <a:tailEnd/>
          </a:ln>
        </p:spPr>
      </p:pic>
      <p:sp>
        <p:nvSpPr>
          <p:cNvPr id="4" name="Tekstvak 3"/>
          <p:cNvSpPr txBox="1"/>
          <p:nvPr/>
        </p:nvSpPr>
        <p:spPr>
          <a:xfrm>
            <a:off x="4211960" y="2924944"/>
            <a:ext cx="1224136" cy="584775"/>
          </a:xfrm>
          <a:prstGeom prst="rect">
            <a:avLst/>
          </a:prstGeom>
          <a:noFill/>
        </p:spPr>
        <p:txBody>
          <a:bodyPr wrap="square" rtlCol="0">
            <a:spAutoFit/>
          </a:bodyPr>
          <a:lstStyle/>
          <a:p>
            <a:r>
              <a:rPr lang="nl-NL" sz="3200" dirty="0" smtClean="0"/>
              <a:t>v = c</a:t>
            </a:r>
            <a:endParaRPr lang="nl-NL" sz="3200" dirty="0"/>
          </a:p>
        </p:txBody>
      </p:sp>
      <p:sp>
        <p:nvSpPr>
          <p:cNvPr id="5" name="Rechthoek 4"/>
          <p:cNvSpPr/>
          <p:nvPr/>
        </p:nvSpPr>
        <p:spPr>
          <a:xfrm>
            <a:off x="1331640" y="1340768"/>
            <a:ext cx="144016" cy="4824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atum 5"/>
          <p:cNvSpPr>
            <a:spLocks noGrp="1"/>
          </p:cNvSpPr>
          <p:nvPr>
            <p:ph type="dt" sz="half" idx="10"/>
          </p:nvPr>
        </p:nvSpPr>
        <p:spPr/>
        <p:txBody>
          <a:bodyPr/>
          <a:lstStyle/>
          <a:p>
            <a:fld id="{3A1BFA67-5E92-45A4-98A5-2E9B02A95C6D}" type="datetime1">
              <a:rPr lang="nl-NL" smtClean="0"/>
              <a:pPr/>
              <a:t>12-12-2010</a:t>
            </a:fld>
            <a:endParaRPr lang="nl-NL"/>
          </a:p>
        </p:txBody>
      </p:sp>
      <p:sp>
        <p:nvSpPr>
          <p:cNvPr id="7" name="Tijdelijke aanduiding voor voettekst 6"/>
          <p:cNvSpPr>
            <a:spLocks noGrp="1"/>
          </p:cNvSpPr>
          <p:nvPr>
            <p:ph type="ftr" sz="quarter" idx="11"/>
          </p:nvPr>
        </p:nvSpPr>
        <p:spPr/>
        <p:txBody>
          <a:bodyPr/>
          <a:lstStyle/>
          <a:p>
            <a:r>
              <a:rPr lang="nl-NL" smtClean="0"/>
              <a:t>Bart Rijkenberg Relativiteit Woudschoten 2010</a:t>
            </a:r>
            <a:endParaRPr lang="nl-NL"/>
          </a:p>
        </p:txBody>
      </p:sp>
      <p:sp>
        <p:nvSpPr>
          <p:cNvPr id="8" name="Tijdelijke aanduiding voor dianummer 7"/>
          <p:cNvSpPr>
            <a:spLocks noGrp="1"/>
          </p:cNvSpPr>
          <p:nvPr>
            <p:ph type="sldNum" sz="quarter" idx="12"/>
          </p:nvPr>
        </p:nvSpPr>
        <p:spPr/>
        <p:txBody>
          <a:bodyPr/>
          <a:lstStyle/>
          <a:p>
            <a:fld id="{CA2A918A-8C79-48DB-8E76-1081DEF33502}" type="slidenum">
              <a:rPr lang="nl-NL" smtClean="0"/>
              <a:pPr/>
              <a:t>14</a:t>
            </a:fld>
            <a:endParaRPr lang="nl-N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1403648" y="908720"/>
            <a:ext cx="6429375" cy="5129213"/>
          </a:xfrm>
          <a:prstGeom prst="rect">
            <a:avLst/>
          </a:prstGeom>
          <a:noFill/>
          <a:ln w="9525">
            <a:noFill/>
            <a:miter lim="800000"/>
            <a:headEnd/>
            <a:tailEnd/>
          </a:ln>
        </p:spPr>
      </p:pic>
      <p:sp>
        <p:nvSpPr>
          <p:cNvPr id="4" name="Tekstvak 3"/>
          <p:cNvSpPr txBox="1"/>
          <p:nvPr/>
        </p:nvSpPr>
        <p:spPr>
          <a:xfrm>
            <a:off x="4211960" y="2924944"/>
            <a:ext cx="1224136" cy="584775"/>
          </a:xfrm>
          <a:prstGeom prst="rect">
            <a:avLst/>
          </a:prstGeom>
          <a:noFill/>
        </p:spPr>
        <p:txBody>
          <a:bodyPr wrap="square" rtlCol="0">
            <a:spAutoFit/>
          </a:bodyPr>
          <a:lstStyle/>
          <a:p>
            <a:r>
              <a:rPr lang="nl-NL" sz="3200" dirty="0" smtClean="0"/>
              <a:t>v = c</a:t>
            </a:r>
            <a:endParaRPr lang="nl-NL" sz="3200" dirty="0"/>
          </a:p>
        </p:txBody>
      </p:sp>
      <p:sp>
        <p:nvSpPr>
          <p:cNvPr id="5" name="Tijdelijke aanduiding voor datum 4"/>
          <p:cNvSpPr>
            <a:spLocks noGrp="1"/>
          </p:cNvSpPr>
          <p:nvPr>
            <p:ph type="dt" sz="half" idx="10"/>
          </p:nvPr>
        </p:nvSpPr>
        <p:spPr/>
        <p:txBody>
          <a:bodyPr/>
          <a:lstStyle/>
          <a:p>
            <a:fld id="{E74CE6AB-01E8-4E76-A695-AB853F2E3DF6}" type="datetime1">
              <a:rPr lang="nl-NL" smtClean="0"/>
              <a:pPr/>
              <a:t>12-12-2010</a:t>
            </a:fld>
            <a:endParaRPr lang="nl-NL"/>
          </a:p>
        </p:txBody>
      </p:sp>
      <p:sp>
        <p:nvSpPr>
          <p:cNvPr id="6" name="Tijdelijke aanduiding voor voettekst 5"/>
          <p:cNvSpPr>
            <a:spLocks noGrp="1"/>
          </p:cNvSpPr>
          <p:nvPr>
            <p:ph type="ftr" sz="quarter" idx="11"/>
          </p:nvPr>
        </p:nvSpPr>
        <p:spPr/>
        <p:txBody>
          <a:bodyPr/>
          <a:lstStyle/>
          <a:p>
            <a:r>
              <a:rPr lang="nl-NL" smtClean="0"/>
              <a:t>Bart Rijkenberg Relativiteit Woudschoten 2010</a:t>
            </a:r>
            <a:endParaRPr lang="nl-NL"/>
          </a:p>
        </p:txBody>
      </p:sp>
      <p:sp>
        <p:nvSpPr>
          <p:cNvPr id="7" name="Tijdelijke aanduiding voor dianummer 6"/>
          <p:cNvSpPr>
            <a:spLocks noGrp="1"/>
          </p:cNvSpPr>
          <p:nvPr>
            <p:ph type="sldNum" sz="quarter" idx="12"/>
          </p:nvPr>
        </p:nvSpPr>
        <p:spPr/>
        <p:txBody>
          <a:bodyPr/>
          <a:lstStyle/>
          <a:p>
            <a:fld id="{CA2A918A-8C79-48DB-8E76-1081DEF33502}" type="slidenum">
              <a:rPr lang="nl-NL" smtClean="0"/>
              <a:pPr/>
              <a:t>15</a:t>
            </a:fld>
            <a:endParaRPr lang="nl-N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1403648" y="908720"/>
            <a:ext cx="7410450" cy="5210175"/>
          </a:xfrm>
          <a:prstGeom prst="rect">
            <a:avLst/>
          </a:prstGeom>
          <a:noFill/>
          <a:ln w="9525">
            <a:noFill/>
            <a:miter lim="800000"/>
            <a:headEnd/>
            <a:tailEnd/>
          </a:ln>
        </p:spPr>
      </p:pic>
      <p:sp>
        <p:nvSpPr>
          <p:cNvPr id="4" name="Tekstvak 3"/>
          <p:cNvSpPr txBox="1"/>
          <p:nvPr/>
        </p:nvSpPr>
        <p:spPr>
          <a:xfrm>
            <a:off x="4211960" y="2924944"/>
            <a:ext cx="1224136" cy="584775"/>
          </a:xfrm>
          <a:prstGeom prst="rect">
            <a:avLst/>
          </a:prstGeom>
          <a:noFill/>
        </p:spPr>
        <p:txBody>
          <a:bodyPr wrap="square" rtlCol="0">
            <a:spAutoFit/>
          </a:bodyPr>
          <a:lstStyle/>
          <a:p>
            <a:r>
              <a:rPr lang="nl-NL" sz="3200" dirty="0" smtClean="0"/>
              <a:t>v = c</a:t>
            </a:r>
            <a:endParaRPr lang="nl-NL" sz="3200" dirty="0"/>
          </a:p>
        </p:txBody>
      </p:sp>
      <p:sp>
        <p:nvSpPr>
          <p:cNvPr id="5" name="Rechthoek 4"/>
          <p:cNvSpPr/>
          <p:nvPr/>
        </p:nvSpPr>
        <p:spPr>
          <a:xfrm>
            <a:off x="1331640" y="908720"/>
            <a:ext cx="144016" cy="5256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atum 5"/>
          <p:cNvSpPr>
            <a:spLocks noGrp="1"/>
          </p:cNvSpPr>
          <p:nvPr>
            <p:ph type="dt" sz="half" idx="10"/>
          </p:nvPr>
        </p:nvSpPr>
        <p:spPr/>
        <p:txBody>
          <a:bodyPr/>
          <a:lstStyle/>
          <a:p>
            <a:fld id="{5EBBE177-B150-438C-B9FC-14FDB7E1B07C}" type="datetime1">
              <a:rPr lang="nl-NL" smtClean="0"/>
              <a:pPr/>
              <a:t>12-12-2010</a:t>
            </a:fld>
            <a:endParaRPr lang="nl-NL"/>
          </a:p>
        </p:txBody>
      </p:sp>
      <p:sp>
        <p:nvSpPr>
          <p:cNvPr id="7" name="Tijdelijke aanduiding voor voettekst 6"/>
          <p:cNvSpPr>
            <a:spLocks noGrp="1"/>
          </p:cNvSpPr>
          <p:nvPr>
            <p:ph type="ftr" sz="quarter" idx="11"/>
          </p:nvPr>
        </p:nvSpPr>
        <p:spPr/>
        <p:txBody>
          <a:bodyPr/>
          <a:lstStyle/>
          <a:p>
            <a:r>
              <a:rPr lang="nl-NL" smtClean="0"/>
              <a:t>Bart Rijkenberg Relativiteit Woudschoten 2010</a:t>
            </a:r>
            <a:endParaRPr lang="nl-NL"/>
          </a:p>
        </p:txBody>
      </p:sp>
      <p:sp>
        <p:nvSpPr>
          <p:cNvPr id="8" name="Tijdelijke aanduiding voor dianummer 7"/>
          <p:cNvSpPr>
            <a:spLocks noGrp="1"/>
          </p:cNvSpPr>
          <p:nvPr>
            <p:ph type="sldNum" sz="quarter" idx="12"/>
          </p:nvPr>
        </p:nvSpPr>
        <p:spPr/>
        <p:txBody>
          <a:bodyPr/>
          <a:lstStyle/>
          <a:p>
            <a:fld id="{CA2A918A-8C79-48DB-8E76-1081DEF33502}" type="slidenum">
              <a:rPr lang="nl-NL" smtClean="0"/>
              <a:pPr/>
              <a:t>16</a:t>
            </a:fld>
            <a:endParaRPr lang="nl-N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1403648" y="1340768"/>
            <a:ext cx="7416824" cy="4657430"/>
          </a:xfrm>
          <a:prstGeom prst="rect">
            <a:avLst/>
          </a:prstGeom>
          <a:noFill/>
          <a:ln w="9525">
            <a:noFill/>
            <a:miter lim="800000"/>
            <a:headEnd/>
            <a:tailEnd/>
          </a:ln>
        </p:spPr>
      </p:pic>
      <p:sp>
        <p:nvSpPr>
          <p:cNvPr id="4" name="Tekstvak 3"/>
          <p:cNvSpPr txBox="1"/>
          <p:nvPr/>
        </p:nvSpPr>
        <p:spPr>
          <a:xfrm>
            <a:off x="4211960" y="2924944"/>
            <a:ext cx="1224136" cy="584775"/>
          </a:xfrm>
          <a:prstGeom prst="rect">
            <a:avLst/>
          </a:prstGeom>
          <a:noFill/>
        </p:spPr>
        <p:txBody>
          <a:bodyPr wrap="square" rtlCol="0">
            <a:spAutoFit/>
          </a:bodyPr>
          <a:lstStyle/>
          <a:p>
            <a:r>
              <a:rPr lang="nl-NL" sz="3200" dirty="0" smtClean="0"/>
              <a:t>v = c</a:t>
            </a:r>
            <a:endParaRPr lang="nl-NL" sz="3200" dirty="0"/>
          </a:p>
        </p:txBody>
      </p:sp>
      <p:sp>
        <p:nvSpPr>
          <p:cNvPr id="6" name="Rechthoek 5"/>
          <p:cNvSpPr/>
          <p:nvPr/>
        </p:nvSpPr>
        <p:spPr>
          <a:xfrm>
            <a:off x="1331640" y="1268760"/>
            <a:ext cx="144016" cy="4824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atum 4"/>
          <p:cNvSpPr>
            <a:spLocks noGrp="1"/>
          </p:cNvSpPr>
          <p:nvPr>
            <p:ph type="dt" sz="half" idx="10"/>
          </p:nvPr>
        </p:nvSpPr>
        <p:spPr/>
        <p:txBody>
          <a:bodyPr/>
          <a:lstStyle/>
          <a:p>
            <a:fld id="{322134E6-B2D9-4411-8990-5F28CAE925EC}" type="datetime1">
              <a:rPr lang="nl-NL" smtClean="0"/>
              <a:pPr/>
              <a:t>12-12-2010</a:t>
            </a:fld>
            <a:endParaRPr lang="nl-NL"/>
          </a:p>
        </p:txBody>
      </p:sp>
      <p:sp>
        <p:nvSpPr>
          <p:cNvPr id="7" name="Tijdelijke aanduiding voor voettekst 6"/>
          <p:cNvSpPr>
            <a:spLocks noGrp="1"/>
          </p:cNvSpPr>
          <p:nvPr>
            <p:ph type="ftr" sz="quarter" idx="11"/>
          </p:nvPr>
        </p:nvSpPr>
        <p:spPr/>
        <p:txBody>
          <a:bodyPr/>
          <a:lstStyle/>
          <a:p>
            <a:r>
              <a:rPr lang="nl-NL" smtClean="0"/>
              <a:t>Bart Rijkenberg Relativiteit Woudschoten 2010</a:t>
            </a:r>
            <a:endParaRPr lang="nl-NL"/>
          </a:p>
        </p:txBody>
      </p:sp>
      <p:sp>
        <p:nvSpPr>
          <p:cNvPr id="8" name="Tijdelijke aanduiding voor dianummer 7"/>
          <p:cNvSpPr>
            <a:spLocks noGrp="1"/>
          </p:cNvSpPr>
          <p:nvPr>
            <p:ph type="sldNum" sz="quarter" idx="12"/>
          </p:nvPr>
        </p:nvSpPr>
        <p:spPr/>
        <p:txBody>
          <a:bodyPr/>
          <a:lstStyle/>
          <a:p>
            <a:fld id="{CA2A918A-8C79-48DB-8E76-1081DEF33502}" type="slidenum">
              <a:rPr lang="nl-NL" smtClean="0"/>
              <a:pPr/>
              <a:t>17</a:t>
            </a:fld>
            <a:endParaRPr lang="nl-N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1475655" y="1340768"/>
            <a:ext cx="7282283" cy="4536504"/>
          </a:xfrm>
          <a:prstGeom prst="rect">
            <a:avLst/>
          </a:prstGeom>
          <a:noFill/>
          <a:ln w="9525">
            <a:noFill/>
            <a:miter lim="800000"/>
            <a:headEnd/>
            <a:tailEnd/>
          </a:ln>
        </p:spPr>
      </p:pic>
      <p:sp>
        <p:nvSpPr>
          <p:cNvPr id="4" name="Tekstvak 3"/>
          <p:cNvSpPr txBox="1"/>
          <p:nvPr/>
        </p:nvSpPr>
        <p:spPr>
          <a:xfrm>
            <a:off x="755576" y="476672"/>
            <a:ext cx="7717369" cy="769441"/>
          </a:xfrm>
          <a:prstGeom prst="rect">
            <a:avLst/>
          </a:prstGeom>
          <a:noFill/>
        </p:spPr>
        <p:txBody>
          <a:bodyPr wrap="none" rtlCol="0">
            <a:spAutoFit/>
          </a:bodyPr>
          <a:lstStyle/>
          <a:p>
            <a:r>
              <a:rPr lang="nl-NL" sz="4400" dirty="0" smtClean="0">
                <a:solidFill>
                  <a:schemeClr val="accent6">
                    <a:lumMod val="75000"/>
                  </a:schemeClr>
                </a:solidFill>
                <a:effectLst>
                  <a:outerShdw blurRad="38100" dist="38100" dir="2700000" algn="tl">
                    <a:srgbClr val="000000">
                      <a:alpha val="43137"/>
                    </a:srgbClr>
                  </a:outerShdw>
                </a:effectLst>
              </a:rPr>
              <a:t>Ruimtetijddiagram - wereldlijnen</a:t>
            </a:r>
            <a:endParaRPr lang="nl-NL" sz="4400" dirty="0">
              <a:solidFill>
                <a:schemeClr val="accent6">
                  <a:lumMod val="75000"/>
                </a:schemeClr>
              </a:solidFill>
              <a:effectLst>
                <a:outerShdw blurRad="38100" dist="38100" dir="2700000" algn="tl">
                  <a:srgbClr val="000000">
                    <a:alpha val="43137"/>
                  </a:srgbClr>
                </a:outerShdw>
              </a:effectLst>
            </a:endParaRPr>
          </a:p>
        </p:txBody>
      </p:sp>
      <p:sp>
        <p:nvSpPr>
          <p:cNvPr id="5" name="Tijdelijke aanduiding voor datum 4"/>
          <p:cNvSpPr>
            <a:spLocks noGrp="1"/>
          </p:cNvSpPr>
          <p:nvPr>
            <p:ph type="dt" sz="half" idx="10"/>
          </p:nvPr>
        </p:nvSpPr>
        <p:spPr/>
        <p:txBody>
          <a:bodyPr/>
          <a:lstStyle/>
          <a:p>
            <a:fld id="{DB86A1DE-A6A2-47C4-931A-AB91E9D29928}" type="datetime1">
              <a:rPr lang="nl-NL" smtClean="0"/>
              <a:pPr/>
              <a:t>12-12-2010</a:t>
            </a:fld>
            <a:endParaRPr lang="nl-NL"/>
          </a:p>
        </p:txBody>
      </p:sp>
      <p:sp>
        <p:nvSpPr>
          <p:cNvPr id="6" name="Tijdelijke aanduiding voor voettekst 5"/>
          <p:cNvSpPr>
            <a:spLocks noGrp="1"/>
          </p:cNvSpPr>
          <p:nvPr>
            <p:ph type="ftr" sz="quarter" idx="11"/>
          </p:nvPr>
        </p:nvSpPr>
        <p:spPr/>
        <p:txBody>
          <a:bodyPr/>
          <a:lstStyle/>
          <a:p>
            <a:r>
              <a:rPr lang="nl-NL" smtClean="0"/>
              <a:t>Bart Rijkenberg Relativiteit Woudschoten 2010</a:t>
            </a:r>
            <a:endParaRPr lang="nl-NL"/>
          </a:p>
        </p:txBody>
      </p:sp>
      <p:sp>
        <p:nvSpPr>
          <p:cNvPr id="7" name="Tijdelijke aanduiding voor dianummer 6"/>
          <p:cNvSpPr>
            <a:spLocks noGrp="1"/>
          </p:cNvSpPr>
          <p:nvPr>
            <p:ph type="sldNum" sz="quarter" idx="12"/>
          </p:nvPr>
        </p:nvSpPr>
        <p:spPr/>
        <p:txBody>
          <a:bodyPr/>
          <a:lstStyle/>
          <a:p>
            <a:fld id="{CA2A918A-8C79-48DB-8E76-1081DEF33502}" type="slidenum">
              <a:rPr lang="nl-NL" smtClean="0"/>
              <a:pPr/>
              <a:t>18</a:t>
            </a:fld>
            <a:endParaRPr lang="nl-N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Een</a:t>
            </a:r>
            <a:r>
              <a:rPr lang="en-US"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a:t>
            </a:r>
            <a:r>
              <a:rPr lang="en-US" i="1"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fysisch</a:t>
            </a:r>
            <a:r>
              <a:rPr lang="en-US"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experiment:</a:t>
            </a:r>
            <a:br>
              <a:rPr lang="en-US" dirty="0" smtClean="0">
                <a:solidFill>
                  <a:schemeClr val="accent6">
                    <a:lumMod val="75000"/>
                  </a:schemeClr>
                </a:solidFill>
                <a:effectLst>
                  <a:outerShdw blurRad="38100" dist="38100" dir="2700000" algn="tl">
                    <a:srgbClr val="000000">
                      <a:alpha val="43137"/>
                    </a:srgbClr>
                  </a:outerShdw>
                </a:effectLst>
                <a:latin typeface="+mn-lt"/>
                <a:ea typeface="+mn-ea"/>
                <a:cs typeface="+mn-cs"/>
              </a:rPr>
            </a:br>
            <a:r>
              <a:rPr lang="en-US"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klokken</a:t>
            </a:r>
            <a:r>
              <a:rPr lang="en-US"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a:t>
            </a:r>
            <a:r>
              <a:rPr lang="en-US"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gelijkzetten</a:t>
            </a:r>
            <a:endParaRPr lang="nl-NL" dirty="0" smtClean="0">
              <a:solidFill>
                <a:schemeClr val="accent6">
                  <a:lumMod val="75000"/>
                </a:schemeClr>
              </a:solidFill>
              <a:effectLst>
                <a:outerShdw blurRad="38100" dist="38100" dir="2700000" algn="tl">
                  <a:srgbClr val="000000">
                    <a:alpha val="43137"/>
                  </a:srgbClr>
                </a:outerShdw>
              </a:effectLst>
              <a:latin typeface="+mn-lt"/>
              <a:ea typeface="+mn-ea"/>
              <a:cs typeface="+mn-cs"/>
            </a:endParaRPr>
          </a:p>
        </p:txBody>
      </p:sp>
      <p:pic>
        <p:nvPicPr>
          <p:cNvPr id="28674" name="Picture 2"/>
          <p:cNvPicPr>
            <a:picLocks noChangeAspect="1" noChangeArrowheads="1"/>
          </p:cNvPicPr>
          <p:nvPr/>
        </p:nvPicPr>
        <p:blipFill>
          <a:blip r:embed="rId2" cstate="print"/>
          <a:srcRect/>
          <a:stretch>
            <a:fillRect/>
          </a:stretch>
        </p:blipFill>
        <p:spPr bwMode="auto">
          <a:xfrm>
            <a:off x="1691680" y="1772816"/>
            <a:ext cx="5457825" cy="4457700"/>
          </a:xfrm>
          <a:prstGeom prst="rect">
            <a:avLst/>
          </a:prstGeom>
          <a:noFill/>
          <a:ln w="9525">
            <a:noFill/>
            <a:miter lim="800000"/>
            <a:headEnd/>
            <a:tailEnd/>
          </a:ln>
        </p:spPr>
      </p:pic>
      <p:sp>
        <p:nvSpPr>
          <p:cNvPr id="4" name="Tijdelijke aanduiding voor datum 3"/>
          <p:cNvSpPr>
            <a:spLocks noGrp="1"/>
          </p:cNvSpPr>
          <p:nvPr>
            <p:ph type="dt" sz="half" idx="10"/>
          </p:nvPr>
        </p:nvSpPr>
        <p:spPr/>
        <p:txBody>
          <a:bodyPr/>
          <a:lstStyle/>
          <a:p>
            <a:fld id="{CDABD4D0-58FE-4B04-971D-53DDD878D9C2}" type="datetime1">
              <a:rPr lang="nl-NL" smtClean="0"/>
              <a:pPr/>
              <a:t>12-12-2010</a:t>
            </a:fld>
            <a:endParaRPr lang="nl-NL"/>
          </a:p>
        </p:txBody>
      </p:sp>
      <p:sp>
        <p:nvSpPr>
          <p:cNvPr id="5" name="Tijdelijke aanduiding voor voettekst 4"/>
          <p:cNvSpPr>
            <a:spLocks noGrp="1"/>
          </p:cNvSpPr>
          <p:nvPr>
            <p:ph type="ftr" sz="quarter" idx="11"/>
          </p:nvPr>
        </p:nvSpPr>
        <p:spPr/>
        <p:txBody>
          <a:bodyPr/>
          <a:lstStyle/>
          <a:p>
            <a:r>
              <a:rPr lang="nl-NL" smtClean="0"/>
              <a:t>Bart Rijkenberg Relativiteit Woudschoten 2010</a:t>
            </a:r>
            <a:endParaRPr lang="nl-NL"/>
          </a:p>
        </p:txBody>
      </p:sp>
      <p:sp>
        <p:nvSpPr>
          <p:cNvPr id="6" name="Tijdelijke aanduiding voor dianummer 5"/>
          <p:cNvSpPr>
            <a:spLocks noGrp="1"/>
          </p:cNvSpPr>
          <p:nvPr>
            <p:ph type="sldNum" sz="quarter" idx="12"/>
          </p:nvPr>
        </p:nvSpPr>
        <p:spPr/>
        <p:txBody>
          <a:bodyPr/>
          <a:lstStyle/>
          <a:p>
            <a:fld id="{CA2A918A-8C79-48DB-8E76-1081DEF33502}" type="slidenum">
              <a:rPr lang="nl-NL" smtClean="0"/>
              <a:pPr/>
              <a:t>19</a:t>
            </a:fld>
            <a:endParaRPr lang="nl-N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1"/>
          <p:cNvSpPr>
            <a:spLocks noGrp="1"/>
          </p:cNvSpPr>
          <p:nvPr>
            <p:ph type="dt" sz="half" idx="10"/>
          </p:nvPr>
        </p:nvSpPr>
        <p:spPr/>
        <p:txBody>
          <a:bodyPr/>
          <a:lstStyle/>
          <a:p>
            <a:fld id="{D41E52A0-317A-43D6-9CA3-1BAB9635B63C}" type="datetime1">
              <a:rPr lang="nl-NL" smtClean="0"/>
              <a:pPr/>
              <a:t>12-12-2010</a:t>
            </a:fld>
            <a:endParaRPr lang="nl-NL"/>
          </a:p>
        </p:txBody>
      </p:sp>
      <p:sp>
        <p:nvSpPr>
          <p:cNvPr id="5" name="Tijdelijke aanduiding voor voettekst 2"/>
          <p:cNvSpPr>
            <a:spLocks noGrp="1"/>
          </p:cNvSpPr>
          <p:nvPr>
            <p:ph type="ftr" sz="quarter" idx="11"/>
          </p:nvPr>
        </p:nvSpPr>
        <p:spPr/>
        <p:txBody>
          <a:bodyPr/>
          <a:lstStyle/>
          <a:p>
            <a:r>
              <a:rPr lang="nl-NL" smtClean="0"/>
              <a:t>Bart Rijkenberg Relativiteit Woudschoten 2010</a:t>
            </a:r>
            <a:endParaRPr lang="nl-NL"/>
          </a:p>
        </p:txBody>
      </p:sp>
      <p:sp>
        <p:nvSpPr>
          <p:cNvPr id="234499" name="Rectangle 3"/>
          <p:cNvSpPr>
            <a:spLocks noChangeArrowheads="1"/>
          </p:cNvSpPr>
          <p:nvPr/>
        </p:nvSpPr>
        <p:spPr bwMode="auto">
          <a:xfrm>
            <a:off x="3389313" y="2506663"/>
            <a:ext cx="184150" cy="457200"/>
          </a:xfrm>
          <a:prstGeom prst="rect">
            <a:avLst/>
          </a:prstGeom>
          <a:noFill/>
          <a:ln w="28575">
            <a:noFill/>
            <a:miter lim="800000"/>
            <a:headEnd/>
            <a:tailEnd/>
          </a:ln>
          <a:effectLst/>
        </p:spPr>
        <p:txBody>
          <a:bodyPr wrap="none">
            <a:spAutoFit/>
          </a:bodyPr>
          <a:lstStyle/>
          <a:p>
            <a:endParaRPr kumimoji="0" lang="en-US" sz="2400">
              <a:latin typeface="Times New Roman" pitchFamily="80" charset="0"/>
            </a:endParaRPr>
          </a:p>
        </p:txBody>
      </p:sp>
      <p:pic>
        <p:nvPicPr>
          <p:cNvPr id="234501" name="Picture 5" descr="subl-titelp"/>
          <p:cNvPicPr>
            <a:picLocks noChangeAspect="1" noChangeArrowheads="1"/>
          </p:cNvPicPr>
          <p:nvPr/>
        </p:nvPicPr>
        <p:blipFill>
          <a:blip r:embed="rId3" cstate="print"/>
          <a:srcRect/>
          <a:stretch>
            <a:fillRect/>
          </a:stretch>
        </p:blipFill>
        <p:spPr bwMode="auto">
          <a:xfrm>
            <a:off x="381000" y="7938"/>
            <a:ext cx="8382000" cy="6842125"/>
          </a:xfrm>
          <a:prstGeom prst="rect">
            <a:avLst/>
          </a:prstGeom>
          <a:noFill/>
        </p:spPr>
      </p:pic>
      <p:sp>
        <p:nvSpPr>
          <p:cNvPr id="6" name="Tijdelijke aanduiding voor dianummer 5"/>
          <p:cNvSpPr>
            <a:spLocks noGrp="1"/>
          </p:cNvSpPr>
          <p:nvPr>
            <p:ph type="sldNum" sz="quarter" idx="12"/>
          </p:nvPr>
        </p:nvSpPr>
        <p:spPr/>
        <p:txBody>
          <a:bodyPr/>
          <a:lstStyle/>
          <a:p>
            <a:fld id="{CA2A918A-8C79-48DB-8E76-1081DEF33502}" type="slidenum">
              <a:rPr lang="nl-NL" smtClean="0"/>
              <a:pPr/>
              <a:t>2</a:t>
            </a:fld>
            <a:endParaRPr lang="nl-N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Klokken</a:t>
            </a:r>
            <a:r>
              <a:rPr lang="en-US"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a:t>
            </a:r>
            <a:r>
              <a:rPr lang="en-US"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gelijk</a:t>
            </a:r>
            <a:r>
              <a:rPr lang="en-US"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a:t>
            </a:r>
            <a:r>
              <a:rPr lang="en-US"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zetten</a:t>
            </a:r>
            <a:endParaRPr lang="nl-NL" dirty="0">
              <a:solidFill>
                <a:schemeClr val="accent6">
                  <a:lumMod val="75000"/>
                </a:schemeClr>
              </a:solidFill>
              <a:effectLst>
                <a:outerShdw blurRad="38100" dist="38100" dir="2700000" algn="tl">
                  <a:srgbClr val="000000">
                    <a:alpha val="43137"/>
                  </a:srgbClr>
                </a:outerShdw>
              </a:effectLst>
              <a:latin typeface="+mn-lt"/>
              <a:ea typeface="+mn-ea"/>
              <a:cs typeface="+mn-cs"/>
            </a:endParaRPr>
          </a:p>
        </p:txBody>
      </p:sp>
      <p:cxnSp>
        <p:nvCxnSpPr>
          <p:cNvPr id="5" name="Rechte verbindingslijn met pijl 4"/>
          <p:cNvCxnSpPr/>
          <p:nvPr/>
        </p:nvCxnSpPr>
        <p:spPr>
          <a:xfrm rot="5400000" flipH="1" flipV="1">
            <a:off x="360326" y="4112282"/>
            <a:ext cx="352839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Rechte verbindingslijn met pijl 5"/>
          <p:cNvCxnSpPr/>
          <p:nvPr/>
        </p:nvCxnSpPr>
        <p:spPr>
          <a:xfrm flipV="1">
            <a:off x="2123728" y="5877272"/>
            <a:ext cx="4312890" cy="91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rot="5400000" flipH="1" flipV="1">
            <a:off x="827584"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rot="5400000" flipH="1" flipV="1">
            <a:off x="1259632"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rot="5400000" flipH="1" flipV="1">
            <a:off x="1691680"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rot="5400000" flipH="1" flipV="1">
            <a:off x="2123728"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rot="5400000" flipH="1" flipV="1">
            <a:off x="2555776"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rot="5400000" flipH="1" flipV="1">
            <a:off x="2987824"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rot="5400000" flipH="1" flipV="1">
            <a:off x="3419872"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rot="5400000" flipH="1" flipV="1">
            <a:off x="3851920"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rot="5400000" flipH="1" flipV="1">
            <a:off x="4283968"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flipV="1">
            <a:off x="2123728" y="5445224"/>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flipV="1">
            <a:off x="2123728" y="5013176"/>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flipV="1">
            <a:off x="2123728" y="4581128"/>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flipV="1">
            <a:off x="2123728" y="4149080"/>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flipV="1">
            <a:off x="2123728" y="3717032"/>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flipV="1">
            <a:off x="2123728" y="3284984"/>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flipV="1">
            <a:off x="2123728" y="2852936"/>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flipV="1">
            <a:off x="2123728" y="2420888"/>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kstvak 58"/>
          <p:cNvSpPr txBox="1"/>
          <p:nvPr/>
        </p:nvSpPr>
        <p:spPr>
          <a:xfrm>
            <a:off x="1619672" y="2276872"/>
            <a:ext cx="349776" cy="369332"/>
          </a:xfrm>
          <a:prstGeom prst="rect">
            <a:avLst/>
          </a:prstGeom>
          <a:noFill/>
        </p:spPr>
        <p:txBody>
          <a:bodyPr wrap="none" rtlCol="0">
            <a:spAutoFit/>
          </a:bodyPr>
          <a:lstStyle/>
          <a:p>
            <a:r>
              <a:rPr lang="en-US" dirty="0" smtClean="0"/>
              <a:t>w</a:t>
            </a:r>
            <a:endParaRPr lang="nl-NL" dirty="0"/>
          </a:p>
        </p:txBody>
      </p:sp>
      <p:sp>
        <p:nvSpPr>
          <p:cNvPr id="60" name="Tekstvak 59"/>
          <p:cNvSpPr txBox="1"/>
          <p:nvPr/>
        </p:nvSpPr>
        <p:spPr>
          <a:xfrm>
            <a:off x="6012160" y="6021288"/>
            <a:ext cx="284052" cy="369332"/>
          </a:xfrm>
          <a:prstGeom prst="rect">
            <a:avLst/>
          </a:prstGeom>
          <a:noFill/>
        </p:spPr>
        <p:txBody>
          <a:bodyPr wrap="none" rtlCol="0">
            <a:spAutoFit/>
          </a:bodyPr>
          <a:lstStyle/>
          <a:p>
            <a:r>
              <a:rPr lang="en-US" dirty="0" smtClean="0"/>
              <a:t>x</a:t>
            </a:r>
            <a:endParaRPr lang="nl-NL" dirty="0"/>
          </a:p>
        </p:txBody>
      </p:sp>
      <p:cxnSp>
        <p:nvCxnSpPr>
          <p:cNvPr id="34" name="Rechte verbindingslijn met pijl 33"/>
          <p:cNvCxnSpPr/>
          <p:nvPr/>
        </p:nvCxnSpPr>
        <p:spPr>
          <a:xfrm rot="5400000" flipH="1" flipV="1">
            <a:off x="1656470" y="4112282"/>
            <a:ext cx="352839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p:cNvCxnSpPr/>
          <p:nvPr/>
        </p:nvCxnSpPr>
        <p:spPr>
          <a:xfrm rot="5400000" flipH="1" flipV="1">
            <a:off x="2123728" y="4581128"/>
            <a:ext cx="1296144" cy="129614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Rechte verbindingslijn met pijl 36"/>
          <p:cNvCxnSpPr/>
          <p:nvPr/>
        </p:nvCxnSpPr>
        <p:spPr>
          <a:xfrm rot="16200000" flipV="1">
            <a:off x="2123728" y="3284984"/>
            <a:ext cx="1304528" cy="130452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8" name="Tekstvak 27"/>
          <p:cNvSpPr txBox="1"/>
          <p:nvPr/>
        </p:nvSpPr>
        <p:spPr>
          <a:xfrm>
            <a:off x="1835696" y="5805264"/>
            <a:ext cx="340158" cy="369332"/>
          </a:xfrm>
          <a:prstGeom prst="rect">
            <a:avLst/>
          </a:prstGeom>
          <a:noFill/>
        </p:spPr>
        <p:txBody>
          <a:bodyPr wrap="none" rtlCol="0">
            <a:spAutoFit/>
          </a:bodyPr>
          <a:lstStyle/>
          <a:p>
            <a:r>
              <a:rPr lang="en-US" dirty="0" smtClean="0"/>
              <a:t>t</a:t>
            </a:r>
            <a:r>
              <a:rPr lang="en-US" baseline="-25000" dirty="0" smtClean="0"/>
              <a:t>1</a:t>
            </a:r>
            <a:endParaRPr lang="nl-NL" baseline="-25000" dirty="0"/>
          </a:p>
        </p:txBody>
      </p:sp>
      <p:sp>
        <p:nvSpPr>
          <p:cNvPr id="29" name="Tekstvak 28"/>
          <p:cNvSpPr txBox="1"/>
          <p:nvPr/>
        </p:nvSpPr>
        <p:spPr>
          <a:xfrm>
            <a:off x="971600" y="3068960"/>
            <a:ext cx="572593" cy="369332"/>
          </a:xfrm>
          <a:prstGeom prst="rect">
            <a:avLst/>
          </a:prstGeom>
          <a:noFill/>
        </p:spPr>
        <p:txBody>
          <a:bodyPr wrap="none" rtlCol="0">
            <a:spAutoFit/>
          </a:bodyPr>
          <a:lstStyle/>
          <a:p>
            <a:r>
              <a:rPr lang="en-US" dirty="0" smtClean="0"/>
              <a:t>t</a:t>
            </a:r>
            <a:r>
              <a:rPr lang="en-US" baseline="-25000" dirty="0" smtClean="0"/>
              <a:t>1</a:t>
            </a:r>
            <a:r>
              <a:rPr lang="en-US" dirty="0" smtClean="0"/>
              <a:t>+6</a:t>
            </a:r>
            <a:endParaRPr lang="nl-NL" dirty="0"/>
          </a:p>
        </p:txBody>
      </p:sp>
      <p:sp>
        <p:nvSpPr>
          <p:cNvPr id="30" name="Tekstvak 29"/>
          <p:cNvSpPr txBox="1"/>
          <p:nvPr/>
        </p:nvSpPr>
        <p:spPr>
          <a:xfrm>
            <a:off x="3347864" y="4293096"/>
            <a:ext cx="540533" cy="369332"/>
          </a:xfrm>
          <a:prstGeom prst="rect">
            <a:avLst/>
          </a:prstGeom>
          <a:noFill/>
        </p:spPr>
        <p:txBody>
          <a:bodyPr wrap="none" rtlCol="0">
            <a:spAutoFit/>
          </a:bodyPr>
          <a:lstStyle/>
          <a:p>
            <a:r>
              <a:rPr lang="en-US" dirty="0" smtClean="0"/>
              <a:t>12h</a:t>
            </a:r>
            <a:endParaRPr lang="nl-NL" dirty="0"/>
          </a:p>
        </p:txBody>
      </p:sp>
      <p:sp>
        <p:nvSpPr>
          <p:cNvPr id="31" name="Tekstvak 30"/>
          <p:cNvSpPr txBox="1"/>
          <p:nvPr/>
        </p:nvSpPr>
        <p:spPr>
          <a:xfrm>
            <a:off x="1331640" y="3068960"/>
            <a:ext cx="862737" cy="369332"/>
          </a:xfrm>
          <a:prstGeom prst="rect">
            <a:avLst/>
          </a:prstGeom>
          <a:noFill/>
        </p:spPr>
        <p:txBody>
          <a:bodyPr wrap="none" rtlCol="0">
            <a:spAutoFit/>
          </a:bodyPr>
          <a:lstStyle/>
          <a:p>
            <a:r>
              <a:rPr lang="en-US" dirty="0" smtClean="0"/>
              <a:t>=12h3s</a:t>
            </a:r>
            <a:endParaRPr lang="nl-NL" dirty="0"/>
          </a:p>
        </p:txBody>
      </p:sp>
      <p:sp>
        <p:nvSpPr>
          <p:cNvPr id="32" name="Tekstvak 31"/>
          <p:cNvSpPr txBox="1"/>
          <p:nvPr/>
        </p:nvSpPr>
        <p:spPr>
          <a:xfrm>
            <a:off x="3347864" y="3068960"/>
            <a:ext cx="747320" cy="369332"/>
          </a:xfrm>
          <a:prstGeom prst="rect">
            <a:avLst/>
          </a:prstGeom>
          <a:noFill/>
        </p:spPr>
        <p:txBody>
          <a:bodyPr wrap="none" rtlCol="0">
            <a:spAutoFit/>
          </a:bodyPr>
          <a:lstStyle/>
          <a:p>
            <a:r>
              <a:rPr lang="en-US" dirty="0" smtClean="0"/>
              <a:t>12h3s</a:t>
            </a:r>
            <a:endParaRPr lang="nl-NL" dirty="0"/>
          </a:p>
        </p:txBody>
      </p:sp>
      <p:sp>
        <p:nvSpPr>
          <p:cNvPr id="33" name="Tekstvak 32"/>
          <p:cNvSpPr txBox="1"/>
          <p:nvPr/>
        </p:nvSpPr>
        <p:spPr>
          <a:xfrm>
            <a:off x="1331640" y="2636912"/>
            <a:ext cx="747320" cy="369332"/>
          </a:xfrm>
          <a:prstGeom prst="rect">
            <a:avLst/>
          </a:prstGeom>
          <a:noFill/>
        </p:spPr>
        <p:txBody>
          <a:bodyPr wrap="none" rtlCol="0">
            <a:spAutoFit/>
          </a:bodyPr>
          <a:lstStyle/>
          <a:p>
            <a:r>
              <a:rPr lang="en-US" dirty="0" smtClean="0"/>
              <a:t>12h4s</a:t>
            </a:r>
            <a:endParaRPr lang="nl-NL" dirty="0"/>
          </a:p>
        </p:txBody>
      </p:sp>
      <p:sp>
        <p:nvSpPr>
          <p:cNvPr id="36" name="Tekstvak 35"/>
          <p:cNvSpPr txBox="1"/>
          <p:nvPr/>
        </p:nvSpPr>
        <p:spPr>
          <a:xfrm>
            <a:off x="3347864" y="2636912"/>
            <a:ext cx="747320" cy="369332"/>
          </a:xfrm>
          <a:prstGeom prst="rect">
            <a:avLst/>
          </a:prstGeom>
          <a:noFill/>
        </p:spPr>
        <p:txBody>
          <a:bodyPr wrap="none" rtlCol="0">
            <a:spAutoFit/>
          </a:bodyPr>
          <a:lstStyle/>
          <a:p>
            <a:r>
              <a:rPr lang="en-US" dirty="0" smtClean="0"/>
              <a:t>12h4s</a:t>
            </a:r>
            <a:endParaRPr lang="nl-NL" dirty="0"/>
          </a:p>
        </p:txBody>
      </p:sp>
      <p:sp>
        <p:nvSpPr>
          <p:cNvPr id="38" name="Tijdelijke aanduiding voor datum 37"/>
          <p:cNvSpPr>
            <a:spLocks noGrp="1"/>
          </p:cNvSpPr>
          <p:nvPr>
            <p:ph type="dt" sz="half" idx="10"/>
          </p:nvPr>
        </p:nvSpPr>
        <p:spPr/>
        <p:txBody>
          <a:bodyPr/>
          <a:lstStyle/>
          <a:p>
            <a:fld id="{858D9A9D-9480-4B7B-A6B1-258E440639CE}" type="datetime1">
              <a:rPr lang="nl-NL" smtClean="0"/>
              <a:pPr/>
              <a:t>12-12-2010</a:t>
            </a:fld>
            <a:endParaRPr lang="nl-NL"/>
          </a:p>
        </p:txBody>
      </p:sp>
      <p:sp>
        <p:nvSpPr>
          <p:cNvPr id="39" name="Tijdelijke aanduiding voor voettekst 38"/>
          <p:cNvSpPr>
            <a:spLocks noGrp="1"/>
          </p:cNvSpPr>
          <p:nvPr>
            <p:ph type="ftr" sz="quarter" idx="11"/>
          </p:nvPr>
        </p:nvSpPr>
        <p:spPr/>
        <p:txBody>
          <a:bodyPr/>
          <a:lstStyle/>
          <a:p>
            <a:r>
              <a:rPr lang="nl-NL" smtClean="0"/>
              <a:t>Bart Rijkenberg Relativiteit Woudschoten 2010</a:t>
            </a:r>
            <a:endParaRPr lang="nl-NL"/>
          </a:p>
        </p:txBody>
      </p:sp>
      <p:sp>
        <p:nvSpPr>
          <p:cNvPr id="40" name="Tijdelijke aanduiding voor dianummer 39"/>
          <p:cNvSpPr>
            <a:spLocks noGrp="1"/>
          </p:cNvSpPr>
          <p:nvPr>
            <p:ph type="sldNum" sz="quarter" idx="12"/>
          </p:nvPr>
        </p:nvSpPr>
        <p:spPr/>
        <p:txBody>
          <a:bodyPr/>
          <a:lstStyle/>
          <a:p>
            <a:fld id="{CA2A918A-8C79-48DB-8E76-1081DEF33502}" type="slidenum">
              <a:rPr lang="nl-NL" smtClean="0"/>
              <a:pPr/>
              <a:t>20</a:t>
            </a:fld>
            <a:endParaRPr lang="nl-NL"/>
          </a:p>
        </p:txBody>
      </p:sp>
      <p:sp>
        <p:nvSpPr>
          <p:cNvPr id="41" name="PIJL-RECHTS 40"/>
          <p:cNvSpPr/>
          <p:nvPr/>
        </p:nvSpPr>
        <p:spPr>
          <a:xfrm>
            <a:off x="7236296" y="5445224"/>
            <a:ext cx="1656184" cy="50400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linds(horizont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linds(horizontal)">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linds(horizontal)">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blinds(horizontal)">
                                      <p:cBhvr>
                                        <p:cTn id="5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18058"/>
          </a:xfrm>
        </p:spPr>
        <p:txBody>
          <a:bodyPr>
            <a:noAutofit/>
          </a:bodyPr>
          <a:lstStyle/>
          <a:p>
            <a:r>
              <a:rPr lang="en-US" sz="2400"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Klokken</a:t>
            </a:r>
            <a:r>
              <a:rPr lang="en-US" sz="2400"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a:t>
            </a:r>
            <a:r>
              <a:rPr lang="en-US" sz="2400"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gelijkzetten</a:t>
            </a:r>
            <a:r>
              <a:rPr lang="en-US" sz="2400"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in </a:t>
            </a:r>
            <a:r>
              <a:rPr lang="en-US" sz="2400"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een</a:t>
            </a:r>
            <a:r>
              <a:rPr lang="en-US" sz="2400"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a:t>
            </a:r>
            <a:r>
              <a:rPr lang="en-US" sz="2400"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rijdende</a:t>
            </a:r>
            <a:r>
              <a:rPr lang="en-US" sz="2400"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a:t>
            </a:r>
            <a:r>
              <a:rPr lang="en-US" sz="2400"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trein</a:t>
            </a:r>
            <a:endParaRPr lang="nl-NL" sz="2400" dirty="0" smtClean="0">
              <a:solidFill>
                <a:schemeClr val="accent6">
                  <a:lumMod val="75000"/>
                </a:schemeClr>
              </a:solidFill>
              <a:effectLst>
                <a:outerShdw blurRad="38100" dist="38100" dir="2700000" algn="tl">
                  <a:srgbClr val="000000">
                    <a:alpha val="43137"/>
                  </a:srgbClr>
                </a:outerShdw>
              </a:effectLst>
              <a:latin typeface="+mn-lt"/>
              <a:ea typeface="+mn-ea"/>
              <a:cs typeface="+mn-cs"/>
            </a:endParaRPr>
          </a:p>
        </p:txBody>
      </p:sp>
      <p:pic>
        <p:nvPicPr>
          <p:cNvPr id="29698" name="Picture 2"/>
          <p:cNvPicPr>
            <a:picLocks noChangeAspect="1" noChangeArrowheads="1"/>
          </p:cNvPicPr>
          <p:nvPr/>
        </p:nvPicPr>
        <p:blipFill>
          <a:blip r:embed="rId2" cstate="print"/>
          <a:srcRect/>
          <a:stretch>
            <a:fillRect/>
          </a:stretch>
        </p:blipFill>
        <p:spPr bwMode="auto">
          <a:xfrm>
            <a:off x="2051720" y="1628800"/>
            <a:ext cx="5191125" cy="4476750"/>
          </a:xfrm>
          <a:prstGeom prst="rect">
            <a:avLst/>
          </a:prstGeom>
          <a:noFill/>
          <a:ln w="9525">
            <a:noFill/>
            <a:miter lim="800000"/>
            <a:headEnd/>
            <a:tailEnd/>
          </a:ln>
        </p:spPr>
      </p:pic>
      <p:sp>
        <p:nvSpPr>
          <p:cNvPr id="4" name="Ovaal 3"/>
          <p:cNvSpPr/>
          <p:nvPr/>
        </p:nvSpPr>
        <p:spPr>
          <a:xfrm>
            <a:off x="2771800" y="393305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p:cNvSpPr/>
          <p:nvPr/>
        </p:nvSpPr>
        <p:spPr>
          <a:xfrm>
            <a:off x="4283968" y="35010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atum 5"/>
          <p:cNvSpPr>
            <a:spLocks noGrp="1"/>
          </p:cNvSpPr>
          <p:nvPr>
            <p:ph type="dt" sz="half" idx="10"/>
          </p:nvPr>
        </p:nvSpPr>
        <p:spPr/>
        <p:txBody>
          <a:bodyPr/>
          <a:lstStyle/>
          <a:p>
            <a:fld id="{A7BA2F4D-5C35-4B74-A1EA-0895FC2F5D0B}" type="datetime1">
              <a:rPr lang="nl-NL" smtClean="0"/>
              <a:pPr/>
              <a:t>12-12-2010</a:t>
            </a:fld>
            <a:endParaRPr lang="nl-NL"/>
          </a:p>
        </p:txBody>
      </p:sp>
      <p:sp>
        <p:nvSpPr>
          <p:cNvPr id="7" name="Tijdelijke aanduiding voor voettekst 6"/>
          <p:cNvSpPr>
            <a:spLocks noGrp="1"/>
          </p:cNvSpPr>
          <p:nvPr>
            <p:ph type="ftr" sz="quarter" idx="11"/>
          </p:nvPr>
        </p:nvSpPr>
        <p:spPr/>
        <p:txBody>
          <a:bodyPr/>
          <a:lstStyle/>
          <a:p>
            <a:r>
              <a:rPr lang="nl-NL" smtClean="0"/>
              <a:t>Bart Rijkenberg Relativiteit Woudschoten 2010</a:t>
            </a:r>
            <a:endParaRPr lang="nl-NL"/>
          </a:p>
        </p:txBody>
      </p:sp>
      <p:sp>
        <p:nvSpPr>
          <p:cNvPr id="8" name="Tijdelijke aanduiding voor dianummer 7"/>
          <p:cNvSpPr>
            <a:spLocks noGrp="1"/>
          </p:cNvSpPr>
          <p:nvPr>
            <p:ph type="sldNum" sz="quarter" idx="12"/>
          </p:nvPr>
        </p:nvSpPr>
        <p:spPr/>
        <p:txBody>
          <a:bodyPr/>
          <a:lstStyle/>
          <a:p>
            <a:fld id="{CA2A918A-8C79-48DB-8E76-1081DEF33502}" type="slidenum">
              <a:rPr lang="nl-NL" smtClean="0"/>
              <a:pPr/>
              <a:t>21</a:t>
            </a:fld>
            <a:endParaRPr lang="nl-NL"/>
          </a:p>
        </p:txBody>
      </p:sp>
      <p:cxnSp>
        <p:nvCxnSpPr>
          <p:cNvPr id="10" name="Rechte verbindingslijn met pijl 9"/>
          <p:cNvCxnSpPr>
            <a:stCxn id="4" idx="2"/>
          </p:cNvCxnSpPr>
          <p:nvPr/>
        </p:nvCxnSpPr>
        <p:spPr>
          <a:xfrm rot="10800000" flipH="1">
            <a:off x="2771800" y="3212976"/>
            <a:ext cx="3024336" cy="792088"/>
          </a:xfrm>
          <a:prstGeom prst="straightConnector1">
            <a:avLst/>
          </a:prstGeom>
          <a:ln w="28575">
            <a:solidFill>
              <a:srgbClr val="FF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rot="10800000" flipH="1">
            <a:off x="2339752" y="4797152"/>
            <a:ext cx="3024336" cy="792088"/>
          </a:xfrm>
          <a:prstGeom prst="straightConnector1">
            <a:avLst/>
          </a:prstGeom>
          <a:ln w="28575">
            <a:solidFill>
              <a:srgbClr val="FF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Ovaal 13"/>
          <p:cNvSpPr/>
          <p:nvPr/>
        </p:nvSpPr>
        <p:spPr>
          <a:xfrm>
            <a:off x="2267744" y="5517232"/>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5" name="Ovaal 14"/>
          <p:cNvSpPr/>
          <p:nvPr/>
        </p:nvSpPr>
        <p:spPr>
          <a:xfrm>
            <a:off x="3779912" y="5157192"/>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6" name="Gelijk 15"/>
          <p:cNvSpPr/>
          <p:nvPr/>
        </p:nvSpPr>
        <p:spPr>
          <a:xfrm>
            <a:off x="2915816" y="3068960"/>
            <a:ext cx="432048" cy="216024"/>
          </a:xfrm>
          <a:prstGeom prst="mathEqual">
            <a:avLst/>
          </a:prstGeom>
          <a:solidFill>
            <a:srgbClr val="FF0000"/>
          </a:solidFill>
          <a:ln w="317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7" name="Gelijk 16"/>
          <p:cNvSpPr/>
          <p:nvPr/>
        </p:nvSpPr>
        <p:spPr>
          <a:xfrm>
            <a:off x="2411760" y="4581128"/>
            <a:ext cx="432048" cy="216024"/>
          </a:xfrm>
          <a:prstGeom prst="mathEqual">
            <a:avLst/>
          </a:prstGeom>
          <a:solidFill>
            <a:srgbClr val="FF0000"/>
          </a:solidFill>
          <a:ln w="317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8" name="Rechthoek 17"/>
          <p:cNvSpPr/>
          <p:nvPr/>
        </p:nvSpPr>
        <p:spPr>
          <a:xfrm>
            <a:off x="1691680" y="836712"/>
            <a:ext cx="5868786" cy="769441"/>
          </a:xfrm>
          <a:prstGeom prst="rect">
            <a:avLst/>
          </a:prstGeom>
        </p:spPr>
        <p:txBody>
          <a:bodyPr wrap="none">
            <a:spAutoFit/>
          </a:bodyPr>
          <a:lstStyle/>
          <a:p>
            <a:r>
              <a:rPr lang="en-US" sz="4400" dirty="0" err="1" smtClean="0">
                <a:solidFill>
                  <a:srgbClr val="FF0000"/>
                </a:solidFill>
                <a:effectLst>
                  <a:outerShdw blurRad="38100" dist="38100" dir="2700000" algn="tl">
                    <a:srgbClr val="000000">
                      <a:alpha val="43137"/>
                    </a:srgbClr>
                  </a:outerShdw>
                </a:effectLst>
              </a:rPr>
              <a:t>Gelijktijdigheid</a:t>
            </a:r>
            <a:r>
              <a:rPr lang="en-US" sz="4400" dirty="0" smtClean="0">
                <a:solidFill>
                  <a:srgbClr val="FF0000"/>
                </a:solidFill>
                <a:effectLst>
                  <a:outerShdw blurRad="38100" dist="38100" dir="2700000" algn="tl">
                    <a:srgbClr val="000000">
                      <a:alpha val="43137"/>
                    </a:srgbClr>
                  </a:outerShdw>
                </a:effectLst>
              </a:rPr>
              <a:t> is </a:t>
            </a:r>
            <a:r>
              <a:rPr lang="en-US" sz="4400" i="1" dirty="0" err="1" smtClean="0">
                <a:solidFill>
                  <a:srgbClr val="FF0000"/>
                </a:solidFill>
                <a:effectLst>
                  <a:outerShdw blurRad="38100" dist="38100" dir="2700000" algn="tl">
                    <a:srgbClr val="000000">
                      <a:alpha val="43137"/>
                    </a:srgbClr>
                  </a:outerShdw>
                </a:effectLst>
              </a:rPr>
              <a:t>relatief</a:t>
            </a:r>
            <a:endParaRPr lang="nl-NL" sz="4400" dirty="0">
              <a:solidFill>
                <a:srgbClr val="FF0000"/>
              </a:solidFill>
            </a:endParaRPr>
          </a:p>
        </p:txBody>
      </p:sp>
      <p:sp>
        <p:nvSpPr>
          <p:cNvPr id="19" name="PIJL-RECHTS 18"/>
          <p:cNvSpPr/>
          <p:nvPr/>
        </p:nvSpPr>
        <p:spPr>
          <a:xfrm>
            <a:off x="7236296" y="5445224"/>
            <a:ext cx="1656184" cy="50400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linds(horizontal)">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8">
                                            <p:txEl>
                                              <p:pRg st="0" end="0"/>
                                            </p:txEl>
                                          </p:spTgt>
                                        </p:tgtEl>
                                        <p:attrNameLst>
                                          <p:attrName>style.visibility</p:attrName>
                                        </p:attrNameLst>
                                      </p:cBhvr>
                                      <p:to>
                                        <p:strVal val="visible"/>
                                      </p:to>
                                    </p:set>
                                    <p:anim calcmode="lin" valueType="num">
                                      <p:cBhvr additive="base">
                                        <p:cTn id="5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linds(horizontal)">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4"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Een</a:t>
            </a:r>
            <a:r>
              <a:rPr lang="en-US"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a:t>
            </a:r>
            <a:r>
              <a:rPr lang="en-US"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nieuw</a:t>
            </a:r>
            <a:r>
              <a:rPr lang="en-US"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a:t>
            </a:r>
            <a:r>
              <a:rPr lang="en-US"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assenstelsel</a:t>
            </a:r>
            <a:endParaRPr lang="nl-NL" dirty="0" smtClean="0">
              <a:solidFill>
                <a:schemeClr val="accent6">
                  <a:lumMod val="75000"/>
                </a:schemeClr>
              </a:solidFill>
              <a:effectLst>
                <a:outerShdw blurRad="38100" dist="38100" dir="2700000" algn="tl">
                  <a:srgbClr val="000000">
                    <a:alpha val="43137"/>
                  </a:srgbClr>
                </a:outerShdw>
              </a:effectLst>
              <a:latin typeface="+mn-lt"/>
              <a:ea typeface="+mn-ea"/>
              <a:cs typeface="+mn-cs"/>
            </a:endParaRPr>
          </a:p>
        </p:txBody>
      </p:sp>
      <p:cxnSp>
        <p:nvCxnSpPr>
          <p:cNvPr id="4" name="Rechte verbindingslijn met pijl 3"/>
          <p:cNvCxnSpPr/>
          <p:nvPr/>
        </p:nvCxnSpPr>
        <p:spPr>
          <a:xfrm>
            <a:off x="1547664" y="5877272"/>
            <a:ext cx="525658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Rechte verbindingslijn met pijl 5"/>
          <p:cNvCxnSpPr/>
          <p:nvPr/>
        </p:nvCxnSpPr>
        <p:spPr>
          <a:xfrm rot="5400000" flipH="1" flipV="1">
            <a:off x="-685378" y="3645024"/>
            <a:ext cx="4465290"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rot="5400000" flipH="1" flipV="1">
            <a:off x="1547664" y="1412776"/>
            <a:ext cx="4464496" cy="446449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rot="5400000" flipH="1" flipV="1">
            <a:off x="-508" y="2960948"/>
            <a:ext cx="4464496" cy="13681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p:nvPr/>
        </p:nvCxnSpPr>
        <p:spPr>
          <a:xfrm flipV="1">
            <a:off x="1547664" y="4509120"/>
            <a:ext cx="4392488" cy="13765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kstvak 21"/>
          <p:cNvSpPr txBox="1"/>
          <p:nvPr/>
        </p:nvSpPr>
        <p:spPr>
          <a:xfrm>
            <a:off x="539552" y="1052736"/>
            <a:ext cx="1146468" cy="369332"/>
          </a:xfrm>
          <a:prstGeom prst="rect">
            <a:avLst/>
          </a:prstGeom>
          <a:noFill/>
        </p:spPr>
        <p:txBody>
          <a:bodyPr wrap="none" rtlCol="0">
            <a:spAutoFit/>
          </a:bodyPr>
          <a:lstStyle/>
          <a:p>
            <a:r>
              <a:rPr lang="en-US" dirty="0" smtClean="0"/>
              <a:t>w-as (x=0)</a:t>
            </a:r>
            <a:endParaRPr lang="nl-NL" dirty="0"/>
          </a:p>
        </p:txBody>
      </p:sp>
      <p:sp>
        <p:nvSpPr>
          <p:cNvPr id="23" name="Tekstvak 22"/>
          <p:cNvSpPr txBox="1"/>
          <p:nvPr/>
        </p:nvSpPr>
        <p:spPr>
          <a:xfrm>
            <a:off x="6444208" y="6021288"/>
            <a:ext cx="1146468" cy="369332"/>
          </a:xfrm>
          <a:prstGeom prst="rect">
            <a:avLst/>
          </a:prstGeom>
          <a:noFill/>
        </p:spPr>
        <p:txBody>
          <a:bodyPr wrap="none" rtlCol="0">
            <a:spAutoFit/>
          </a:bodyPr>
          <a:lstStyle/>
          <a:p>
            <a:r>
              <a:rPr lang="en-US" dirty="0" smtClean="0"/>
              <a:t>x-as (w=0)</a:t>
            </a:r>
            <a:endParaRPr lang="nl-NL" dirty="0"/>
          </a:p>
        </p:txBody>
      </p:sp>
      <p:sp>
        <p:nvSpPr>
          <p:cNvPr id="25" name="Tekstvak 24"/>
          <p:cNvSpPr txBox="1"/>
          <p:nvPr/>
        </p:nvSpPr>
        <p:spPr>
          <a:xfrm>
            <a:off x="2987824" y="1484784"/>
            <a:ext cx="579967" cy="369332"/>
          </a:xfrm>
          <a:prstGeom prst="rect">
            <a:avLst/>
          </a:prstGeom>
          <a:noFill/>
        </p:spPr>
        <p:txBody>
          <a:bodyPr wrap="none" rtlCol="0">
            <a:spAutoFit/>
          </a:bodyPr>
          <a:lstStyle/>
          <a:p>
            <a:r>
              <a:rPr lang="en-US" dirty="0" smtClean="0"/>
              <a:t>x’=0</a:t>
            </a:r>
            <a:endParaRPr lang="nl-NL" dirty="0"/>
          </a:p>
        </p:txBody>
      </p:sp>
      <p:sp>
        <p:nvSpPr>
          <p:cNvPr id="26" name="Tekstvak 25"/>
          <p:cNvSpPr txBox="1"/>
          <p:nvPr/>
        </p:nvSpPr>
        <p:spPr>
          <a:xfrm>
            <a:off x="2771800" y="2060848"/>
            <a:ext cx="685124" cy="369332"/>
          </a:xfrm>
          <a:prstGeom prst="rect">
            <a:avLst/>
          </a:prstGeom>
          <a:noFill/>
        </p:spPr>
        <p:txBody>
          <a:bodyPr wrap="none" rtlCol="0">
            <a:spAutoFit/>
          </a:bodyPr>
          <a:lstStyle/>
          <a:p>
            <a:r>
              <a:rPr lang="en-US" dirty="0" smtClean="0"/>
              <a:t>w’-as</a:t>
            </a:r>
            <a:endParaRPr lang="nl-NL" dirty="0"/>
          </a:p>
        </p:txBody>
      </p:sp>
      <p:sp>
        <p:nvSpPr>
          <p:cNvPr id="27" name="Tekstvak 26"/>
          <p:cNvSpPr txBox="1"/>
          <p:nvPr/>
        </p:nvSpPr>
        <p:spPr>
          <a:xfrm>
            <a:off x="2699792" y="4941168"/>
            <a:ext cx="1922449" cy="369332"/>
          </a:xfrm>
          <a:prstGeom prst="rect">
            <a:avLst/>
          </a:prstGeom>
          <a:noFill/>
        </p:spPr>
        <p:txBody>
          <a:bodyPr wrap="none" rtlCol="0">
            <a:spAutoFit/>
          </a:bodyPr>
          <a:lstStyle/>
          <a:p>
            <a:r>
              <a:rPr lang="en-US" dirty="0" err="1" smtClean="0"/>
              <a:t>gelijktijdigheidslijn</a:t>
            </a:r>
            <a:endParaRPr lang="nl-NL" dirty="0"/>
          </a:p>
        </p:txBody>
      </p:sp>
      <p:sp>
        <p:nvSpPr>
          <p:cNvPr id="28" name="Tekstvak 27"/>
          <p:cNvSpPr txBox="1"/>
          <p:nvPr/>
        </p:nvSpPr>
        <p:spPr>
          <a:xfrm>
            <a:off x="4932040" y="4221088"/>
            <a:ext cx="646652" cy="369332"/>
          </a:xfrm>
          <a:prstGeom prst="rect">
            <a:avLst/>
          </a:prstGeom>
          <a:noFill/>
        </p:spPr>
        <p:txBody>
          <a:bodyPr wrap="none" rtlCol="0">
            <a:spAutoFit/>
          </a:bodyPr>
          <a:lstStyle/>
          <a:p>
            <a:r>
              <a:rPr lang="en-US" dirty="0" smtClean="0"/>
              <a:t>w’=0</a:t>
            </a:r>
            <a:endParaRPr lang="nl-NL" dirty="0"/>
          </a:p>
        </p:txBody>
      </p:sp>
      <p:sp>
        <p:nvSpPr>
          <p:cNvPr id="29" name="Tekstvak 28"/>
          <p:cNvSpPr txBox="1"/>
          <p:nvPr/>
        </p:nvSpPr>
        <p:spPr>
          <a:xfrm>
            <a:off x="5508104" y="4725144"/>
            <a:ext cx="618439" cy="369332"/>
          </a:xfrm>
          <a:prstGeom prst="rect">
            <a:avLst/>
          </a:prstGeom>
          <a:noFill/>
        </p:spPr>
        <p:txBody>
          <a:bodyPr wrap="none" rtlCol="0">
            <a:spAutoFit/>
          </a:bodyPr>
          <a:lstStyle/>
          <a:p>
            <a:r>
              <a:rPr lang="en-US" dirty="0" smtClean="0"/>
              <a:t>x’-as</a:t>
            </a:r>
            <a:endParaRPr lang="nl-NL" dirty="0"/>
          </a:p>
        </p:txBody>
      </p:sp>
      <p:sp>
        <p:nvSpPr>
          <p:cNvPr id="15" name="Tijdelijke aanduiding voor datum 14"/>
          <p:cNvSpPr>
            <a:spLocks noGrp="1"/>
          </p:cNvSpPr>
          <p:nvPr>
            <p:ph type="dt" sz="half" idx="10"/>
          </p:nvPr>
        </p:nvSpPr>
        <p:spPr/>
        <p:txBody>
          <a:bodyPr/>
          <a:lstStyle/>
          <a:p>
            <a:fld id="{E22FE998-3221-45AB-92A8-52A43005E8D7}" type="datetime1">
              <a:rPr lang="nl-NL" smtClean="0"/>
              <a:pPr/>
              <a:t>12-12-2010</a:t>
            </a:fld>
            <a:endParaRPr lang="nl-NL"/>
          </a:p>
        </p:txBody>
      </p:sp>
      <p:sp>
        <p:nvSpPr>
          <p:cNvPr id="16" name="Tijdelijke aanduiding voor voettekst 15"/>
          <p:cNvSpPr>
            <a:spLocks noGrp="1"/>
          </p:cNvSpPr>
          <p:nvPr>
            <p:ph type="ftr" sz="quarter" idx="11"/>
          </p:nvPr>
        </p:nvSpPr>
        <p:spPr/>
        <p:txBody>
          <a:bodyPr/>
          <a:lstStyle/>
          <a:p>
            <a:r>
              <a:rPr lang="nl-NL" smtClean="0"/>
              <a:t>Bart Rijkenberg Relativiteit Woudschoten 2010</a:t>
            </a:r>
            <a:endParaRPr lang="nl-NL"/>
          </a:p>
        </p:txBody>
      </p:sp>
      <p:sp>
        <p:nvSpPr>
          <p:cNvPr id="17" name="Tijdelijke aanduiding voor dianummer 16"/>
          <p:cNvSpPr>
            <a:spLocks noGrp="1"/>
          </p:cNvSpPr>
          <p:nvPr>
            <p:ph type="sldNum" sz="quarter" idx="12"/>
          </p:nvPr>
        </p:nvSpPr>
        <p:spPr/>
        <p:txBody>
          <a:bodyPr/>
          <a:lstStyle/>
          <a:p>
            <a:fld id="{CA2A918A-8C79-48DB-8E76-1081DEF33502}" type="slidenum">
              <a:rPr lang="nl-NL" smtClean="0"/>
              <a:pPr/>
              <a:t>22</a:t>
            </a:fld>
            <a:endParaRPr lang="nl-NL"/>
          </a:p>
        </p:txBody>
      </p:sp>
      <p:sp>
        <p:nvSpPr>
          <p:cNvPr id="18" name="PIJL-RECHTS 17"/>
          <p:cNvSpPr/>
          <p:nvPr/>
        </p:nvSpPr>
        <p:spPr>
          <a:xfrm>
            <a:off x="7236296" y="5445224"/>
            <a:ext cx="1656184" cy="50400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horizont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linds(horizont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linds(horizontal)">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grpId="1" nodeType="clickEffect">
                                  <p:stCondLst>
                                    <p:cond delay="0"/>
                                  </p:stCondLst>
                                  <p:childTnLst>
                                    <p:animEffect transition="out" filter="blinds(horizontal)">
                                      <p:cBhvr>
                                        <p:cTn id="66" dur="500"/>
                                        <p:tgtEl>
                                          <p:spTgt spid="25"/>
                                        </p:tgtEl>
                                      </p:cBhvr>
                                    </p:animEffect>
                                    <p:set>
                                      <p:cBhvr>
                                        <p:cTn id="67" dur="1" fill="hold">
                                          <p:stCondLst>
                                            <p:cond delay="499"/>
                                          </p:stCondLst>
                                        </p:cTn>
                                        <p:tgtEl>
                                          <p:spTgt spid="2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1" nodeType="clickEffect">
                                  <p:stCondLst>
                                    <p:cond delay="0"/>
                                  </p:stCondLst>
                                  <p:childTnLst>
                                    <p:animEffect transition="out" filter="blinds(horizontal)">
                                      <p:cBhvr>
                                        <p:cTn id="71" dur="500"/>
                                        <p:tgtEl>
                                          <p:spTgt spid="28"/>
                                        </p:tgtEl>
                                      </p:cBhvr>
                                    </p:animEffect>
                                    <p:set>
                                      <p:cBhvr>
                                        <p:cTn id="72" dur="1" fill="hold">
                                          <p:stCondLst>
                                            <p:cond delay="499"/>
                                          </p:stCondLst>
                                        </p:cTn>
                                        <p:tgtEl>
                                          <p:spTgt spid="2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1" nodeType="clickEffect">
                                  <p:stCondLst>
                                    <p:cond delay="0"/>
                                  </p:stCondLst>
                                  <p:childTnLst>
                                    <p:animEffect transition="out" filter="blinds(horizontal)">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linds(horizontal)">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5" grpId="1"/>
      <p:bldP spid="26" grpId="0"/>
      <p:bldP spid="27" grpId="0"/>
      <p:bldP spid="27" grpId="1"/>
      <p:bldP spid="28" grpId="0"/>
      <p:bldP spid="28" grpId="1"/>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Snelheden</a:t>
            </a:r>
            <a:r>
              <a:rPr lang="en-US"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a:t>
            </a:r>
            <a:r>
              <a:rPr lang="en-US"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optellen</a:t>
            </a:r>
            <a:endParaRPr lang="nl-NL" dirty="0">
              <a:solidFill>
                <a:schemeClr val="accent6">
                  <a:lumMod val="75000"/>
                </a:schemeClr>
              </a:solidFill>
              <a:effectLst>
                <a:outerShdw blurRad="38100" dist="38100" dir="2700000" algn="tl">
                  <a:srgbClr val="000000">
                    <a:alpha val="43137"/>
                  </a:srgbClr>
                </a:outerShdw>
              </a:effectLst>
              <a:latin typeface="+mn-lt"/>
              <a:ea typeface="+mn-ea"/>
              <a:cs typeface="+mn-cs"/>
            </a:endParaRPr>
          </a:p>
        </p:txBody>
      </p:sp>
      <p:sp>
        <p:nvSpPr>
          <p:cNvPr id="3" name="Tijdelijke aanduiding voor datum 2"/>
          <p:cNvSpPr>
            <a:spLocks noGrp="1"/>
          </p:cNvSpPr>
          <p:nvPr>
            <p:ph type="dt" sz="half" idx="10"/>
          </p:nvPr>
        </p:nvSpPr>
        <p:spPr/>
        <p:txBody>
          <a:bodyPr/>
          <a:lstStyle/>
          <a:p>
            <a:fld id="{52403B2F-8BB1-4CC1-8293-6F94732D74A1}" type="datetime1">
              <a:rPr lang="nl-NL" smtClean="0"/>
              <a:pPr/>
              <a:t>12-12-2010</a:t>
            </a:fld>
            <a:endParaRPr lang="nl-NL"/>
          </a:p>
        </p:txBody>
      </p:sp>
      <p:sp>
        <p:nvSpPr>
          <p:cNvPr id="4" name="Tijdelijke aanduiding voor voettekst 3"/>
          <p:cNvSpPr>
            <a:spLocks noGrp="1"/>
          </p:cNvSpPr>
          <p:nvPr>
            <p:ph type="ftr" sz="quarter" idx="11"/>
          </p:nvPr>
        </p:nvSpPr>
        <p:spPr/>
        <p:txBody>
          <a:bodyPr/>
          <a:lstStyle/>
          <a:p>
            <a:r>
              <a:rPr lang="nl-NL" smtClean="0"/>
              <a:t>Bart Rijkenberg Relativiteit Woudschoten 2010</a:t>
            </a:r>
            <a:endParaRPr lang="nl-NL"/>
          </a:p>
        </p:txBody>
      </p:sp>
      <p:sp>
        <p:nvSpPr>
          <p:cNvPr id="5" name="Tijdelijke aanduiding voor dianummer 4"/>
          <p:cNvSpPr>
            <a:spLocks noGrp="1"/>
          </p:cNvSpPr>
          <p:nvPr>
            <p:ph type="sldNum" sz="quarter" idx="12"/>
          </p:nvPr>
        </p:nvSpPr>
        <p:spPr/>
        <p:txBody>
          <a:bodyPr/>
          <a:lstStyle/>
          <a:p>
            <a:fld id="{CA2A918A-8C79-48DB-8E76-1081DEF33502}" type="slidenum">
              <a:rPr lang="nl-NL" smtClean="0"/>
              <a:pPr/>
              <a:t>23</a:t>
            </a:fld>
            <a:endParaRPr lang="nl-NL"/>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Snelheden</a:t>
            </a:r>
            <a:r>
              <a:rPr lang="en-US"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a:t>
            </a:r>
            <a:r>
              <a:rPr lang="en-US"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optellen</a:t>
            </a:r>
            <a:r>
              <a:rPr lang="en-US"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a:t>
            </a:r>
            <a:r>
              <a:rPr lang="en-US"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volgens</a:t>
            </a:r>
            <a:r>
              <a:rPr lang="en-US"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Newton</a:t>
            </a:r>
            <a:endParaRPr lang="nl-NL" dirty="0" smtClean="0">
              <a:solidFill>
                <a:schemeClr val="accent6">
                  <a:lumMod val="75000"/>
                </a:schemeClr>
              </a:solidFill>
              <a:effectLst>
                <a:outerShdw blurRad="38100" dist="38100" dir="2700000" algn="tl">
                  <a:srgbClr val="000000">
                    <a:alpha val="43137"/>
                  </a:srgbClr>
                </a:outerShdw>
              </a:effectLst>
              <a:latin typeface="+mn-lt"/>
              <a:ea typeface="+mn-ea"/>
              <a:cs typeface="+mn-cs"/>
            </a:endParaRPr>
          </a:p>
        </p:txBody>
      </p:sp>
      <p:pic>
        <p:nvPicPr>
          <p:cNvPr id="31746" name="Picture 2"/>
          <p:cNvPicPr>
            <a:picLocks noChangeAspect="1" noChangeArrowheads="1"/>
          </p:cNvPicPr>
          <p:nvPr/>
        </p:nvPicPr>
        <p:blipFill>
          <a:blip r:embed="rId2" cstate="print"/>
          <a:srcRect/>
          <a:stretch>
            <a:fillRect/>
          </a:stretch>
        </p:blipFill>
        <p:spPr bwMode="auto">
          <a:xfrm>
            <a:off x="2051720" y="1628800"/>
            <a:ext cx="5200650" cy="4257675"/>
          </a:xfrm>
          <a:prstGeom prst="rect">
            <a:avLst/>
          </a:prstGeom>
          <a:noFill/>
          <a:ln w="9525">
            <a:noFill/>
            <a:miter lim="800000"/>
            <a:headEnd/>
            <a:tailEnd/>
          </a:ln>
        </p:spPr>
      </p:pic>
      <p:sp>
        <p:nvSpPr>
          <p:cNvPr id="4" name="Tijdelijke aanduiding voor datum 3"/>
          <p:cNvSpPr>
            <a:spLocks noGrp="1"/>
          </p:cNvSpPr>
          <p:nvPr>
            <p:ph type="dt" sz="half" idx="10"/>
          </p:nvPr>
        </p:nvSpPr>
        <p:spPr/>
        <p:txBody>
          <a:bodyPr/>
          <a:lstStyle/>
          <a:p>
            <a:fld id="{BDE149D9-B570-4D4E-963E-1B2EFCCAD373}" type="datetime1">
              <a:rPr lang="nl-NL" smtClean="0"/>
              <a:pPr/>
              <a:t>12-12-2010</a:t>
            </a:fld>
            <a:endParaRPr lang="nl-NL"/>
          </a:p>
        </p:txBody>
      </p:sp>
      <p:sp>
        <p:nvSpPr>
          <p:cNvPr id="5" name="Tijdelijke aanduiding voor voettekst 4"/>
          <p:cNvSpPr>
            <a:spLocks noGrp="1"/>
          </p:cNvSpPr>
          <p:nvPr>
            <p:ph type="ftr" sz="quarter" idx="11"/>
          </p:nvPr>
        </p:nvSpPr>
        <p:spPr/>
        <p:txBody>
          <a:bodyPr/>
          <a:lstStyle/>
          <a:p>
            <a:r>
              <a:rPr lang="nl-NL" smtClean="0"/>
              <a:t>Bart Rijkenberg Relativiteit Woudschoten 2010</a:t>
            </a:r>
            <a:endParaRPr lang="nl-NL"/>
          </a:p>
        </p:txBody>
      </p:sp>
      <p:sp>
        <p:nvSpPr>
          <p:cNvPr id="6" name="Tijdelijke aanduiding voor dianummer 5"/>
          <p:cNvSpPr>
            <a:spLocks noGrp="1"/>
          </p:cNvSpPr>
          <p:nvPr>
            <p:ph type="sldNum" sz="quarter" idx="12"/>
          </p:nvPr>
        </p:nvSpPr>
        <p:spPr/>
        <p:txBody>
          <a:bodyPr/>
          <a:lstStyle/>
          <a:p>
            <a:fld id="{CA2A918A-8C79-48DB-8E76-1081DEF33502}" type="slidenum">
              <a:rPr lang="nl-NL" smtClean="0"/>
              <a:pPr/>
              <a:t>24</a:t>
            </a:fld>
            <a:endParaRPr lang="nl-NL"/>
          </a:p>
        </p:txBody>
      </p:sp>
      <p:sp>
        <p:nvSpPr>
          <p:cNvPr id="7" name="Tekstvak 6"/>
          <p:cNvSpPr txBox="1"/>
          <p:nvPr/>
        </p:nvSpPr>
        <p:spPr>
          <a:xfrm>
            <a:off x="6718336" y="3284984"/>
            <a:ext cx="2425664" cy="461665"/>
          </a:xfrm>
          <a:prstGeom prst="rect">
            <a:avLst/>
          </a:prstGeom>
          <a:noFill/>
        </p:spPr>
        <p:txBody>
          <a:bodyPr wrap="none" rtlCol="0">
            <a:spAutoFit/>
          </a:bodyPr>
          <a:lstStyle/>
          <a:p>
            <a:r>
              <a:rPr lang="en-US" sz="2400" b="1" dirty="0" smtClean="0"/>
              <a:t>c </a:t>
            </a:r>
            <a:r>
              <a:rPr lang="en-US" sz="2400" b="1" dirty="0" smtClean="0">
                <a:solidFill>
                  <a:srgbClr val="FF0000"/>
                </a:solidFill>
              </a:rPr>
              <a:t>+ (2/7)c </a:t>
            </a:r>
            <a:r>
              <a:rPr lang="en-US" sz="2400" b="1" dirty="0" smtClean="0"/>
              <a:t>=</a:t>
            </a:r>
            <a:r>
              <a:rPr lang="en-US" sz="2400" b="1" dirty="0" smtClean="0">
                <a:solidFill>
                  <a:srgbClr val="FF0000"/>
                </a:solidFill>
              </a:rPr>
              <a:t> </a:t>
            </a:r>
            <a:r>
              <a:rPr lang="en-US" sz="2400" b="1" dirty="0" smtClean="0"/>
              <a:t>(9/7)c</a:t>
            </a:r>
            <a:endParaRPr lang="nl-NL" sz="2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En </a:t>
            </a:r>
            <a:r>
              <a:rPr lang="en-US"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volgens</a:t>
            </a:r>
            <a:r>
              <a:rPr lang="en-US"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Einstein …</a:t>
            </a:r>
            <a:endParaRPr lang="nl-NL" dirty="0">
              <a:solidFill>
                <a:schemeClr val="accent6">
                  <a:lumMod val="75000"/>
                </a:schemeClr>
              </a:solidFill>
              <a:effectLst>
                <a:outerShdw blurRad="38100" dist="38100" dir="2700000" algn="tl">
                  <a:srgbClr val="000000">
                    <a:alpha val="43137"/>
                  </a:srgbClr>
                </a:outerShdw>
              </a:effectLst>
              <a:latin typeface="+mn-lt"/>
              <a:ea typeface="+mn-ea"/>
              <a:cs typeface="+mn-cs"/>
            </a:endParaRPr>
          </a:p>
        </p:txBody>
      </p:sp>
      <p:pic>
        <p:nvPicPr>
          <p:cNvPr id="28674" name="Picture 2"/>
          <p:cNvPicPr>
            <a:picLocks noChangeAspect="1" noChangeArrowheads="1"/>
          </p:cNvPicPr>
          <p:nvPr/>
        </p:nvPicPr>
        <p:blipFill>
          <a:blip r:embed="rId2" cstate="print"/>
          <a:srcRect/>
          <a:stretch>
            <a:fillRect/>
          </a:stretch>
        </p:blipFill>
        <p:spPr bwMode="auto">
          <a:xfrm>
            <a:off x="2051720" y="1628800"/>
            <a:ext cx="5095875" cy="4248150"/>
          </a:xfrm>
          <a:prstGeom prst="rect">
            <a:avLst/>
          </a:prstGeom>
          <a:noFill/>
          <a:ln w="9525">
            <a:noFill/>
            <a:miter lim="800000"/>
            <a:headEnd/>
            <a:tailEnd/>
          </a:ln>
        </p:spPr>
      </p:pic>
      <p:sp>
        <p:nvSpPr>
          <p:cNvPr id="4" name="Tekstvak 3"/>
          <p:cNvSpPr txBox="1"/>
          <p:nvPr/>
        </p:nvSpPr>
        <p:spPr>
          <a:xfrm>
            <a:off x="7020272" y="3284984"/>
            <a:ext cx="1729961" cy="461665"/>
          </a:xfrm>
          <a:prstGeom prst="rect">
            <a:avLst/>
          </a:prstGeom>
          <a:noFill/>
        </p:spPr>
        <p:txBody>
          <a:bodyPr wrap="none" rtlCol="0">
            <a:spAutoFit/>
          </a:bodyPr>
          <a:lstStyle/>
          <a:p>
            <a:r>
              <a:rPr lang="en-US" sz="2400" b="1" dirty="0" smtClean="0"/>
              <a:t>c/2</a:t>
            </a:r>
            <a:r>
              <a:rPr lang="en-US" sz="2400" b="1" dirty="0" smtClean="0">
                <a:solidFill>
                  <a:srgbClr val="FF0000"/>
                </a:solidFill>
              </a:rPr>
              <a:t> + c/2 &lt; </a:t>
            </a:r>
            <a:r>
              <a:rPr lang="en-US" sz="2400" b="1" dirty="0" smtClean="0"/>
              <a:t>c</a:t>
            </a:r>
            <a:endParaRPr lang="nl-NL" sz="2400" b="1" dirty="0"/>
          </a:p>
        </p:txBody>
      </p:sp>
      <p:sp>
        <p:nvSpPr>
          <p:cNvPr id="5" name="Tijdelijke aanduiding voor datum 4"/>
          <p:cNvSpPr>
            <a:spLocks noGrp="1"/>
          </p:cNvSpPr>
          <p:nvPr>
            <p:ph type="dt" sz="half" idx="10"/>
          </p:nvPr>
        </p:nvSpPr>
        <p:spPr/>
        <p:txBody>
          <a:bodyPr/>
          <a:lstStyle/>
          <a:p>
            <a:fld id="{81DB84B7-3331-461C-BC1F-CA7D1597E828}" type="datetime1">
              <a:rPr lang="nl-NL" smtClean="0"/>
              <a:pPr/>
              <a:t>12-12-2010</a:t>
            </a:fld>
            <a:endParaRPr lang="nl-NL"/>
          </a:p>
        </p:txBody>
      </p:sp>
      <p:sp>
        <p:nvSpPr>
          <p:cNvPr id="6" name="Tijdelijke aanduiding voor voettekst 5"/>
          <p:cNvSpPr>
            <a:spLocks noGrp="1"/>
          </p:cNvSpPr>
          <p:nvPr>
            <p:ph type="ftr" sz="quarter" idx="11"/>
          </p:nvPr>
        </p:nvSpPr>
        <p:spPr/>
        <p:txBody>
          <a:bodyPr/>
          <a:lstStyle/>
          <a:p>
            <a:r>
              <a:rPr lang="nl-NL" smtClean="0"/>
              <a:t>Bart Rijkenberg Relativiteit Woudschoten 2010</a:t>
            </a:r>
            <a:endParaRPr lang="nl-NL"/>
          </a:p>
        </p:txBody>
      </p:sp>
      <p:sp>
        <p:nvSpPr>
          <p:cNvPr id="7" name="Tijdelijke aanduiding voor dianummer 6"/>
          <p:cNvSpPr>
            <a:spLocks noGrp="1"/>
          </p:cNvSpPr>
          <p:nvPr>
            <p:ph type="sldNum" sz="quarter" idx="12"/>
          </p:nvPr>
        </p:nvSpPr>
        <p:spPr/>
        <p:txBody>
          <a:bodyPr/>
          <a:lstStyle/>
          <a:p>
            <a:fld id="{CA2A918A-8C79-48DB-8E76-1081DEF33502}" type="slidenum">
              <a:rPr lang="nl-NL" smtClean="0"/>
              <a:pPr/>
              <a:t>25</a:t>
            </a:fld>
            <a:endParaRPr lang="nl-N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i="1" dirty="0" smtClean="0"/>
              <a:t>c/2</a:t>
            </a:r>
            <a:r>
              <a:rPr lang="en-US" b="1" i="1" dirty="0" smtClean="0">
                <a:solidFill>
                  <a:srgbClr val="FF0000"/>
                </a:solidFill>
              </a:rPr>
              <a:t> + c/2 = </a:t>
            </a:r>
            <a:r>
              <a:rPr lang="en-US" b="1" i="1" dirty="0" smtClean="0"/>
              <a:t>0,8.c</a:t>
            </a:r>
            <a:r>
              <a:rPr lang="nl-NL" b="1" i="1" dirty="0" smtClean="0"/>
              <a:t/>
            </a:r>
            <a:br>
              <a:rPr lang="nl-NL" b="1" i="1" dirty="0" smtClean="0"/>
            </a:br>
            <a:endParaRPr lang="nl-NL" dirty="0"/>
          </a:p>
        </p:txBody>
      </p:sp>
      <p:cxnSp>
        <p:nvCxnSpPr>
          <p:cNvPr id="5" name="Rechte verbindingslijn met pijl 4"/>
          <p:cNvCxnSpPr/>
          <p:nvPr/>
        </p:nvCxnSpPr>
        <p:spPr>
          <a:xfrm rot="5400000" flipH="1" flipV="1">
            <a:off x="360326" y="4112282"/>
            <a:ext cx="352839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Rechte verbindingslijn met pijl 5"/>
          <p:cNvCxnSpPr/>
          <p:nvPr/>
        </p:nvCxnSpPr>
        <p:spPr>
          <a:xfrm flipV="1">
            <a:off x="2123728" y="5877272"/>
            <a:ext cx="4312890" cy="91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rot="5400000" flipH="1" flipV="1">
            <a:off x="827584"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rot="5400000" flipH="1" flipV="1">
            <a:off x="1259632"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rot="5400000" flipH="1" flipV="1">
            <a:off x="1691680"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rot="5400000" flipH="1" flipV="1">
            <a:off x="2123728"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rot="5400000" flipH="1" flipV="1">
            <a:off x="2555776"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rot="5400000" flipH="1" flipV="1">
            <a:off x="2987824"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rot="5400000" flipH="1" flipV="1">
            <a:off x="3419872"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rot="5400000" flipH="1" flipV="1">
            <a:off x="3851920"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rot="5400000" flipH="1" flipV="1">
            <a:off x="4283968"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flipV="1">
            <a:off x="2123728" y="5445224"/>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flipV="1">
            <a:off x="2123728" y="5013176"/>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flipV="1">
            <a:off x="2123728" y="4581128"/>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flipV="1">
            <a:off x="2123728" y="4149080"/>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flipV="1">
            <a:off x="2123728" y="3717032"/>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flipV="1">
            <a:off x="2123728" y="3284984"/>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flipV="1">
            <a:off x="2123728" y="2852936"/>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flipV="1">
            <a:off x="2123728" y="2420888"/>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p:cNvCxnSpPr/>
          <p:nvPr/>
        </p:nvCxnSpPr>
        <p:spPr>
          <a:xfrm rot="5400000" flipH="1" flipV="1">
            <a:off x="2123728" y="2492896"/>
            <a:ext cx="3384376" cy="338437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0" name="Ovaal 39"/>
          <p:cNvSpPr/>
          <p:nvPr/>
        </p:nvSpPr>
        <p:spPr>
          <a:xfrm>
            <a:off x="2915816" y="407707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2" name="Rechte verbindingslijn met pijl 41"/>
          <p:cNvCxnSpPr/>
          <p:nvPr/>
        </p:nvCxnSpPr>
        <p:spPr>
          <a:xfrm rot="5400000">
            <a:off x="899592" y="5013176"/>
            <a:ext cx="1728192" cy="15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p:cNvCxnSpPr/>
          <p:nvPr/>
        </p:nvCxnSpPr>
        <p:spPr>
          <a:xfrm flipV="1">
            <a:off x="2123728" y="4149080"/>
            <a:ext cx="1728192" cy="917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p:cNvCxnSpPr/>
          <p:nvPr/>
        </p:nvCxnSpPr>
        <p:spPr>
          <a:xfrm rot="5400000" flipH="1" flipV="1">
            <a:off x="1259632" y="3284984"/>
            <a:ext cx="3456384" cy="17281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Rechte verbindingslijn met pijl 47"/>
          <p:cNvCxnSpPr/>
          <p:nvPr/>
        </p:nvCxnSpPr>
        <p:spPr>
          <a:xfrm flipV="1">
            <a:off x="2123728" y="4149080"/>
            <a:ext cx="3456384" cy="17365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Rechte verbindingslijn met pijl 50"/>
          <p:cNvCxnSpPr/>
          <p:nvPr/>
        </p:nvCxnSpPr>
        <p:spPr>
          <a:xfrm rot="5400000">
            <a:off x="1615877" y="4584923"/>
            <a:ext cx="1728192" cy="85650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Rechte verbindingslijn met pijl 53"/>
          <p:cNvCxnSpPr/>
          <p:nvPr/>
        </p:nvCxnSpPr>
        <p:spPr>
          <a:xfrm rot="10800000" flipV="1">
            <a:off x="2987824" y="3284984"/>
            <a:ext cx="1728192" cy="86409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Rechte verbindingslijn met pijl 57"/>
          <p:cNvCxnSpPr/>
          <p:nvPr/>
        </p:nvCxnSpPr>
        <p:spPr>
          <a:xfrm rot="5400000" flipH="1" flipV="1">
            <a:off x="1799692" y="2816932"/>
            <a:ext cx="3384376" cy="273630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9" name="Tekstvak 58"/>
          <p:cNvSpPr txBox="1"/>
          <p:nvPr/>
        </p:nvSpPr>
        <p:spPr>
          <a:xfrm>
            <a:off x="1619672" y="2276872"/>
            <a:ext cx="349776" cy="369332"/>
          </a:xfrm>
          <a:prstGeom prst="rect">
            <a:avLst/>
          </a:prstGeom>
          <a:noFill/>
        </p:spPr>
        <p:txBody>
          <a:bodyPr wrap="none" rtlCol="0">
            <a:spAutoFit/>
          </a:bodyPr>
          <a:lstStyle/>
          <a:p>
            <a:r>
              <a:rPr lang="en-US" dirty="0" smtClean="0"/>
              <a:t>w</a:t>
            </a:r>
            <a:endParaRPr lang="nl-NL" dirty="0"/>
          </a:p>
        </p:txBody>
      </p:sp>
      <p:sp>
        <p:nvSpPr>
          <p:cNvPr id="60" name="Tekstvak 59"/>
          <p:cNvSpPr txBox="1"/>
          <p:nvPr/>
        </p:nvSpPr>
        <p:spPr>
          <a:xfrm>
            <a:off x="6012160" y="6021288"/>
            <a:ext cx="284052" cy="369332"/>
          </a:xfrm>
          <a:prstGeom prst="rect">
            <a:avLst/>
          </a:prstGeom>
          <a:noFill/>
        </p:spPr>
        <p:txBody>
          <a:bodyPr wrap="none" rtlCol="0">
            <a:spAutoFit/>
          </a:bodyPr>
          <a:lstStyle/>
          <a:p>
            <a:r>
              <a:rPr lang="en-US" dirty="0" smtClean="0"/>
              <a:t>x</a:t>
            </a:r>
            <a:endParaRPr lang="nl-NL" dirty="0"/>
          </a:p>
        </p:txBody>
      </p:sp>
      <p:sp>
        <p:nvSpPr>
          <p:cNvPr id="61" name="Tekstvak 60"/>
          <p:cNvSpPr txBox="1"/>
          <p:nvPr/>
        </p:nvSpPr>
        <p:spPr>
          <a:xfrm>
            <a:off x="3347864" y="2420888"/>
            <a:ext cx="414216" cy="369332"/>
          </a:xfrm>
          <a:prstGeom prst="rect">
            <a:avLst/>
          </a:prstGeom>
          <a:noFill/>
        </p:spPr>
        <p:txBody>
          <a:bodyPr wrap="none" rtlCol="0">
            <a:spAutoFit/>
          </a:bodyPr>
          <a:lstStyle/>
          <a:p>
            <a:r>
              <a:rPr lang="en-US" dirty="0" smtClean="0"/>
              <a:t>w’</a:t>
            </a:r>
            <a:endParaRPr lang="nl-NL" dirty="0"/>
          </a:p>
        </p:txBody>
      </p:sp>
      <p:sp>
        <p:nvSpPr>
          <p:cNvPr id="62" name="Tekstvak 61"/>
          <p:cNvSpPr txBox="1"/>
          <p:nvPr/>
        </p:nvSpPr>
        <p:spPr>
          <a:xfrm>
            <a:off x="5220072" y="4221088"/>
            <a:ext cx="347531" cy="369332"/>
          </a:xfrm>
          <a:prstGeom prst="rect">
            <a:avLst/>
          </a:prstGeom>
          <a:noFill/>
        </p:spPr>
        <p:txBody>
          <a:bodyPr wrap="none" rtlCol="0">
            <a:spAutoFit/>
          </a:bodyPr>
          <a:lstStyle/>
          <a:p>
            <a:r>
              <a:rPr lang="en-US" dirty="0" smtClean="0"/>
              <a:t>x’</a:t>
            </a:r>
            <a:endParaRPr lang="nl-NL" dirty="0"/>
          </a:p>
        </p:txBody>
      </p:sp>
      <p:cxnSp>
        <p:nvCxnSpPr>
          <p:cNvPr id="63" name="Rechte verbindingslijn met pijl 62"/>
          <p:cNvCxnSpPr/>
          <p:nvPr/>
        </p:nvCxnSpPr>
        <p:spPr>
          <a:xfrm rot="5400000">
            <a:off x="827584" y="4797152"/>
            <a:ext cx="2160240" cy="1588"/>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Rechte verbindingslijn met pijl 64"/>
          <p:cNvCxnSpPr/>
          <p:nvPr/>
        </p:nvCxnSpPr>
        <p:spPr>
          <a:xfrm flipV="1">
            <a:off x="2123728" y="3717032"/>
            <a:ext cx="1728192" cy="9178"/>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6" name="Tekstvak 65"/>
          <p:cNvSpPr txBox="1"/>
          <p:nvPr/>
        </p:nvSpPr>
        <p:spPr>
          <a:xfrm>
            <a:off x="6228184" y="3573016"/>
            <a:ext cx="1701107" cy="369332"/>
          </a:xfrm>
          <a:prstGeom prst="rect">
            <a:avLst/>
          </a:prstGeom>
          <a:noFill/>
        </p:spPr>
        <p:txBody>
          <a:bodyPr wrap="none" rtlCol="0">
            <a:spAutoFit/>
          </a:bodyPr>
          <a:lstStyle/>
          <a:p>
            <a:r>
              <a:rPr lang="en-US" b="1" i="1" dirty="0" smtClean="0"/>
              <a:t>c/2</a:t>
            </a:r>
            <a:r>
              <a:rPr lang="en-US" b="1" i="1" dirty="0" smtClean="0">
                <a:solidFill>
                  <a:srgbClr val="FF0000"/>
                </a:solidFill>
              </a:rPr>
              <a:t> + c/2 = </a:t>
            </a:r>
            <a:r>
              <a:rPr lang="en-US" b="1" i="1" dirty="0" smtClean="0"/>
              <a:t>0,8.c</a:t>
            </a:r>
            <a:endParaRPr lang="nl-NL" b="1" i="1" dirty="0"/>
          </a:p>
        </p:txBody>
      </p:sp>
      <p:sp>
        <p:nvSpPr>
          <p:cNvPr id="41" name="Tijdelijke aanduiding voor datum 40"/>
          <p:cNvSpPr>
            <a:spLocks noGrp="1"/>
          </p:cNvSpPr>
          <p:nvPr>
            <p:ph type="dt" sz="half" idx="10"/>
          </p:nvPr>
        </p:nvSpPr>
        <p:spPr/>
        <p:txBody>
          <a:bodyPr/>
          <a:lstStyle/>
          <a:p>
            <a:fld id="{DC11CDE8-A9C3-4013-913A-15BC297494BD}" type="datetime1">
              <a:rPr lang="nl-NL" smtClean="0"/>
              <a:pPr/>
              <a:t>12-12-2010</a:t>
            </a:fld>
            <a:endParaRPr lang="nl-NL"/>
          </a:p>
        </p:txBody>
      </p:sp>
      <p:sp>
        <p:nvSpPr>
          <p:cNvPr id="44" name="Tijdelijke aanduiding voor voettekst 43"/>
          <p:cNvSpPr>
            <a:spLocks noGrp="1"/>
          </p:cNvSpPr>
          <p:nvPr>
            <p:ph type="ftr" sz="quarter" idx="11"/>
          </p:nvPr>
        </p:nvSpPr>
        <p:spPr/>
        <p:txBody>
          <a:bodyPr/>
          <a:lstStyle/>
          <a:p>
            <a:r>
              <a:rPr lang="nl-NL" smtClean="0"/>
              <a:t>Bart Rijkenberg Relativiteit Woudschoten 2010</a:t>
            </a:r>
            <a:endParaRPr lang="nl-NL"/>
          </a:p>
        </p:txBody>
      </p:sp>
      <p:sp>
        <p:nvSpPr>
          <p:cNvPr id="45" name="Tijdelijke aanduiding voor dianummer 44"/>
          <p:cNvSpPr>
            <a:spLocks noGrp="1"/>
          </p:cNvSpPr>
          <p:nvPr>
            <p:ph type="sldNum" sz="quarter" idx="12"/>
          </p:nvPr>
        </p:nvSpPr>
        <p:spPr/>
        <p:txBody>
          <a:bodyPr/>
          <a:lstStyle/>
          <a:p>
            <a:fld id="{CA2A918A-8C79-48DB-8E76-1081DEF33502}" type="slidenum">
              <a:rPr lang="nl-NL" smtClean="0"/>
              <a:pPr/>
              <a:t>26</a:t>
            </a:fld>
            <a:endParaRPr lang="nl-NL"/>
          </a:p>
        </p:txBody>
      </p:sp>
      <p:sp>
        <p:nvSpPr>
          <p:cNvPr id="49" name="Ovaal 48"/>
          <p:cNvSpPr/>
          <p:nvPr/>
        </p:nvSpPr>
        <p:spPr>
          <a:xfrm>
            <a:off x="2915816" y="4077072"/>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al 49"/>
          <p:cNvSpPr/>
          <p:nvPr/>
        </p:nvSpPr>
        <p:spPr>
          <a:xfrm>
            <a:off x="3779912" y="364502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PIJL-RECHTS 45"/>
          <p:cNvSpPr/>
          <p:nvPr/>
        </p:nvSpPr>
        <p:spPr>
          <a:xfrm>
            <a:off x="7236296" y="5445224"/>
            <a:ext cx="1656184" cy="50400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linds(horizont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blinds(horizontal)">
                                      <p:cBhvr>
                                        <p:cTn id="18" dur="5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blinds(horizontal)">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linds(horizont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fill="hold"/>
                                        <p:tgtEl>
                                          <p:spTgt spid="47"/>
                                        </p:tgtEl>
                                        <p:attrNameLst>
                                          <p:attrName>ppt_x</p:attrName>
                                        </p:attrNameLst>
                                      </p:cBhvr>
                                      <p:tavLst>
                                        <p:tav tm="0">
                                          <p:val>
                                            <p:strVal val="#ppt_x"/>
                                          </p:val>
                                        </p:tav>
                                        <p:tav tm="100000">
                                          <p:val>
                                            <p:strVal val="#ppt_x"/>
                                          </p:val>
                                        </p:tav>
                                      </p:tavLst>
                                    </p:anim>
                                    <p:anim calcmode="lin" valueType="num">
                                      <p:cBhvr additive="base">
                                        <p:cTn id="4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ppt_x"/>
                                          </p:val>
                                        </p:tav>
                                        <p:tav tm="100000">
                                          <p:val>
                                            <p:strVal val="#ppt_x"/>
                                          </p:val>
                                        </p:tav>
                                      </p:tavLst>
                                    </p:anim>
                                    <p:anim calcmode="lin" valueType="num">
                                      <p:cBhvr additive="base">
                                        <p:cTn id="5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ppt_x"/>
                                          </p:val>
                                        </p:tav>
                                        <p:tav tm="100000">
                                          <p:val>
                                            <p:strVal val="#ppt_x"/>
                                          </p:val>
                                        </p:tav>
                                      </p:tavLst>
                                    </p:anim>
                                    <p:anim calcmode="lin" valueType="num">
                                      <p:cBhvr additive="base">
                                        <p:cTn id="5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anim calcmode="lin" valueType="num">
                                      <p:cBhvr additive="base">
                                        <p:cTn id="63" dur="500" fill="hold"/>
                                        <p:tgtEl>
                                          <p:spTgt spid="62"/>
                                        </p:tgtEl>
                                        <p:attrNameLst>
                                          <p:attrName>ppt_x</p:attrName>
                                        </p:attrNameLst>
                                      </p:cBhvr>
                                      <p:tavLst>
                                        <p:tav tm="0">
                                          <p:val>
                                            <p:strVal val="#ppt_x"/>
                                          </p:val>
                                        </p:tav>
                                        <p:tav tm="100000">
                                          <p:val>
                                            <p:strVal val="#ppt_x"/>
                                          </p:val>
                                        </p:tav>
                                      </p:tavLst>
                                    </p:anim>
                                    <p:anim calcmode="lin" valueType="num">
                                      <p:cBhvr additive="base">
                                        <p:cTn id="64"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nodeType="clickEffect">
                                  <p:stCondLst>
                                    <p:cond delay="0"/>
                                  </p:stCondLst>
                                  <p:childTnLst>
                                    <p:animEffect transition="out" filter="blinds(horizontal)">
                                      <p:cBhvr>
                                        <p:cTn id="68" dur="500"/>
                                        <p:tgtEl>
                                          <p:spTgt spid="42"/>
                                        </p:tgtEl>
                                      </p:cBhvr>
                                    </p:animEffect>
                                    <p:set>
                                      <p:cBhvr>
                                        <p:cTn id="69" dur="1" fill="hold">
                                          <p:stCondLst>
                                            <p:cond delay="499"/>
                                          </p:stCondLst>
                                        </p:cTn>
                                        <p:tgtEl>
                                          <p:spTgt spid="42"/>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3" presetClass="exit" presetSubtype="10" fill="hold" nodeType="clickEffect">
                                  <p:stCondLst>
                                    <p:cond delay="0"/>
                                  </p:stCondLst>
                                  <p:childTnLst>
                                    <p:animEffect transition="out" filter="blinds(horizontal)">
                                      <p:cBhvr>
                                        <p:cTn id="73" dur="500"/>
                                        <p:tgtEl>
                                          <p:spTgt spid="43"/>
                                        </p:tgtEl>
                                      </p:cBhvr>
                                    </p:animEffect>
                                    <p:set>
                                      <p:cBhvr>
                                        <p:cTn id="74" dur="1" fill="hold">
                                          <p:stCondLst>
                                            <p:cond delay="499"/>
                                          </p:stCondLst>
                                        </p:cTn>
                                        <p:tgtEl>
                                          <p:spTgt spid="4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xit" presetSubtype="10" fill="hold" grpId="1" nodeType="clickEffect">
                                  <p:stCondLst>
                                    <p:cond delay="0"/>
                                  </p:stCondLst>
                                  <p:childTnLst>
                                    <p:animEffect transition="out" filter="blinds(horizontal)">
                                      <p:cBhvr>
                                        <p:cTn id="78" dur="500"/>
                                        <p:tgtEl>
                                          <p:spTgt spid="40"/>
                                        </p:tgtEl>
                                      </p:cBhvr>
                                    </p:animEffect>
                                    <p:set>
                                      <p:cBhvr>
                                        <p:cTn id="79" dur="1" fill="hold">
                                          <p:stCondLst>
                                            <p:cond delay="499"/>
                                          </p:stCondLst>
                                        </p:cTn>
                                        <p:tgtEl>
                                          <p:spTgt spid="40"/>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9"/>
                                        </p:tgtEl>
                                        <p:attrNameLst>
                                          <p:attrName>style.visibility</p:attrName>
                                        </p:attrNameLst>
                                      </p:cBhvr>
                                      <p:to>
                                        <p:strVal val="visible"/>
                                      </p:to>
                                    </p:set>
                                    <p:anim calcmode="lin" valueType="num">
                                      <p:cBhvr additive="base">
                                        <p:cTn id="84" dur="500" fill="hold"/>
                                        <p:tgtEl>
                                          <p:spTgt spid="49"/>
                                        </p:tgtEl>
                                        <p:attrNameLst>
                                          <p:attrName>ppt_x</p:attrName>
                                        </p:attrNameLst>
                                      </p:cBhvr>
                                      <p:tavLst>
                                        <p:tav tm="0">
                                          <p:val>
                                            <p:strVal val="#ppt_x"/>
                                          </p:val>
                                        </p:tav>
                                        <p:tav tm="100000">
                                          <p:val>
                                            <p:strVal val="#ppt_x"/>
                                          </p:val>
                                        </p:tav>
                                      </p:tavLst>
                                    </p:anim>
                                    <p:anim calcmode="lin" valueType="num">
                                      <p:cBhvr additive="base">
                                        <p:cTn id="8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blinds(horizontal)">
                                      <p:cBhvr>
                                        <p:cTn id="90" dur="500"/>
                                        <p:tgtEl>
                                          <p:spTgt spid="51"/>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blinds(horizontal)">
                                      <p:cBhvr>
                                        <p:cTn id="95" dur="500"/>
                                        <p:tgtEl>
                                          <p:spTgt spid="54"/>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1" nodeType="click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blinds(horizontal)">
                                      <p:cBhvr>
                                        <p:cTn id="100" dur="500"/>
                                        <p:tgtEl>
                                          <p:spTgt spid="50"/>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ppt_x"/>
                                          </p:val>
                                        </p:tav>
                                        <p:tav tm="100000">
                                          <p:val>
                                            <p:strVal val="#ppt_x"/>
                                          </p:val>
                                        </p:tav>
                                      </p:tavLst>
                                    </p:anim>
                                    <p:anim calcmode="lin" valueType="num">
                                      <p:cBhvr additive="base">
                                        <p:cTn id="10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nodeType="click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blinds(horizontal)">
                                      <p:cBhvr>
                                        <p:cTn id="111" dur="500"/>
                                        <p:tgtEl>
                                          <p:spTgt spid="63"/>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nodeType="clickEffect">
                                  <p:stCondLst>
                                    <p:cond delay="0"/>
                                  </p:stCondLst>
                                  <p:childTnLst>
                                    <p:set>
                                      <p:cBhvr>
                                        <p:cTn id="115" dur="1" fill="hold">
                                          <p:stCondLst>
                                            <p:cond delay="0"/>
                                          </p:stCondLst>
                                        </p:cTn>
                                        <p:tgtEl>
                                          <p:spTgt spid="65"/>
                                        </p:tgtEl>
                                        <p:attrNameLst>
                                          <p:attrName>style.visibility</p:attrName>
                                        </p:attrNameLst>
                                      </p:cBhvr>
                                      <p:to>
                                        <p:strVal val="visible"/>
                                      </p:to>
                                    </p:set>
                                    <p:animEffect transition="in" filter="blinds(horizontal)">
                                      <p:cBhvr>
                                        <p:cTn id="116" dur="500"/>
                                        <p:tgtEl>
                                          <p:spTgt spid="65"/>
                                        </p:tgtEl>
                                      </p:cBhvr>
                                    </p:animEffect>
                                  </p:childTnLst>
                                </p:cTn>
                              </p:par>
                            </p:childTnLst>
                          </p:cTn>
                        </p:par>
                      </p:childTnLst>
                    </p:cTn>
                  </p:par>
                  <p:par>
                    <p:cTn id="117" fill="hold">
                      <p:stCondLst>
                        <p:cond delay="indefinite"/>
                      </p:stCondLst>
                      <p:childTnLst>
                        <p:par>
                          <p:cTn id="118" fill="hold">
                            <p:stCondLst>
                              <p:cond delay="0"/>
                            </p:stCondLst>
                            <p:childTnLst>
                              <p:par>
                                <p:cTn id="119" presetID="5" presetClass="entr" presetSubtype="10" fill="hold" nodeType="clickEffect">
                                  <p:stCondLst>
                                    <p:cond delay="0"/>
                                  </p:stCondLst>
                                  <p:childTnLst>
                                    <p:set>
                                      <p:cBhvr>
                                        <p:cTn id="120" dur="1" fill="hold">
                                          <p:stCondLst>
                                            <p:cond delay="0"/>
                                          </p:stCondLst>
                                        </p:cTn>
                                        <p:tgtEl>
                                          <p:spTgt spid="66">
                                            <p:txEl>
                                              <p:pRg st="0" end="0"/>
                                            </p:txEl>
                                          </p:spTgt>
                                        </p:tgtEl>
                                        <p:attrNameLst>
                                          <p:attrName>style.visibility</p:attrName>
                                        </p:attrNameLst>
                                      </p:cBhvr>
                                      <p:to>
                                        <p:strVal val="visible"/>
                                      </p:to>
                                    </p:set>
                                    <p:animEffect transition="in" filter="checkerboard(across)">
                                      <p:cBhvr>
                                        <p:cTn id="121" dur="500"/>
                                        <p:tgtEl>
                                          <p:spTgt spid="66">
                                            <p:txEl>
                                              <p:pRg st="0" end="0"/>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nodeType="click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blinds(horizontal)">
                                      <p:cBhvr>
                                        <p:cTn id="12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59" grpId="0"/>
      <p:bldP spid="60" grpId="0"/>
      <p:bldP spid="61" grpId="0"/>
      <p:bldP spid="62" grpId="0"/>
      <p:bldP spid="49" grpId="0" animBg="1"/>
      <p:bldP spid="5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p:cNvPicPr>
            <a:picLocks noChangeAspect="1" noChangeArrowheads="1"/>
          </p:cNvPicPr>
          <p:nvPr/>
        </p:nvPicPr>
        <p:blipFill>
          <a:blip r:embed="rId3" cstate="print">
            <a:lum bright="30000" contrast="-40000"/>
          </a:blip>
          <a:srcRect/>
          <a:stretch>
            <a:fillRect/>
          </a:stretch>
        </p:blipFill>
        <p:spPr bwMode="auto">
          <a:xfrm>
            <a:off x="561975" y="419100"/>
            <a:ext cx="8020050" cy="6019800"/>
          </a:xfrm>
          <a:prstGeom prst="rect">
            <a:avLst/>
          </a:prstGeom>
          <a:noFill/>
          <a:ln w="9525">
            <a:noFill/>
            <a:miter lim="800000"/>
            <a:headEnd/>
            <a:tailEnd/>
          </a:ln>
        </p:spPr>
      </p:pic>
      <p:sp>
        <p:nvSpPr>
          <p:cNvPr id="2" name="Titel 1"/>
          <p:cNvSpPr>
            <a:spLocks noGrp="1"/>
          </p:cNvSpPr>
          <p:nvPr>
            <p:ph type="title"/>
          </p:nvPr>
        </p:nvSpPr>
        <p:spPr/>
        <p:txBody>
          <a:bodyPr>
            <a:normAutofit/>
          </a:bodyPr>
          <a:lstStyle/>
          <a:p>
            <a:r>
              <a:rPr lang="en-US" sz="4000" b="1" i="1" dirty="0" err="1" smtClean="0"/>
              <a:t>Optelformule</a:t>
            </a:r>
            <a:r>
              <a:rPr lang="en-US" sz="4000" b="1" i="1" dirty="0" smtClean="0"/>
              <a:t> </a:t>
            </a:r>
            <a:r>
              <a:rPr lang="en-US" sz="4000" b="1" i="1" dirty="0" err="1" smtClean="0"/>
              <a:t>voor</a:t>
            </a:r>
            <a:r>
              <a:rPr lang="en-US" sz="4000" b="1" i="1" dirty="0" smtClean="0"/>
              <a:t> </a:t>
            </a:r>
            <a:r>
              <a:rPr lang="en-US" sz="4000" b="1" i="1" dirty="0" err="1" smtClean="0"/>
              <a:t>snelheden</a:t>
            </a:r>
            <a:endParaRPr lang="nl-NL" sz="4000" b="1" i="1" dirty="0" smtClean="0"/>
          </a:p>
        </p:txBody>
      </p:sp>
      <p:graphicFrame>
        <p:nvGraphicFramePr>
          <p:cNvPr id="28675" name="Object 3"/>
          <p:cNvGraphicFramePr>
            <a:graphicFrameLocks noChangeAspect="1"/>
          </p:cNvGraphicFramePr>
          <p:nvPr/>
        </p:nvGraphicFramePr>
        <p:xfrm>
          <a:off x="4884738" y="1628775"/>
          <a:ext cx="2759075" cy="2225675"/>
        </p:xfrm>
        <a:graphic>
          <a:graphicData uri="http://schemas.openxmlformats.org/presentationml/2006/ole">
            <p:oleObj spid="_x0000_s28675" name="Equation" r:id="rId4" imgW="723600" imgH="583920" progId="">
              <p:embed/>
            </p:oleObj>
          </a:graphicData>
        </a:graphic>
      </p:graphicFrame>
      <p:sp>
        <p:nvSpPr>
          <p:cNvPr id="5" name="Tijdelijke aanduiding voor datum 4"/>
          <p:cNvSpPr>
            <a:spLocks noGrp="1"/>
          </p:cNvSpPr>
          <p:nvPr>
            <p:ph type="dt" sz="half" idx="10"/>
          </p:nvPr>
        </p:nvSpPr>
        <p:spPr/>
        <p:txBody>
          <a:bodyPr/>
          <a:lstStyle/>
          <a:p>
            <a:fld id="{E3104AB6-51D5-44DA-98CA-169E1D615F4D}" type="datetime1">
              <a:rPr lang="nl-NL" smtClean="0"/>
              <a:pPr/>
              <a:t>12-12-2010</a:t>
            </a:fld>
            <a:endParaRPr lang="nl-NL"/>
          </a:p>
        </p:txBody>
      </p:sp>
      <p:sp>
        <p:nvSpPr>
          <p:cNvPr id="6" name="Tijdelijke aanduiding voor voettekst 5"/>
          <p:cNvSpPr>
            <a:spLocks noGrp="1"/>
          </p:cNvSpPr>
          <p:nvPr>
            <p:ph type="ftr" sz="quarter" idx="11"/>
          </p:nvPr>
        </p:nvSpPr>
        <p:spPr/>
        <p:txBody>
          <a:bodyPr/>
          <a:lstStyle/>
          <a:p>
            <a:r>
              <a:rPr lang="nl-NL" smtClean="0"/>
              <a:t>Bart Rijkenberg Relativiteit Woudschoten 2010</a:t>
            </a:r>
            <a:endParaRPr lang="nl-NL"/>
          </a:p>
        </p:txBody>
      </p:sp>
      <p:sp>
        <p:nvSpPr>
          <p:cNvPr id="7" name="Tijdelijke aanduiding voor dianummer 6"/>
          <p:cNvSpPr>
            <a:spLocks noGrp="1"/>
          </p:cNvSpPr>
          <p:nvPr>
            <p:ph type="sldNum" sz="quarter" idx="12"/>
          </p:nvPr>
        </p:nvSpPr>
        <p:spPr/>
        <p:txBody>
          <a:bodyPr/>
          <a:lstStyle/>
          <a:p>
            <a:fld id="{CA2A918A-8C79-48DB-8E76-1081DEF33502}" type="slidenum">
              <a:rPr lang="nl-NL" smtClean="0"/>
              <a:pPr/>
              <a:t>27</a:t>
            </a:fld>
            <a:endParaRPr lang="nl-NL"/>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z="4900"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Tijdrek</a:t>
            </a:r>
            <a:r>
              <a:rPr lang="en-US" sz="4900"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 </a:t>
            </a:r>
            <a:r>
              <a:rPr lang="en-US" sz="4900"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herschaling</a:t>
            </a:r>
            <a:r>
              <a:rPr lang="en-US" sz="4900"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w-as</a:t>
            </a:r>
            <a:r>
              <a:rPr lang="nl-NL" b="1" i="1" dirty="0" smtClean="0"/>
              <a:t/>
            </a:r>
            <a:br>
              <a:rPr lang="nl-NL" b="1" i="1" dirty="0" smtClean="0"/>
            </a:br>
            <a:endParaRPr lang="nl-NL" dirty="0"/>
          </a:p>
        </p:txBody>
      </p:sp>
      <p:cxnSp>
        <p:nvCxnSpPr>
          <p:cNvPr id="5" name="Rechte verbindingslijn met pijl 4"/>
          <p:cNvCxnSpPr/>
          <p:nvPr/>
        </p:nvCxnSpPr>
        <p:spPr>
          <a:xfrm rot="5400000" flipH="1" flipV="1">
            <a:off x="360326" y="4112282"/>
            <a:ext cx="352839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Rechte verbindingslijn met pijl 5"/>
          <p:cNvCxnSpPr/>
          <p:nvPr/>
        </p:nvCxnSpPr>
        <p:spPr>
          <a:xfrm flipV="1">
            <a:off x="2123728" y="5877272"/>
            <a:ext cx="4312890" cy="91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rot="5400000" flipH="1" flipV="1">
            <a:off x="827584"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rot="5400000" flipH="1" flipV="1">
            <a:off x="1259632"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rot="5400000" flipH="1" flipV="1">
            <a:off x="1691680"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rot="5400000" flipH="1" flipV="1">
            <a:off x="2123728"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rot="5400000" flipH="1" flipV="1">
            <a:off x="2555776"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rot="5400000" flipH="1" flipV="1">
            <a:off x="2987824"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rot="5400000" flipH="1" flipV="1">
            <a:off x="3419872"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rot="5400000" flipH="1" flipV="1">
            <a:off x="3851920"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rot="5400000" flipH="1" flipV="1">
            <a:off x="4283968"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flipV="1">
            <a:off x="2123728" y="5445224"/>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flipV="1">
            <a:off x="2123728" y="5013176"/>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flipV="1">
            <a:off x="2123728" y="4581128"/>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flipV="1">
            <a:off x="2123728" y="4149080"/>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flipV="1">
            <a:off x="2123728" y="3717032"/>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flipV="1">
            <a:off x="2123728" y="3284984"/>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flipV="1">
            <a:off x="2123728" y="2852936"/>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flipV="1">
            <a:off x="2123728" y="2420888"/>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p:cNvCxnSpPr/>
          <p:nvPr/>
        </p:nvCxnSpPr>
        <p:spPr>
          <a:xfrm rot="5400000" flipH="1" flipV="1">
            <a:off x="2123728" y="2492896"/>
            <a:ext cx="3384376" cy="338437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0" name="Ovaal 39"/>
          <p:cNvSpPr/>
          <p:nvPr/>
        </p:nvSpPr>
        <p:spPr>
          <a:xfrm>
            <a:off x="2915816" y="407707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7" name="Rechte verbindingslijn met pijl 46"/>
          <p:cNvCxnSpPr/>
          <p:nvPr/>
        </p:nvCxnSpPr>
        <p:spPr>
          <a:xfrm rot="5400000" flipH="1" flipV="1">
            <a:off x="1259632" y="3284984"/>
            <a:ext cx="3456384" cy="17281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Rechte verbindingslijn met pijl 47"/>
          <p:cNvCxnSpPr/>
          <p:nvPr/>
        </p:nvCxnSpPr>
        <p:spPr>
          <a:xfrm flipV="1">
            <a:off x="2123728" y="4149080"/>
            <a:ext cx="3456384" cy="17365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Tekstvak 58"/>
          <p:cNvSpPr txBox="1"/>
          <p:nvPr/>
        </p:nvSpPr>
        <p:spPr>
          <a:xfrm>
            <a:off x="1619672" y="2276872"/>
            <a:ext cx="349776" cy="369332"/>
          </a:xfrm>
          <a:prstGeom prst="rect">
            <a:avLst/>
          </a:prstGeom>
          <a:noFill/>
        </p:spPr>
        <p:txBody>
          <a:bodyPr wrap="none" rtlCol="0">
            <a:spAutoFit/>
          </a:bodyPr>
          <a:lstStyle/>
          <a:p>
            <a:r>
              <a:rPr lang="en-US" dirty="0" smtClean="0"/>
              <a:t>w</a:t>
            </a:r>
            <a:endParaRPr lang="nl-NL" dirty="0"/>
          </a:p>
        </p:txBody>
      </p:sp>
      <p:sp>
        <p:nvSpPr>
          <p:cNvPr id="60" name="Tekstvak 59"/>
          <p:cNvSpPr txBox="1"/>
          <p:nvPr/>
        </p:nvSpPr>
        <p:spPr>
          <a:xfrm>
            <a:off x="6012160" y="6021288"/>
            <a:ext cx="284052" cy="369332"/>
          </a:xfrm>
          <a:prstGeom prst="rect">
            <a:avLst/>
          </a:prstGeom>
          <a:noFill/>
        </p:spPr>
        <p:txBody>
          <a:bodyPr wrap="none" rtlCol="0">
            <a:spAutoFit/>
          </a:bodyPr>
          <a:lstStyle/>
          <a:p>
            <a:r>
              <a:rPr lang="en-US" dirty="0" smtClean="0"/>
              <a:t>x</a:t>
            </a:r>
            <a:endParaRPr lang="nl-NL" dirty="0"/>
          </a:p>
        </p:txBody>
      </p:sp>
      <p:sp>
        <p:nvSpPr>
          <p:cNvPr id="61" name="Tekstvak 60"/>
          <p:cNvSpPr txBox="1"/>
          <p:nvPr/>
        </p:nvSpPr>
        <p:spPr>
          <a:xfrm>
            <a:off x="3347864" y="2420888"/>
            <a:ext cx="414216" cy="369332"/>
          </a:xfrm>
          <a:prstGeom prst="rect">
            <a:avLst/>
          </a:prstGeom>
          <a:noFill/>
        </p:spPr>
        <p:txBody>
          <a:bodyPr wrap="none" rtlCol="0">
            <a:spAutoFit/>
          </a:bodyPr>
          <a:lstStyle/>
          <a:p>
            <a:r>
              <a:rPr lang="en-US" dirty="0" smtClean="0"/>
              <a:t>w’</a:t>
            </a:r>
            <a:endParaRPr lang="nl-NL" dirty="0"/>
          </a:p>
        </p:txBody>
      </p:sp>
      <p:sp>
        <p:nvSpPr>
          <p:cNvPr id="62" name="Tekstvak 61"/>
          <p:cNvSpPr txBox="1"/>
          <p:nvPr/>
        </p:nvSpPr>
        <p:spPr>
          <a:xfrm>
            <a:off x="5220072" y="4221088"/>
            <a:ext cx="347531" cy="369332"/>
          </a:xfrm>
          <a:prstGeom prst="rect">
            <a:avLst/>
          </a:prstGeom>
          <a:noFill/>
        </p:spPr>
        <p:txBody>
          <a:bodyPr wrap="none" rtlCol="0">
            <a:spAutoFit/>
          </a:bodyPr>
          <a:lstStyle/>
          <a:p>
            <a:r>
              <a:rPr lang="en-US" dirty="0" smtClean="0"/>
              <a:t>x’</a:t>
            </a:r>
            <a:endParaRPr lang="nl-NL" dirty="0"/>
          </a:p>
        </p:txBody>
      </p:sp>
      <p:sp>
        <p:nvSpPr>
          <p:cNvPr id="41" name="Ovaal 40"/>
          <p:cNvSpPr/>
          <p:nvPr/>
        </p:nvSpPr>
        <p:spPr>
          <a:xfrm>
            <a:off x="2051720" y="407707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4" name="Rechte verbindingslijn met pijl 43"/>
          <p:cNvCxnSpPr/>
          <p:nvPr/>
        </p:nvCxnSpPr>
        <p:spPr>
          <a:xfrm flipV="1">
            <a:off x="2123728" y="2852936"/>
            <a:ext cx="3456384" cy="1736576"/>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5" name="Ovaal 44"/>
          <p:cNvSpPr/>
          <p:nvPr/>
        </p:nvSpPr>
        <p:spPr>
          <a:xfrm>
            <a:off x="2051720" y="4509120"/>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al 45"/>
          <p:cNvSpPr/>
          <p:nvPr/>
        </p:nvSpPr>
        <p:spPr>
          <a:xfrm>
            <a:off x="2915816" y="4077072"/>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ijdelijke aanduiding voor datum 33"/>
          <p:cNvSpPr>
            <a:spLocks noGrp="1"/>
          </p:cNvSpPr>
          <p:nvPr>
            <p:ph type="dt" sz="half" idx="10"/>
          </p:nvPr>
        </p:nvSpPr>
        <p:spPr/>
        <p:txBody>
          <a:bodyPr/>
          <a:lstStyle/>
          <a:p>
            <a:fld id="{EB027397-05B4-4193-926D-4269823C988E}" type="datetime1">
              <a:rPr lang="nl-NL" smtClean="0"/>
              <a:pPr/>
              <a:t>12-12-2010</a:t>
            </a:fld>
            <a:endParaRPr lang="nl-NL"/>
          </a:p>
        </p:txBody>
      </p:sp>
      <p:sp>
        <p:nvSpPr>
          <p:cNvPr id="35" name="Tijdelijke aanduiding voor voettekst 34"/>
          <p:cNvSpPr>
            <a:spLocks noGrp="1"/>
          </p:cNvSpPr>
          <p:nvPr>
            <p:ph type="ftr" sz="quarter" idx="11"/>
          </p:nvPr>
        </p:nvSpPr>
        <p:spPr/>
        <p:txBody>
          <a:bodyPr/>
          <a:lstStyle/>
          <a:p>
            <a:r>
              <a:rPr lang="nl-NL" smtClean="0"/>
              <a:t>Bart Rijkenberg Relativiteit Woudschoten 2010</a:t>
            </a:r>
            <a:endParaRPr lang="nl-NL"/>
          </a:p>
        </p:txBody>
      </p:sp>
      <p:sp>
        <p:nvSpPr>
          <p:cNvPr id="36" name="Tijdelijke aanduiding voor dianummer 35"/>
          <p:cNvSpPr>
            <a:spLocks noGrp="1"/>
          </p:cNvSpPr>
          <p:nvPr>
            <p:ph type="sldNum" sz="quarter" idx="12"/>
          </p:nvPr>
        </p:nvSpPr>
        <p:spPr/>
        <p:txBody>
          <a:bodyPr/>
          <a:lstStyle/>
          <a:p>
            <a:fld id="{CA2A918A-8C79-48DB-8E76-1081DEF33502}" type="slidenum">
              <a:rPr lang="nl-NL" smtClean="0"/>
              <a:pPr/>
              <a:t>28</a:t>
            </a:fld>
            <a:endParaRPr lang="nl-NL"/>
          </a:p>
        </p:txBody>
      </p:sp>
      <p:sp>
        <p:nvSpPr>
          <p:cNvPr id="37" name="PIJL-RECHTS 36"/>
          <p:cNvSpPr/>
          <p:nvPr/>
        </p:nvSpPr>
        <p:spPr>
          <a:xfrm>
            <a:off x="7236296" y="5445224"/>
            <a:ext cx="1656184" cy="50400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linds(horizontal)">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500" fill="hold"/>
                                        <p:tgtEl>
                                          <p:spTgt spid="46"/>
                                        </p:tgtEl>
                                        <p:attrNameLst>
                                          <p:attrName>ppt_x</p:attrName>
                                        </p:attrNameLst>
                                      </p:cBhvr>
                                      <p:tavLst>
                                        <p:tav tm="0">
                                          <p:val>
                                            <p:strVal val="#ppt_x"/>
                                          </p:val>
                                        </p:tav>
                                        <p:tav tm="100000">
                                          <p:val>
                                            <p:strVal val="#ppt_x"/>
                                          </p:val>
                                        </p:tav>
                                      </p:tavLst>
                                    </p:anim>
                                    <p:anim calcmode="lin" valueType="num">
                                      <p:cBhvr additive="base">
                                        <p:cTn id="3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linds(horizontal)">
                                      <p:cBhvr>
                                        <p:cTn id="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5"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z="4900"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Tijdrek</a:t>
            </a:r>
            <a:r>
              <a:rPr lang="en-US" sz="4900"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 </a:t>
            </a:r>
            <a:r>
              <a:rPr lang="en-US" sz="4900"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herschaling</a:t>
            </a:r>
            <a:r>
              <a:rPr lang="en-US" sz="4900"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w-as</a:t>
            </a:r>
            <a:r>
              <a:rPr lang="nl-NL" b="1" i="1" dirty="0" smtClean="0"/>
              <a:t/>
            </a:r>
            <a:br>
              <a:rPr lang="nl-NL" b="1" i="1" dirty="0" smtClean="0"/>
            </a:br>
            <a:endParaRPr lang="nl-NL" dirty="0"/>
          </a:p>
        </p:txBody>
      </p:sp>
      <p:cxnSp>
        <p:nvCxnSpPr>
          <p:cNvPr id="5" name="Rechte verbindingslijn met pijl 4"/>
          <p:cNvCxnSpPr/>
          <p:nvPr/>
        </p:nvCxnSpPr>
        <p:spPr>
          <a:xfrm rot="5400000" flipH="1" flipV="1">
            <a:off x="360326" y="4112282"/>
            <a:ext cx="352839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Rechte verbindingslijn met pijl 5"/>
          <p:cNvCxnSpPr/>
          <p:nvPr/>
        </p:nvCxnSpPr>
        <p:spPr>
          <a:xfrm flipV="1">
            <a:off x="2123728" y="5877272"/>
            <a:ext cx="4312890" cy="91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rot="5400000" flipH="1" flipV="1">
            <a:off x="827584"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rot="5400000" flipH="1" flipV="1">
            <a:off x="1259632"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rot="5400000" flipH="1" flipV="1">
            <a:off x="1691680"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rot="5400000" flipH="1" flipV="1">
            <a:off x="2123728"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rot="5400000" flipH="1" flipV="1">
            <a:off x="2555776"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rot="5400000" flipH="1" flipV="1">
            <a:off x="2987824"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rot="5400000" flipH="1" flipV="1">
            <a:off x="3419872"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rot="5400000" flipH="1" flipV="1">
            <a:off x="3851920"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rot="5400000" flipH="1" flipV="1">
            <a:off x="4283968"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flipV="1">
            <a:off x="2123728" y="5445224"/>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flipV="1">
            <a:off x="2123728" y="5013176"/>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flipV="1">
            <a:off x="2123728" y="4581128"/>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flipV="1">
            <a:off x="2123728" y="4149080"/>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flipV="1">
            <a:off x="2123728" y="3717032"/>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flipV="1">
            <a:off x="2123728" y="3284984"/>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flipV="1">
            <a:off x="2123728" y="2852936"/>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flipV="1">
            <a:off x="2123728" y="2420888"/>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p:cNvCxnSpPr/>
          <p:nvPr/>
        </p:nvCxnSpPr>
        <p:spPr>
          <a:xfrm rot="5400000" flipH="1" flipV="1">
            <a:off x="2123728" y="2492896"/>
            <a:ext cx="3384376" cy="338437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0" name="Ovaal 39"/>
          <p:cNvSpPr/>
          <p:nvPr/>
        </p:nvSpPr>
        <p:spPr>
          <a:xfrm>
            <a:off x="2915816" y="407707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7" name="Rechte verbindingslijn met pijl 46"/>
          <p:cNvCxnSpPr/>
          <p:nvPr/>
        </p:nvCxnSpPr>
        <p:spPr>
          <a:xfrm rot="5400000" flipH="1" flipV="1">
            <a:off x="1259632" y="3284984"/>
            <a:ext cx="3456384" cy="17281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Rechte verbindingslijn met pijl 47"/>
          <p:cNvCxnSpPr/>
          <p:nvPr/>
        </p:nvCxnSpPr>
        <p:spPr>
          <a:xfrm flipV="1">
            <a:off x="2123728" y="4149080"/>
            <a:ext cx="3456384" cy="17365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Tekstvak 58"/>
          <p:cNvSpPr txBox="1"/>
          <p:nvPr/>
        </p:nvSpPr>
        <p:spPr>
          <a:xfrm>
            <a:off x="1619672" y="2276872"/>
            <a:ext cx="349776" cy="369332"/>
          </a:xfrm>
          <a:prstGeom prst="rect">
            <a:avLst/>
          </a:prstGeom>
          <a:noFill/>
        </p:spPr>
        <p:txBody>
          <a:bodyPr wrap="none" rtlCol="0">
            <a:spAutoFit/>
          </a:bodyPr>
          <a:lstStyle/>
          <a:p>
            <a:r>
              <a:rPr lang="en-US" dirty="0" smtClean="0"/>
              <a:t>w</a:t>
            </a:r>
            <a:endParaRPr lang="nl-NL" dirty="0"/>
          </a:p>
        </p:txBody>
      </p:sp>
      <p:sp>
        <p:nvSpPr>
          <p:cNvPr id="60" name="Tekstvak 59"/>
          <p:cNvSpPr txBox="1"/>
          <p:nvPr/>
        </p:nvSpPr>
        <p:spPr>
          <a:xfrm>
            <a:off x="6012160" y="6021288"/>
            <a:ext cx="284052" cy="369332"/>
          </a:xfrm>
          <a:prstGeom prst="rect">
            <a:avLst/>
          </a:prstGeom>
          <a:noFill/>
        </p:spPr>
        <p:txBody>
          <a:bodyPr wrap="none" rtlCol="0">
            <a:spAutoFit/>
          </a:bodyPr>
          <a:lstStyle/>
          <a:p>
            <a:r>
              <a:rPr lang="en-US" dirty="0" smtClean="0"/>
              <a:t>x</a:t>
            </a:r>
            <a:endParaRPr lang="nl-NL" dirty="0"/>
          </a:p>
        </p:txBody>
      </p:sp>
      <p:sp>
        <p:nvSpPr>
          <p:cNvPr id="61" name="Tekstvak 60"/>
          <p:cNvSpPr txBox="1"/>
          <p:nvPr/>
        </p:nvSpPr>
        <p:spPr>
          <a:xfrm>
            <a:off x="3347864" y="2420888"/>
            <a:ext cx="414216" cy="369332"/>
          </a:xfrm>
          <a:prstGeom prst="rect">
            <a:avLst/>
          </a:prstGeom>
          <a:noFill/>
        </p:spPr>
        <p:txBody>
          <a:bodyPr wrap="none" rtlCol="0">
            <a:spAutoFit/>
          </a:bodyPr>
          <a:lstStyle/>
          <a:p>
            <a:r>
              <a:rPr lang="en-US" dirty="0" smtClean="0"/>
              <a:t>w’</a:t>
            </a:r>
            <a:endParaRPr lang="nl-NL" dirty="0"/>
          </a:p>
        </p:txBody>
      </p:sp>
      <p:sp>
        <p:nvSpPr>
          <p:cNvPr id="62" name="Tekstvak 61"/>
          <p:cNvSpPr txBox="1"/>
          <p:nvPr/>
        </p:nvSpPr>
        <p:spPr>
          <a:xfrm>
            <a:off x="5220072" y="4221088"/>
            <a:ext cx="347531" cy="369332"/>
          </a:xfrm>
          <a:prstGeom prst="rect">
            <a:avLst/>
          </a:prstGeom>
          <a:noFill/>
        </p:spPr>
        <p:txBody>
          <a:bodyPr wrap="none" rtlCol="0">
            <a:spAutoFit/>
          </a:bodyPr>
          <a:lstStyle/>
          <a:p>
            <a:r>
              <a:rPr lang="en-US" dirty="0" smtClean="0"/>
              <a:t>x’</a:t>
            </a:r>
            <a:endParaRPr lang="nl-NL" dirty="0"/>
          </a:p>
        </p:txBody>
      </p:sp>
      <p:sp>
        <p:nvSpPr>
          <p:cNvPr id="41" name="Ovaal 40"/>
          <p:cNvSpPr/>
          <p:nvPr/>
        </p:nvSpPr>
        <p:spPr>
          <a:xfrm>
            <a:off x="2051720" y="407707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4" name="Rechte verbindingslijn met pijl 43"/>
          <p:cNvCxnSpPr/>
          <p:nvPr/>
        </p:nvCxnSpPr>
        <p:spPr>
          <a:xfrm flipV="1">
            <a:off x="2123728" y="2852936"/>
            <a:ext cx="3456384" cy="1736576"/>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5" name="Ovaal 44"/>
          <p:cNvSpPr/>
          <p:nvPr/>
        </p:nvSpPr>
        <p:spPr>
          <a:xfrm>
            <a:off x="2051720" y="4509120"/>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al 45"/>
          <p:cNvSpPr/>
          <p:nvPr/>
        </p:nvSpPr>
        <p:spPr>
          <a:xfrm>
            <a:off x="2915816" y="4077072"/>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ekstvak 33"/>
          <p:cNvSpPr txBox="1"/>
          <p:nvPr/>
        </p:nvSpPr>
        <p:spPr>
          <a:xfrm>
            <a:off x="6444208" y="1124744"/>
            <a:ext cx="2448272" cy="923330"/>
          </a:xfrm>
          <a:prstGeom prst="rect">
            <a:avLst/>
          </a:prstGeom>
          <a:noFill/>
        </p:spPr>
        <p:txBody>
          <a:bodyPr wrap="square" rtlCol="0">
            <a:spAutoFit/>
          </a:bodyPr>
          <a:lstStyle/>
          <a:p>
            <a:r>
              <a:rPr lang="en-US" dirty="0" smtClean="0"/>
              <a:t>In het </a:t>
            </a:r>
            <a:r>
              <a:rPr lang="en-US" dirty="0" err="1" smtClean="0"/>
              <a:t>zwarte</a:t>
            </a:r>
            <a:r>
              <a:rPr lang="en-US" dirty="0" smtClean="0"/>
              <a:t> </a:t>
            </a:r>
            <a:r>
              <a:rPr lang="en-US" dirty="0" err="1" smtClean="0"/>
              <a:t>stelsel</a:t>
            </a:r>
            <a:r>
              <a:rPr lang="en-US" dirty="0" smtClean="0"/>
              <a:t> </a:t>
            </a:r>
            <a:r>
              <a:rPr lang="en-US" dirty="0" err="1" smtClean="0"/>
              <a:t>zijn</a:t>
            </a:r>
            <a:r>
              <a:rPr lang="en-US" dirty="0" smtClean="0"/>
              <a:t> de </a:t>
            </a:r>
            <a:r>
              <a:rPr lang="en-US" dirty="0" err="1" smtClean="0"/>
              <a:t>tijdstippen</a:t>
            </a:r>
            <a:r>
              <a:rPr lang="en-US" dirty="0" smtClean="0"/>
              <a:t> a en b </a:t>
            </a:r>
            <a:r>
              <a:rPr lang="en-US" dirty="0" err="1" smtClean="0"/>
              <a:t>gelijktijdig</a:t>
            </a:r>
            <a:r>
              <a:rPr lang="en-US" dirty="0" smtClean="0"/>
              <a:t>.</a:t>
            </a:r>
            <a:endParaRPr lang="nl-NL" dirty="0"/>
          </a:p>
        </p:txBody>
      </p:sp>
      <p:sp>
        <p:nvSpPr>
          <p:cNvPr id="35" name="Tekstvak 34"/>
          <p:cNvSpPr txBox="1"/>
          <p:nvPr/>
        </p:nvSpPr>
        <p:spPr>
          <a:xfrm>
            <a:off x="6444208" y="2060848"/>
            <a:ext cx="2304256" cy="646331"/>
          </a:xfrm>
          <a:prstGeom prst="rect">
            <a:avLst/>
          </a:prstGeom>
          <a:noFill/>
        </p:spPr>
        <p:txBody>
          <a:bodyPr wrap="square" rtlCol="0">
            <a:spAutoFit/>
          </a:bodyPr>
          <a:lstStyle/>
          <a:p>
            <a:r>
              <a:rPr lang="en-US" dirty="0" smtClean="0"/>
              <a:t>In het rode </a:t>
            </a:r>
            <a:r>
              <a:rPr lang="en-US" dirty="0" err="1" smtClean="0"/>
              <a:t>stelsel</a:t>
            </a:r>
            <a:r>
              <a:rPr lang="en-US" dirty="0" smtClean="0"/>
              <a:t> </a:t>
            </a:r>
            <a:r>
              <a:rPr lang="en-US" dirty="0" err="1" smtClean="0"/>
              <a:t>zijn</a:t>
            </a:r>
            <a:r>
              <a:rPr lang="en-US" dirty="0" smtClean="0"/>
              <a:t> b en c </a:t>
            </a:r>
            <a:r>
              <a:rPr lang="en-US" dirty="0" err="1" smtClean="0"/>
              <a:t>gelijktijdig</a:t>
            </a:r>
            <a:r>
              <a:rPr lang="en-US" dirty="0" smtClean="0"/>
              <a:t>.</a:t>
            </a:r>
            <a:endParaRPr lang="nl-NL" dirty="0"/>
          </a:p>
        </p:txBody>
      </p:sp>
      <p:sp>
        <p:nvSpPr>
          <p:cNvPr id="36" name="Tekstvak 35"/>
          <p:cNvSpPr txBox="1"/>
          <p:nvPr/>
        </p:nvSpPr>
        <p:spPr>
          <a:xfrm>
            <a:off x="6444208" y="2708920"/>
            <a:ext cx="2304256" cy="1754326"/>
          </a:xfrm>
          <a:prstGeom prst="rect">
            <a:avLst/>
          </a:prstGeom>
          <a:noFill/>
        </p:spPr>
        <p:txBody>
          <a:bodyPr wrap="square" rtlCol="0">
            <a:spAutoFit/>
          </a:bodyPr>
          <a:lstStyle/>
          <a:p>
            <a:r>
              <a:rPr lang="en-US" dirty="0" smtClean="0"/>
              <a:t>In het </a:t>
            </a:r>
            <a:r>
              <a:rPr lang="en-US" dirty="0" err="1" smtClean="0"/>
              <a:t>zwarte</a:t>
            </a:r>
            <a:r>
              <a:rPr lang="en-US" dirty="0" smtClean="0"/>
              <a:t> </a:t>
            </a:r>
            <a:r>
              <a:rPr lang="en-US" dirty="0" err="1" smtClean="0"/>
              <a:t>stelsel</a:t>
            </a:r>
            <a:r>
              <a:rPr lang="en-US" dirty="0" smtClean="0"/>
              <a:t> is c&lt;b : de </a:t>
            </a:r>
            <a:r>
              <a:rPr lang="en-US" dirty="0" err="1" smtClean="0"/>
              <a:t>klok</a:t>
            </a:r>
            <a:r>
              <a:rPr lang="en-US" dirty="0" smtClean="0"/>
              <a:t> </a:t>
            </a:r>
            <a:r>
              <a:rPr lang="en-US" dirty="0" err="1" smtClean="0"/>
              <a:t>wijst</a:t>
            </a:r>
            <a:r>
              <a:rPr lang="en-US" dirty="0" smtClean="0"/>
              <a:t> in b in het rode </a:t>
            </a:r>
            <a:r>
              <a:rPr lang="en-US" dirty="0" err="1" smtClean="0"/>
              <a:t>stelsel</a:t>
            </a:r>
            <a:r>
              <a:rPr lang="en-US" dirty="0" smtClean="0"/>
              <a:t> </a:t>
            </a:r>
            <a:r>
              <a:rPr lang="en-US" b="1" dirty="0" smtClean="0"/>
              <a:t>minder</a:t>
            </a:r>
            <a:r>
              <a:rPr lang="en-US" dirty="0" smtClean="0"/>
              <a:t> </a:t>
            </a:r>
            <a:r>
              <a:rPr lang="en-US" dirty="0" err="1" smtClean="0"/>
              <a:t>aan</a:t>
            </a:r>
            <a:r>
              <a:rPr lang="en-US" dirty="0" smtClean="0"/>
              <a:t> </a:t>
            </a:r>
            <a:r>
              <a:rPr lang="en-US" dirty="0" err="1" smtClean="0"/>
              <a:t>dan</a:t>
            </a:r>
            <a:r>
              <a:rPr lang="en-US" dirty="0" smtClean="0"/>
              <a:t> de </a:t>
            </a:r>
            <a:r>
              <a:rPr lang="en-US" dirty="0" err="1" smtClean="0"/>
              <a:t>klok</a:t>
            </a:r>
            <a:r>
              <a:rPr lang="en-US" dirty="0" smtClean="0"/>
              <a:t> in het </a:t>
            </a:r>
            <a:r>
              <a:rPr lang="en-US" dirty="0" err="1" smtClean="0"/>
              <a:t>zwarte</a:t>
            </a:r>
            <a:r>
              <a:rPr lang="en-US" dirty="0" smtClean="0"/>
              <a:t> </a:t>
            </a:r>
            <a:r>
              <a:rPr lang="en-US" dirty="0" err="1" smtClean="0"/>
              <a:t>stelsel</a:t>
            </a:r>
            <a:r>
              <a:rPr lang="en-US" dirty="0" smtClean="0"/>
              <a:t>.</a:t>
            </a:r>
            <a:endParaRPr lang="nl-NL" dirty="0"/>
          </a:p>
        </p:txBody>
      </p:sp>
      <p:sp>
        <p:nvSpPr>
          <p:cNvPr id="37" name="Tekstvak 36"/>
          <p:cNvSpPr txBox="1"/>
          <p:nvPr/>
        </p:nvSpPr>
        <p:spPr>
          <a:xfrm>
            <a:off x="1763688" y="3933056"/>
            <a:ext cx="295274" cy="369332"/>
          </a:xfrm>
          <a:prstGeom prst="rect">
            <a:avLst/>
          </a:prstGeom>
          <a:noFill/>
        </p:spPr>
        <p:txBody>
          <a:bodyPr wrap="none" rtlCol="0">
            <a:spAutoFit/>
          </a:bodyPr>
          <a:lstStyle/>
          <a:p>
            <a:r>
              <a:rPr lang="en-US" dirty="0" smtClean="0"/>
              <a:t>a</a:t>
            </a:r>
            <a:endParaRPr lang="nl-NL" dirty="0"/>
          </a:p>
        </p:txBody>
      </p:sp>
      <p:sp>
        <p:nvSpPr>
          <p:cNvPr id="38" name="Tekstvak 37"/>
          <p:cNvSpPr txBox="1"/>
          <p:nvPr/>
        </p:nvSpPr>
        <p:spPr>
          <a:xfrm>
            <a:off x="2699792" y="3789040"/>
            <a:ext cx="306494" cy="369332"/>
          </a:xfrm>
          <a:prstGeom prst="rect">
            <a:avLst/>
          </a:prstGeom>
          <a:noFill/>
        </p:spPr>
        <p:txBody>
          <a:bodyPr wrap="none" rtlCol="0">
            <a:spAutoFit/>
          </a:bodyPr>
          <a:lstStyle/>
          <a:p>
            <a:r>
              <a:rPr lang="en-US" dirty="0" smtClean="0"/>
              <a:t>b</a:t>
            </a:r>
            <a:endParaRPr lang="nl-NL" dirty="0"/>
          </a:p>
        </p:txBody>
      </p:sp>
      <p:sp>
        <p:nvSpPr>
          <p:cNvPr id="42" name="Tekstvak 41"/>
          <p:cNvSpPr txBox="1"/>
          <p:nvPr/>
        </p:nvSpPr>
        <p:spPr>
          <a:xfrm>
            <a:off x="1763688" y="4365104"/>
            <a:ext cx="282450" cy="369332"/>
          </a:xfrm>
          <a:prstGeom prst="rect">
            <a:avLst/>
          </a:prstGeom>
          <a:noFill/>
        </p:spPr>
        <p:txBody>
          <a:bodyPr wrap="none" rtlCol="0">
            <a:spAutoFit/>
          </a:bodyPr>
          <a:lstStyle/>
          <a:p>
            <a:r>
              <a:rPr lang="en-US" dirty="0" smtClean="0"/>
              <a:t>c</a:t>
            </a:r>
            <a:endParaRPr lang="nl-NL" dirty="0"/>
          </a:p>
        </p:txBody>
      </p:sp>
      <p:sp>
        <p:nvSpPr>
          <p:cNvPr id="43" name="Tekstvak 42"/>
          <p:cNvSpPr txBox="1"/>
          <p:nvPr/>
        </p:nvSpPr>
        <p:spPr>
          <a:xfrm>
            <a:off x="6444208" y="4509120"/>
            <a:ext cx="2592288" cy="1477328"/>
          </a:xfrm>
          <a:prstGeom prst="rect">
            <a:avLst/>
          </a:prstGeom>
          <a:noFill/>
        </p:spPr>
        <p:txBody>
          <a:bodyPr wrap="square" rtlCol="0">
            <a:spAutoFit/>
          </a:bodyPr>
          <a:lstStyle/>
          <a:p>
            <a:r>
              <a:rPr lang="en-US" dirty="0" smtClean="0"/>
              <a:t>De </a:t>
            </a:r>
            <a:r>
              <a:rPr lang="en-US" dirty="0" err="1" smtClean="0"/>
              <a:t>stilstaande</a:t>
            </a:r>
            <a:r>
              <a:rPr lang="en-US" dirty="0" smtClean="0"/>
              <a:t> </a:t>
            </a:r>
            <a:r>
              <a:rPr lang="en-US" dirty="0" err="1" smtClean="0"/>
              <a:t>waarnemer</a:t>
            </a:r>
            <a:r>
              <a:rPr lang="en-US" dirty="0" smtClean="0"/>
              <a:t> </a:t>
            </a:r>
            <a:r>
              <a:rPr lang="en-US" dirty="0" err="1" smtClean="0"/>
              <a:t>ziet</a:t>
            </a:r>
            <a:r>
              <a:rPr lang="en-US" dirty="0" smtClean="0"/>
              <a:t> de </a:t>
            </a:r>
            <a:r>
              <a:rPr lang="en-US" dirty="0" err="1" smtClean="0"/>
              <a:t>bewegende</a:t>
            </a:r>
            <a:r>
              <a:rPr lang="en-US" dirty="0" smtClean="0"/>
              <a:t> </a:t>
            </a:r>
            <a:r>
              <a:rPr lang="en-US" dirty="0" err="1" smtClean="0"/>
              <a:t>klok</a:t>
            </a:r>
            <a:r>
              <a:rPr lang="en-US" dirty="0" smtClean="0"/>
              <a:t> </a:t>
            </a:r>
            <a:r>
              <a:rPr lang="en-US" b="1" dirty="0" err="1" smtClean="0">
                <a:solidFill>
                  <a:srgbClr val="FF0000"/>
                </a:solidFill>
              </a:rPr>
              <a:t>langzamer</a:t>
            </a:r>
            <a:r>
              <a:rPr lang="en-US" dirty="0" smtClean="0"/>
              <a:t> </a:t>
            </a:r>
            <a:r>
              <a:rPr lang="en-US" dirty="0" err="1" smtClean="0"/>
              <a:t>lopen</a:t>
            </a:r>
            <a:r>
              <a:rPr lang="en-US" dirty="0" smtClean="0"/>
              <a:t> </a:t>
            </a:r>
            <a:r>
              <a:rPr lang="en-US" dirty="0" err="1" smtClean="0"/>
              <a:t>dan</a:t>
            </a:r>
            <a:r>
              <a:rPr lang="en-US" dirty="0" smtClean="0"/>
              <a:t> </a:t>
            </a:r>
            <a:r>
              <a:rPr lang="en-US" dirty="0" err="1" smtClean="0"/>
              <a:t>zijn</a:t>
            </a:r>
            <a:r>
              <a:rPr lang="en-US" dirty="0" smtClean="0"/>
              <a:t> </a:t>
            </a:r>
            <a:r>
              <a:rPr lang="en-US" dirty="0" err="1" smtClean="0"/>
              <a:t>eigen</a:t>
            </a:r>
            <a:r>
              <a:rPr lang="en-US" dirty="0" smtClean="0"/>
              <a:t> </a:t>
            </a:r>
            <a:r>
              <a:rPr lang="en-US" dirty="0" err="1" smtClean="0"/>
              <a:t>klok</a:t>
            </a:r>
            <a:r>
              <a:rPr lang="en-US" dirty="0" smtClean="0"/>
              <a:t>.</a:t>
            </a:r>
            <a:endParaRPr lang="nl-NL" dirty="0"/>
          </a:p>
        </p:txBody>
      </p:sp>
      <p:sp>
        <p:nvSpPr>
          <p:cNvPr id="49" name="Tijdelijke aanduiding voor datum 48"/>
          <p:cNvSpPr>
            <a:spLocks noGrp="1"/>
          </p:cNvSpPr>
          <p:nvPr>
            <p:ph type="dt" sz="half" idx="10"/>
          </p:nvPr>
        </p:nvSpPr>
        <p:spPr/>
        <p:txBody>
          <a:bodyPr/>
          <a:lstStyle/>
          <a:p>
            <a:fld id="{17629C1D-50DA-4833-8E78-CDBA5972DF82}" type="datetime1">
              <a:rPr lang="nl-NL" smtClean="0"/>
              <a:pPr/>
              <a:t>12-12-2010</a:t>
            </a:fld>
            <a:endParaRPr lang="nl-NL"/>
          </a:p>
        </p:txBody>
      </p:sp>
      <p:sp>
        <p:nvSpPr>
          <p:cNvPr id="50" name="Tijdelijke aanduiding voor voettekst 49"/>
          <p:cNvSpPr>
            <a:spLocks noGrp="1"/>
          </p:cNvSpPr>
          <p:nvPr>
            <p:ph type="ftr" sz="quarter" idx="11"/>
          </p:nvPr>
        </p:nvSpPr>
        <p:spPr/>
        <p:txBody>
          <a:bodyPr/>
          <a:lstStyle/>
          <a:p>
            <a:r>
              <a:rPr lang="nl-NL" smtClean="0"/>
              <a:t>Bart Rijkenberg Relativiteit Woudschoten 2010</a:t>
            </a:r>
            <a:endParaRPr lang="nl-NL"/>
          </a:p>
        </p:txBody>
      </p:sp>
      <p:sp>
        <p:nvSpPr>
          <p:cNvPr id="51" name="Tijdelijke aanduiding voor dianummer 50"/>
          <p:cNvSpPr>
            <a:spLocks noGrp="1"/>
          </p:cNvSpPr>
          <p:nvPr>
            <p:ph type="sldNum" sz="quarter" idx="12"/>
          </p:nvPr>
        </p:nvSpPr>
        <p:spPr/>
        <p:txBody>
          <a:bodyPr/>
          <a:lstStyle/>
          <a:p>
            <a:fld id="{CA2A918A-8C79-48DB-8E76-1081DEF33502}" type="slidenum">
              <a:rPr lang="nl-NL" smtClean="0"/>
              <a:pPr/>
              <a:t>29</a:t>
            </a:fld>
            <a:endParaRPr lang="nl-NL"/>
          </a:p>
        </p:txBody>
      </p:sp>
      <p:sp>
        <p:nvSpPr>
          <p:cNvPr id="52" name="PIJL-RECHTS 51"/>
          <p:cNvSpPr/>
          <p:nvPr/>
        </p:nvSpPr>
        <p:spPr>
          <a:xfrm>
            <a:off x="7236296" y="5805264"/>
            <a:ext cx="1656184" cy="50400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linds(horizont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blinds(horizontal)">
                                      <p:cBhvr>
                                        <p:cTn id="3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4" grpId="0"/>
      <p:bldP spid="35" grpId="0"/>
      <p:bldP spid="36"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rel1905"/>
          <p:cNvPicPr>
            <a:picLocks noChangeAspect="1" noChangeArrowheads="1"/>
          </p:cNvPicPr>
          <p:nvPr/>
        </p:nvPicPr>
        <p:blipFill>
          <a:blip r:embed="rId3" cstate="print"/>
          <a:srcRect/>
          <a:stretch>
            <a:fillRect/>
          </a:stretch>
        </p:blipFill>
        <p:spPr bwMode="auto">
          <a:xfrm>
            <a:off x="3048000" y="914400"/>
            <a:ext cx="6096000" cy="5383213"/>
          </a:xfrm>
          <a:prstGeom prst="rect">
            <a:avLst/>
          </a:prstGeom>
          <a:noFill/>
          <a:ln w="9525">
            <a:noFill/>
            <a:miter lim="800000"/>
            <a:headEnd/>
            <a:tailEnd/>
          </a:ln>
        </p:spPr>
      </p:pic>
      <p:sp>
        <p:nvSpPr>
          <p:cNvPr id="34820" name="Text Box 4"/>
          <p:cNvSpPr txBox="1">
            <a:spLocks noChangeArrowheads="1"/>
          </p:cNvSpPr>
          <p:nvPr/>
        </p:nvSpPr>
        <p:spPr bwMode="auto">
          <a:xfrm>
            <a:off x="152400" y="4953000"/>
            <a:ext cx="2743200" cy="914400"/>
          </a:xfrm>
          <a:prstGeom prst="rect">
            <a:avLst/>
          </a:prstGeom>
          <a:noFill/>
          <a:ln w="9525">
            <a:noFill/>
            <a:miter lim="800000"/>
            <a:headEnd/>
            <a:tailEnd/>
          </a:ln>
          <a:effectLst/>
        </p:spPr>
        <p:txBody>
          <a:bodyPr>
            <a:spAutoFit/>
          </a:bodyPr>
          <a:lstStyle/>
          <a:p>
            <a:r>
              <a:rPr lang="en-US" sz="5400" i="1" dirty="0">
                <a:latin typeface="+mj-lt"/>
              </a:rPr>
              <a:t>E = mc</a:t>
            </a:r>
            <a:endParaRPr lang="nl-NL" sz="5400" i="1" dirty="0">
              <a:latin typeface="+mj-lt"/>
            </a:endParaRPr>
          </a:p>
        </p:txBody>
      </p:sp>
      <p:sp>
        <p:nvSpPr>
          <p:cNvPr id="34821" name="Text Box 5"/>
          <p:cNvSpPr txBox="1">
            <a:spLocks noChangeArrowheads="1"/>
          </p:cNvSpPr>
          <p:nvPr/>
        </p:nvSpPr>
        <p:spPr bwMode="auto">
          <a:xfrm>
            <a:off x="2051720" y="4869160"/>
            <a:ext cx="444352" cy="707886"/>
          </a:xfrm>
          <a:prstGeom prst="rect">
            <a:avLst/>
          </a:prstGeom>
          <a:noFill/>
          <a:ln w="9525">
            <a:noFill/>
            <a:miter lim="800000"/>
            <a:headEnd/>
            <a:tailEnd/>
          </a:ln>
          <a:effectLst/>
        </p:spPr>
        <p:txBody>
          <a:bodyPr wrap="none">
            <a:spAutoFit/>
          </a:bodyPr>
          <a:lstStyle/>
          <a:p>
            <a:r>
              <a:rPr lang="en-US" sz="4000" b="1" i="1" dirty="0">
                <a:latin typeface="+mj-lt"/>
              </a:rPr>
              <a:t>2</a:t>
            </a:r>
            <a:endParaRPr lang="nl-NL" sz="4000" b="1" i="1" dirty="0">
              <a:latin typeface="+mj-lt"/>
            </a:endParaRPr>
          </a:p>
        </p:txBody>
      </p:sp>
      <p:pic>
        <p:nvPicPr>
          <p:cNvPr id="6" name="Picture 3" descr="einstein-young-1"/>
          <p:cNvPicPr>
            <a:picLocks noChangeAspect="1" noChangeArrowheads="1"/>
          </p:cNvPicPr>
          <p:nvPr/>
        </p:nvPicPr>
        <p:blipFill>
          <a:blip r:embed="rId4" cstate="print"/>
          <a:srcRect/>
          <a:stretch>
            <a:fillRect/>
          </a:stretch>
        </p:blipFill>
        <p:spPr bwMode="auto">
          <a:xfrm>
            <a:off x="251520" y="908720"/>
            <a:ext cx="2681312" cy="3384376"/>
          </a:xfrm>
          <a:prstGeom prst="rect">
            <a:avLst/>
          </a:prstGeom>
          <a:noFill/>
        </p:spPr>
      </p:pic>
      <p:sp>
        <p:nvSpPr>
          <p:cNvPr id="7" name="Tekstvak 6"/>
          <p:cNvSpPr txBox="1"/>
          <p:nvPr/>
        </p:nvSpPr>
        <p:spPr>
          <a:xfrm>
            <a:off x="1403648" y="188640"/>
            <a:ext cx="6552728" cy="584775"/>
          </a:xfrm>
          <a:prstGeom prst="rect">
            <a:avLst/>
          </a:prstGeom>
          <a:noFill/>
        </p:spPr>
        <p:txBody>
          <a:bodyPr wrap="square" rtlCol="0">
            <a:spAutoFit/>
          </a:bodyPr>
          <a:lstStyle/>
          <a:p>
            <a:r>
              <a:rPr lang="nl-NL" sz="3200" dirty="0" err="1" smtClean="0">
                <a:effectLst>
                  <a:outerShdw blurRad="38100" dist="38100" dir="2700000" algn="tl">
                    <a:srgbClr val="000000">
                      <a:alpha val="43137"/>
                    </a:srgbClr>
                  </a:outerShdw>
                </a:effectLst>
              </a:rPr>
              <a:t>Zur</a:t>
            </a:r>
            <a:r>
              <a:rPr lang="nl-NL" sz="3200" dirty="0" smtClean="0">
                <a:effectLst>
                  <a:outerShdw blurRad="38100" dist="38100" dir="2700000" algn="tl">
                    <a:srgbClr val="000000">
                      <a:alpha val="43137"/>
                    </a:srgbClr>
                  </a:outerShdw>
                </a:effectLst>
              </a:rPr>
              <a:t> </a:t>
            </a:r>
            <a:r>
              <a:rPr lang="nl-NL" sz="3200" dirty="0" err="1" smtClean="0">
                <a:effectLst>
                  <a:outerShdw blurRad="38100" dist="38100" dir="2700000" algn="tl">
                    <a:srgbClr val="000000">
                      <a:alpha val="43137"/>
                    </a:srgbClr>
                  </a:outerShdw>
                </a:effectLst>
              </a:rPr>
              <a:t>Elektrodynamik</a:t>
            </a:r>
            <a:r>
              <a:rPr lang="nl-NL" sz="3200" dirty="0" smtClean="0">
                <a:effectLst>
                  <a:outerShdw blurRad="38100" dist="38100" dir="2700000" algn="tl">
                    <a:srgbClr val="000000">
                      <a:alpha val="43137"/>
                    </a:srgbClr>
                  </a:outerShdw>
                </a:effectLst>
              </a:rPr>
              <a:t> </a:t>
            </a:r>
            <a:r>
              <a:rPr lang="nl-NL" sz="3200" dirty="0" err="1" smtClean="0">
                <a:effectLst>
                  <a:outerShdw blurRad="38100" dist="38100" dir="2700000" algn="tl">
                    <a:srgbClr val="000000">
                      <a:alpha val="43137"/>
                    </a:srgbClr>
                  </a:outerShdw>
                </a:effectLst>
              </a:rPr>
              <a:t>bewegter</a:t>
            </a:r>
            <a:r>
              <a:rPr lang="nl-NL" sz="3200" dirty="0" smtClean="0">
                <a:effectLst>
                  <a:outerShdw blurRad="38100" dist="38100" dir="2700000" algn="tl">
                    <a:srgbClr val="000000">
                      <a:alpha val="43137"/>
                    </a:srgbClr>
                  </a:outerShdw>
                </a:effectLst>
              </a:rPr>
              <a:t> </a:t>
            </a:r>
            <a:r>
              <a:rPr lang="nl-NL" sz="3200" dirty="0" err="1" smtClean="0">
                <a:effectLst>
                  <a:outerShdw blurRad="38100" dist="38100" dir="2700000" algn="tl">
                    <a:srgbClr val="000000">
                      <a:alpha val="43137"/>
                    </a:srgbClr>
                  </a:outerShdw>
                </a:effectLst>
              </a:rPr>
              <a:t>Körper</a:t>
            </a:r>
            <a:endParaRPr lang="nl-NL" sz="3200" dirty="0">
              <a:effectLst>
                <a:outerShdw blurRad="38100" dist="38100" dir="2700000" algn="tl">
                  <a:srgbClr val="000000">
                    <a:alpha val="43137"/>
                  </a:srgbClr>
                </a:outerShdw>
              </a:effectLst>
            </a:endParaRPr>
          </a:p>
        </p:txBody>
      </p:sp>
      <p:sp>
        <p:nvSpPr>
          <p:cNvPr id="8" name="Tijdelijke aanduiding voor datum 7"/>
          <p:cNvSpPr>
            <a:spLocks noGrp="1"/>
          </p:cNvSpPr>
          <p:nvPr>
            <p:ph type="dt" sz="half" idx="10"/>
          </p:nvPr>
        </p:nvSpPr>
        <p:spPr/>
        <p:txBody>
          <a:bodyPr/>
          <a:lstStyle/>
          <a:p>
            <a:fld id="{D4F4271A-7C06-44B7-9606-38D44A1F686C}" type="datetime1">
              <a:rPr lang="nl-NL" smtClean="0"/>
              <a:pPr/>
              <a:t>12-12-2010</a:t>
            </a:fld>
            <a:endParaRPr lang="nl-NL"/>
          </a:p>
        </p:txBody>
      </p:sp>
      <p:sp>
        <p:nvSpPr>
          <p:cNvPr id="9" name="Tijdelijke aanduiding voor voettekst 8"/>
          <p:cNvSpPr>
            <a:spLocks noGrp="1"/>
          </p:cNvSpPr>
          <p:nvPr>
            <p:ph type="ftr" sz="quarter" idx="11"/>
          </p:nvPr>
        </p:nvSpPr>
        <p:spPr/>
        <p:txBody>
          <a:bodyPr/>
          <a:lstStyle/>
          <a:p>
            <a:r>
              <a:rPr lang="nl-NL" smtClean="0"/>
              <a:t>Bart Rijkenberg Relativiteit Woudschoten 2010</a:t>
            </a:r>
            <a:endParaRPr lang="nl-NL"/>
          </a:p>
        </p:txBody>
      </p:sp>
      <p:sp>
        <p:nvSpPr>
          <p:cNvPr id="10" name="Tijdelijke aanduiding voor dianummer 9"/>
          <p:cNvSpPr>
            <a:spLocks noGrp="1"/>
          </p:cNvSpPr>
          <p:nvPr>
            <p:ph type="sldNum" sz="quarter" idx="12"/>
          </p:nvPr>
        </p:nvSpPr>
        <p:spPr/>
        <p:txBody>
          <a:bodyPr/>
          <a:lstStyle/>
          <a:p>
            <a:fld id="{CA2A918A-8C79-48DB-8E76-1081DEF33502}" type="slidenum">
              <a:rPr lang="nl-NL" smtClean="0"/>
              <a:pPr/>
              <a:t>3</a:t>
            </a:fld>
            <a:endParaRPr lang="nl-NL"/>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Tijdrek</a:t>
            </a:r>
            <a:r>
              <a:rPr lang="en-US"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 </a:t>
            </a:r>
            <a:r>
              <a:rPr lang="en-US"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herschaling</a:t>
            </a:r>
            <a:r>
              <a:rPr lang="en-US"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w-as</a:t>
            </a:r>
            <a:r>
              <a:rPr lang="nl-NL"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a:r>
            <a:br>
              <a:rPr lang="nl-NL" dirty="0" smtClean="0">
                <a:solidFill>
                  <a:schemeClr val="accent6">
                    <a:lumMod val="75000"/>
                  </a:schemeClr>
                </a:solidFill>
                <a:effectLst>
                  <a:outerShdw blurRad="38100" dist="38100" dir="2700000" algn="tl">
                    <a:srgbClr val="000000">
                      <a:alpha val="43137"/>
                    </a:srgbClr>
                  </a:outerShdw>
                </a:effectLst>
                <a:latin typeface="+mn-lt"/>
                <a:ea typeface="+mn-ea"/>
                <a:cs typeface="+mn-cs"/>
              </a:rPr>
            </a:br>
            <a:endParaRPr lang="nl-NL" dirty="0">
              <a:solidFill>
                <a:schemeClr val="accent6">
                  <a:lumMod val="75000"/>
                </a:schemeClr>
              </a:solidFill>
              <a:effectLst>
                <a:outerShdw blurRad="38100" dist="38100" dir="2700000" algn="tl">
                  <a:srgbClr val="000000">
                    <a:alpha val="43137"/>
                  </a:srgbClr>
                </a:outerShdw>
              </a:effectLst>
              <a:latin typeface="+mn-lt"/>
              <a:ea typeface="+mn-ea"/>
              <a:cs typeface="+mn-cs"/>
            </a:endParaRPr>
          </a:p>
        </p:txBody>
      </p:sp>
      <p:cxnSp>
        <p:nvCxnSpPr>
          <p:cNvPr id="5" name="Rechte verbindingslijn met pijl 4"/>
          <p:cNvCxnSpPr/>
          <p:nvPr/>
        </p:nvCxnSpPr>
        <p:spPr>
          <a:xfrm rot="5400000" flipH="1" flipV="1">
            <a:off x="360326" y="4112282"/>
            <a:ext cx="352839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Rechte verbindingslijn met pijl 5"/>
          <p:cNvCxnSpPr/>
          <p:nvPr/>
        </p:nvCxnSpPr>
        <p:spPr>
          <a:xfrm flipV="1">
            <a:off x="2123728" y="5877272"/>
            <a:ext cx="4312890" cy="91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rot="5400000" flipH="1" flipV="1">
            <a:off x="827584"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rot="5400000" flipH="1" flipV="1">
            <a:off x="1259632"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rot="5400000" flipH="1" flipV="1">
            <a:off x="1691680"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rot="5400000" flipH="1" flipV="1">
            <a:off x="2123728"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rot="5400000" flipH="1" flipV="1">
            <a:off x="2555776"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rot="5400000" flipH="1" flipV="1">
            <a:off x="2987824"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rot="5400000" flipH="1" flipV="1">
            <a:off x="3419872"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rot="5400000" flipH="1" flipV="1">
            <a:off x="3851920"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rot="5400000" flipH="1" flipV="1">
            <a:off x="4283968"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flipV="1">
            <a:off x="2123728" y="5445224"/>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flipV="1">
            <a:off x="2123728" y="5013176"/>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flipV="1">
            <a:off x="2123728" y="4581128"/>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flipV="1">
            <a:off x="2123728" y="4149080"/>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flipV="1">
            <a:off x="2123728" y="3717032"/>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flipV="1">
            <a:off x="2123728" y="3284984"/>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flipV="1">
            <a:off x="2123728" y="2852936"/>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flipV="1">
            <a:off x="2123728" y="2420888"/>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al 39"/>
          <p:cNvSpPr/>
          <p:nvPr/>
        </p:nvSpPr>
        <p:spPr>
          <a:xfrm>
            <a:off x="2915816" y="407707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7" name="Rechte verbindingslijn met pijl 46"/>
          <p:cNvCxnSpPr/>
          <p:nvPr/>
        </p:nvCxnSpPr>
        <p:spPr>
          <a:xfrm rot="5400000" flipH="1" flipV="1">
            <a:off x="1259632" y="3284984"/>
            <a:ext cx="3456384" cy="17281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Tekstvak 58"/>
          <p:cNvSpPr txBox="1"/>
          <p:nvPr/>
        </p:nvSpPr>
        <p:spPr>
          <a:xfrm>
            <a:off x="1619672" y="2276872"/>
            <a:ext cx="349776" cy="369332"/>
          </a:xfrm>
          <a:prstGeom prst="rect">
            <a:avLst/>
          </a:prstGeom>
          <a:noFill/>
        </p:spPr>
        <p:txBody>
          <a:bodyPr wrap="none" rtlCol="0">
            <a:spAutoFit/>
          </a:bodyPr>
          <a:lstStyle/>
          <a:p>
            <a:r>
              <a:rPr lang="en-US" dirty="0" smtClean="0"/>
              <a:t>w</a:t>
            </a:r>
            <a:endParaRPr lang="nl-NL" dirty="0"/>
          </a:p>
        </p:txBody>
      </p:sp>
      <p:sp>
        <p:nvSpPr>
          <p:cNvPr id="60" name="Tekstvak 59"/>
          <p:cNvSpPr txBox="1"/>
          <p:nvPr/>
        </p:nvSpPr>
        <p:spPr>
          <a:xfrm>
            <a:off x="6012160" y="6021288"/>
            <a:ext cx="284052" cy="369332"/>
          </a:xfrm>
          <a:prstGeom prst="rect">
            <a:avLst/>
          </a:prstGeom>
          <a:noFill/>
        </p:spPr>
        <p:txBody>
          <a:bodyPr wrap="none" rtlCol="0">
            <a:spAutoFit/>
          </a:bodyPr>
          <a:lstStyle/>
          <a:p>
            <a:r>
              <a:rPr lang="en-US" dirty="0" smtClean="0"/>
              <a:t>x</a:t>
            </a:r>
            <a:endParaRPr lang="nl-NL" dirty="0"/>
          </a:p>
        </p:txBody>
      </p:sp>
      <p:sp>
        <p:nvSpPr>
          <p:cNvPr id="61" name="Tekstvak 60"/>
          <p:cNvSpPr txBox="1"/>
          <p:nvPr/>
        </p:nvSpPr>
        <p:spPr>
          <a:xfrm>
            <a:off x="3347864" y="2420888"/>
            <a:ext cx="414216" cy="369332"/>
          </a:xfrm>
          <a:prstGeom prst="rect">
            <a:avLst/>
          </a:prstGeom>
          <a:noFill/>
        </p:spPr>
        <p:txBody>
          <a:bodyPr wrap="none" rtlCol="0">
            <a:spAutoFit/>
          </a:bodyPr>
          <a:lstStyle/>
          <a:p>
            <a:r>
              <a:rPr lang="en-US" dirty="0" smtClean="0"/>
              <a:t>w’</a:t>
            </a:r>
            <a:endParaRPr lang="nl-NL" dirty="0"/>
          </a:p>
        </p:txBody>
      </p:sp>
      <p:sp>
        <p:nvSpPr>
          <p:cNvPr id="41" name="Ovaal 40"/>
          <p:cNvSpPr/>
          <p:nvPr/>
        </p:nvSpPr>
        <p:spPr>
          <a:xfrm>
            <a:off x="2051720" y="407707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Ovaal 44"/>
          <p:cNvSpPr/>
          <p:nvPr/>
        </p:nvSpPr>
        <p:spPr>
          <a:xfrm>
            <a:off x="2051720" y="580526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al 45"/>
          <p:cNvSpPr/>
          <p:nvPr/>
        </p:nvSpPr>
        <p:spPr>
          <a:xfrm>
            <a:off x="2915816" y="4077072"/>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Tekstvak 36"/>
          <p:cNvSpPr txBox="1"/>
          <p:nvPr/>
        </p:nvSpPr>
        <p:spPr>
          <a:xfrm>
            <a:off x="1763688" y="3933056"/>
            <a:ext cx="295274" cy="369332"/>
          </a:xfrm>
          <a:prstGeom prst="rect">
            <a:avLst/>
          </a:prstGeom>
          <a:noFill/>
        </p:spPr>
        <p:txBody>
          <a:bodyPr wrap="none" rtlCol="0">
            <a:spAutoFit/>
          </a:bodyPr>
          <a:lstStyle/>
          <a:p>
            <a:r>
              <a:rPr lang="en-US" dirty="0" smtClean="0"/>
              <a:t>a</a:t>
            </a:r>
            <a:endParaRPr lang="nl-NL" dirty="0"/>
          </a:p>
        </p:txBody>
      </p:sp>
      <p:sp>
        <p:nvSpPr>
          <p:cNvPr id="38" name="Tekstvak 37"/>
          <p:cNvSpPr txBox="1"/>
          <p:nvPr/>
        </p:nvSpPr>
        <p:spPr>
          <a:xfrm>
            <a:off x="2699792" y="3789040"/>
            <a:ext cx="306494" cy="369332"/>
          </a:xfrm>
          <a:prstGeom prst="rect">
            <a:avLst/>
          </a:prstGeom>
          <a:noFill/>
        </p:spPr>
        <p:txBody>
          <a:bodyPr wrap="none" rtlCol="0">
            <a:spAutoFit/>
          </a:bodyPr>
          <a:lstStyle/>
          <a:p>
            <a:r>
              <a:rPr lang="en-US" dirty="0" smtClean="0"/>
              <a:t>b</a:t>
            </a:r>
            <a:endParaRPr lang="nl-NL" dirty="0"/>
          </a:p>
        </p:txBody>
      </p:sp>
      <p:cxnSp>
        <p:nvCxnSpPr>
          <p:cNvPr id="49" name="Rechte verbindingslijn met pijl 48"/>
          <p:cNvCxnSpPr/>
          <p:nvPr/>
        </p:nvCxnSpPr>
        <p:spPr>
          <a:xfrm rot="5400000" flipH="1" flipV="1">
            <a:off x="828378" y="5012382"/>
            <a:ext cx="1728192" cy="1588"/>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Rechte verbindingslijn met pijl 52"/>
          <p:cNvCxnSpPr/>
          <p:nvPr/>
        </p:nvCxnSpPr>
        <p:spPr>
          <a:xfrm rot="5400000" flipH="1" flipV="1">
            <a:off x="1835696" y="4581128"/>
            <a:ext cx="1728192" cy="864096"/>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55" name="Object 54"/>
          <p:cNvGraphicFramePr>
            <a:graphicFrameLocks noChangeAspect="1"/>
          </p:cNvGraphicFramePr>
          <p:nvPr/>
        </p:nvGraphicFramePr>
        <p:xfrm>
          <a:off x="1259632" y="4725144"/>
          <a:ext cx="385757" cy="360040"/>
        </p:xfrm>
        <a:graphic>
          <a:graphicData uri="http://schemas.openxmlformats.org/presentationml/2006/ole">
            <p:oleObj spid="_x0000_s55298" name="Equation" r:id="rId3" imgW="190440" imgH="177480" progId="">
              <p:embed/>
            </p:oleObj>
          </a:graphicData>
        </a:graphic>
      </p:graphicFrame>
      <p:graphicFrame>
        <p:nvGraphicFramePr>
          <p:cNvPr id="55299" name="Object 3"/>
          <p:cNvGraphicFramePr>
            <a:graphicFrameLocks noChangeAspect="1"/>
          </p:cNvGraphicFramePr>
          <p:nvPr/>
        </p:nvGraphicFramePr>
        <p:xfrm>
          <a:off x="2843808" y="4653136"/>
          <a:ext cx="461962" cy="360363"/>
        </p:xfrm>
        <a:graphic>
          <a:graphicData uri="http://schemas.openxmlformats.org/presentationml/2006/ole">
            <p:oleObj spid="_x0000_s55299" name="Equation" r:id="rId4" imgW="228600" imgH="177480" progId="">
              <p:embed/>
            </p:oleObj>
          </a:graphicData>
        </a:graphic>
      </p:graphicFrame>
      <p:sp>
        <p:nvSpPr>
          <p:cNvPr id="36" name="Tijdelijke aanduiding voor datum 35"/>
          <p:cNvSpPr>
            <a:spLocks noGrp="1"/>
          </p:cNvSpPr>
          <p:nvPr>
            <p:ph type="dt" sz="half" idx="10"/>
          </p:nvPr>
        </p:nvSpPr>
        <p:spPr/>
        <p:txBody>
          <a:bodyPr/>
          <a:lstStyle/>
          <a:p>
            <a:fld id="{F29DC75D-6F25-4850-9A15-2CDB77F58C2C}" type="datetime1">
              <a:rPr lang="nl-NL" smtClean="0"/>
              <a:pPr/>
              <a:t>12-12-2010</a:t>
            </a:fld>
            <a:endParaRPr lang="nl-NL"/>
          </a:p>
        </p:txBody>
      </p:sp>
      <p:sp>
        <p:nvSpPr>
          <p:cNvPr id="39" name="Tijdelijke aanduiding voor voettekst 38"/>
          <p:cNvSpPr>
            <a:spLocks noGrp="1"/>
          </p:cNvSpPr>
          <p:nvPr>
            <p:ph type="ftr" sz="quarter" idx="11"/>
          </p:nvPr>
        </p:nvSpPr>
        <p:spPr/>
        <p:txBody>
          <a:bodyPr/>
          <a:lstStyle/>
          <a:p>
            <a:r>
              <a:rPr lang="nl-NL" smtClean="0"/>
              <a:t>Bart Rijkenberg Relativiteit Woudschoten 2010</a:t>
            </a:r>
            <a:endParaRPr lang="nl-NL"/>
          </a:p>
        </p:txBody>
      </p:sp>
      <p:sp>
        <p:nvSpPr>
          <p:cNvPr id="42" name="Tijdelijke aanduiding voor dianummer 41"/>
          <p:cNvSpPr>
            <a:spLocks noGrp="1"/>
          </p:cNvSpPr>
          <p:nvPr>
            <p:ph type="sldNum" sz="quarter" idx="12"/>
          </p:nvPr>
        </p:nvSpPr>
        <p:spPr/>
        <p:txBody>
          <a:bodyPr/>
          <a:lstStyle/>
          <a:p>
            <a:fld id="{CA2A918A-8C79-48DB-8E76-1081DEF33502}" type="slidenum">
              <a:rPr lang="nl-NL" smtClean="0"/>
              <a:pPr/>
              <a:t>30</a:t>
            </a:fld>
            <a:endParaRPr lang="nl-NL"/>
          </a:p>
        </p:txBody>
      </p:sp>
      <p:sp>
        <p:nvSpPr>
          <p:cNvPr id="43" name="Tekstvak 42"/>
          <p:cNvSpPr txBox="1"/>
          <p:nvPr/>
        </p:nvSpPr>
        <p:spPr>
          <a:xfrm>
            <a:off x="6516216" y="2348880"/>
            <a:ext cx="1923169" cy="1200329"/>
          </a:xfrm>
          <a:prstGeom prst="rect">
            <a:avLst/>
          </a:prstGeom>
          <a:noFill/>
        </p:spPr>
        <p:txBody>
          <a:bodyPr wrap="square" rtlCol="0">
            <a:spAutoFit/>
          </a:bodyPr>
          <a:lstStyle/>
          <a:p>
            <a:r>
              <a:rPr lang="en-US" dirty="0" err="1" smtClean="0">
                <a:solidFill>
                  <a:srgbClr val="FF0000"/>
                </a:solidFill>
                <a:latin typeface="Symbol" pitchFamily="18" charset="2"/>
              </a:rPr>
              <a:t>D</a:t>
            </a:r>
            <a:r>
              <a:rPr lang="en-US" dirty="0" err="1" smtClean="0">
                <a:solidFill>
                  <a:srgbClr val="FF0000"/>
                </a:solidFill>
              </a:rPr>
              <a:t>t</a:t>
            </a:r>
            <a:r>
              <a:rPr lang="en-US" dirty="0" smtClean="0">
                <a:solidFill>
                  <a:srgbClr val="FF0000"/>
                </a:solidFill>
              </a:rPr>
              <a:t>’</a:t>
            </a:r>
            <a:r>
              <a:rPr lang="en-US" dirty="0" smtClean="0"/>
              <a:t>&lt;</a:t>
            </a:r>
            <a:r>
              <a:rPr lang="en-US" dirty="0" err="1" smtClean="0">
                <a:latin typeface="Symbol" pitchFamily="18" charset="2"/>
              </a:rPr>
              <a:t>D</a:t>
            </a:r>
            <a:r>
              <a:rPr lang="en-US" dirty="0" err="1" smtClean="0"/>
              <a:t>t</a:t>
            </a:r>
            <a:r>
              <a:rPr lang="en-US" dirty="0" smtClean="0"/>
              <a:t>: de rode </a:t>
            </a:r>
            <a:r>
              <a:rPr lang="en-US" dirty="0" err="1" smtClean="0"/>
              <a:t>tijdas</a:t>
            </a:r>
            <a:r>
              <a:rPr lang="en-US" dirty="0" smtClean="0"/>
              <a:t> is </a:t>
            </a:r>
            <a:r>
              <a:rPr lang="en-US" dirty="0" err="1" smtClean="0"/>
              <a:t>dus</a:t>
            </a:r>
            <a:r>
              <a:rPr lang="en-US" dirty="0" smtClean="0"/>
              <a:t> </a:t>
            </a:r>
            <a:r>
              <a:rPr lang="en-US" b="1" dirty="0" err="1" smtClean="0">
                <a:solidFill>
                  <a:srgbClr val="FF0000"/>
                </a:solidFill>
              </a:rPr>
              <a:t>uitgerekt</a:t>
            </a:r>
            <a:r>
              <a:rPr lang="en-US" dirty="0" smtClean="0"/>
              <a:t> </a:t>
            </a:r>
            <a:r>
              <a:rPr lang="en-US" dirty="0" err="1" smtClean="0"/>
              <a:t>t.o.v</a:t>
            </a:r>
            <a:r>
              <a:rPr lang="en-US" dirty="0" smtClean="0"/>
              <a:t>. de </a:t>
            </a:r>
            <a:r>
              <a:rPr lang="en-US" dirty="0" err="1" smtClean="0"/>
              <a:t>zwarte</a:t>
            </a:r>
            <a:r>
              <a:rPr lang="en-US" dirty="0" smtClean="0"/>
              <a:t>.</a:t>
            </a:r>
            <a:endParaRPr lang="nl-NL" dirty="0"/>
          </a:p>
        </p:txBody>
      </p:sp>
      <p:sp>
        <p:nvSpPr>
          <p:cNvPr id="44" name="PIJL-RECHTS 43"/>
          <p:cNvSpPr/>
          <p:nvPr/>
        </p:nvSpPr>
        <p:spPr>
          <a:xfrm>
            <a:off x="7236296" y="5445224"/>
            <a:ext cx="1656184" cy="50400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linds(horizontal)">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lum bright="30000" contrast="-40000"/>
          </a:blip>
          <a:srcRect/>
          <a:stretch>
            <a:fillRect/>
          </a:stretch>
        </p:blipFill>
        <p:spPr bwMode="auto">
          <a:xfrm>
            <a:off x="561975" y="419100"/>
            <a:ext cx="8020050" cy="6019800"/>
          </a:xfrm>
          <a:prstGeom prst="rect">
            <a:avLst/>
          </a:prstGeom>
          <a:noFill/>
          <a:ln w="9525">
            <a:noFill/>
            <a:miter lim="800000"/>
            <a:headEnd/>
            <a:tailEnd/>
          </a:ln>
        </p:spPr>
      </p:pic>
      <p:sp>
        <p:nvSpPr>
          <p:cNvPr id="2" name="Titel 1"/>
          <p:cNvSpPr>
            <a:spLocks noGrp="1"/>
          </p:cNvSpPr>
          <p:nvPr>
            <p:ph type="title"/>
          </p:nvPr>
        </p:nvSpPr>
        <p:spPr/>
        <p:txBody>
          <a:bodyPr>
            <a:normAutofit/>
          </a:bodyPr>
          <a:lstStyle/>
          <a:p>
            <a:r>
              <a:rPr lang="en-US" sz="4000" b="1" i="1" dirty="0" err="1" smtClean="0"/>
              <a:t>Tijdrek</a:t>
            </a:r>
            <a:endParaRPr lang="nl-NL" sz="4000" b="1" i="1" dirty="0" smtClean="0"/>
          </a:p>
        </p:txBody>
      </p:sp>
      <p:graphicFrame>
        <p:nvGraphicFramePr>
          <p:cNvPr id="31747" name="Object 3"/>
          <p:cNvGraphicFramePr>
            <a:graphicFrameLocks noChangeAspect="1"/>
          </p:cNvGraphicFramePr>
          <p:nvPr/>
        </p:nvGraphicFramePr>
        <p:xfrm>
          <a:off x="5076825" y="1700213"/>
          <a:ext cx="2339975" cy="1836737"/>
        </p:xfrm>
        <a:graphic>
          <a:graphicData uri="http://schemas.openxmlformats.org/presentationml/2006/ole">
            <p:oleObj spid="_x0000_s31747" name="Equation" r:id="rId4" imgW="825480" imgH="647640" progId="">
              <p:embed/>
            </p:oleObj>
          </a:graphicData>
        </a:graphic>
      </p:graphicFrame>
      <p:sp>
        <p:nvSpPr>
          <p:cNvPr id="5" name="Tijdelijke aanduiding voor datum 4"/>
          <p:cNvSpPr>
            <a:spLocks noGrp="1"/>
          </p:cNvSpPr>
          <p:nvPr>
            <p:ph type="dt" sz="half" idx="10"/>
          </p:nvPr>
        </p:nvSpPr>
        <p:spPr/>
        <p:txBody>
          <a:bodyPr/>
          <a:lstStyle/>
          <a:p>
            <a:fld id="{B66837DF-DF53-4F67-8A11-7C959C637BC2}" type="datetime1">
              <a:rPr lang="nl-NL" smtClean="0"/>
              <a:pPr/>
              <a:t>12-12-2010</a:t>
            </a:fld>
            <a:endParaRPr lang="nl-NL"/>
          </a:p>
        </p:txBody>
      </p:sp>
      <p:sp>
        <p:nvSpPr>
          <p:cNvPr id="6" name="Tijdelijke aanduiding voor voettekst 5"/>
          <p:cNvSpPr>
            <a:spLocks noGrp="1"/>
          </p:cNvSpPr>
          <p:nvPr>
            <p:ph type="ftr" sz="quarter" idx="11"/>
          </p:nvPr>
        </p:nvSpPr>
        <p:spPr/>
        <p:txBody>
          <a:bodyPr/>
          <a:lstStyle/>
          <a:p>
            <a:r>
              <a:rPr lang="nl-NL" smtClean="0"/>
              <a:t>Bart Rijkenberg Relativiteit Woudschoten 2010</a:t>
            </a:r>
            <a:endParaRPr lang="nl-NL"/>
          </a:p>
        </p:txBody>
      </p:sp>
      <p:sp>
        <p:nvSpPr>
          <p:cNvPr id="7" name="Tijdelijke aanduiding voor dianummer 6"/>
          <p:cNvSpPr>
            <a:spLocks noGrp="1"/>
          </p:cNvSpPr>
          <p:nvPr>
            <p:ph type="sldNum" sz="quarter" idx="12"/>
          </p:nvPr>
        </p:nvSpPr>
        <p:spPr/>
        <p:txBody>
          <a:bodyPr/>
          <a:lstStyle/>
          <a:p>
            <a:fld id="{CA2A918A-8C79-48DB-8E76-1081DEF33502}" type="slidenum">
              <a:rPr lang="nl-NL" smtClean="0"/>
              <a:pPr/>
              <a:t>31</a:t>
            </a:fld>
            <a:endParaRPr lang="nl-NL"/>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Gelijke</a:t>
            </a:r>
            <a:r>
              <a:rPr lang="en-US"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 </a:t>
            </a:r>
            <a:r>
              <a:rPr lang="en-US" dirty="0" err="1" smtClean="0">
                <a:solidFill>
                  <a:schemeClr val="accent6">
                    <a:lumMod val="75000"/>
                  </a:schemeClr>
                </a:solidFill>
                <a:effectLst>
                  <a:outerShdw blurRad="38100" dist="38100" dir="2700000" algn="tl">
                    <a:srgbClr val="000000">
                      <a:alpha val="43137"/>
                    </a:srgbClr>
                  </a:outerShdw>
                </a:effectLst>
                <a:latin typeface="+mn-lt"/>
                <a:ea typeface="+mn-ea"/>
                <a:cs typeface="+mn-cs"/>
              </a:rPr>
              <a:t>rechten</a:t>
            </a:r>
            <a:endParaRPr lang="nl-NL" dirty="0" smtClean="0">
              <a:solidFill>
                <a:schemeClr val="accent6">
                  <a:lumMod val="75000"/>
                </a:schemeClr>
              </a:solidFill>
              <a:effectLst>
                <a:outerShdw blurRad="38100" dist="38100" dir="2700000" algn="tl">
                  <a:srgbClr val="000000">
                    <a:alpha val="43137"/>
                  </a:srgbClr>
                </a:outerShdw>
              </a:effectLst>
              <a:latin typeface="+mn-lt"/>
              <a:ea typeface="+mn-ea"/>
              <a:cs typeface="+mn-cs"/>
            </a:endParaRPr>
          </a:p>
        </p:txBody>
      </p:sp>
      <p:sp>
        <p:nvSpPr>
          <p:cNvPr id="3" name="Tekstvak 2"/>
          <p:cNvSpPr txBox="1"/>
          <p:nvPr/>
        </p:nvSpPr>
        <p:spPr>
          <a:xfrm>
            <a:off x="1187624" y="1556792"/>
            <a:ext cx="7200800" cy="646331"/>
          </a:xfrm>
          <a:prstGeom prst="rect">
            <a:avLst/>
          </a:prstGeom>
          <a:noFill/>
        </p:spPr>
        <p:txBody>
          <a:bodyPr wrap="square" rtlCol="0">
            <a:spAutoFit/>
          </a:bodyPr>
          <a:lstStyle/>
          <a:p>
            <a:r>
              <a:rPr lang="en-US" dirty="0" smtClean="0"/>
              <a:t>De </a:t>
            </a:r>
            <a:r>
              <a:rPr lang="en-US" dirty="0" err="1" smtClean="0"/>
              <a:t>stilstaande</a:t>
            </a:r>
            <a:r>
              <a:rPr lang="en-US" dirty="0" smtClean="0"/>
              <a:t> </a:t>
            </a:r>
            <a:r>
              <a:rPr lang="en-US" dirty="0" err="1" smtClean="0"/>
              <a:t>waarnemer</a:t>
            </a:r>
            <a:r>
              <a:rPr lang="en-US" dirty="0" smtClean="0"/>
              <a:t> </a:t>
            </a:r>
            <a:r>
              <a:rPr lang="en-US" dirty="0" err="1" smtClean="0"/>
              <a:t>ziet</a:t>
            </a:r>
            <a:r>
              <a:rPr lang="en-US" dirty="0" smtClean="0"/>
              <a:t> de </a:t>
            </a:r>
            <a:r>
              <a:rPr lang="en-US" dirty="0" err="1" smtClean="0"/>
              <a:t>bewegende</a:t>
            </a:r>
            <a:r>
              <a:rPr lang="en-US" dirty="0" smtClean="0"/>
              <a:t> </a:t>
            </a:r>
            <a:r>
              <a:rPr lang="en-US" dirty="0" err="1" smtClean="0"/>
              <a:t>klok</a:t>
            </a:r>
            <a:r>
              <a:rPr lang="en-US" dirty="0" smtClean="0"/>
              <a:t> </a:t>
            </a:r>
            <a:r>
              <a:rPr lang="en-US" b="1" dirty="0" err="1" smtClean="0"/>
              <a:t>langzamer</a:t>
            </a:r>
            <a:r>
              <a:rPr lang="en-US" dirty="0" smtClean="0"/>
              <a:t> </a:t>
            </a:r>
            <a:r>
              <a:rPr lang="en-US" dirty="0" err="1" smtClean="0"/>
              <a:t>lopen</a:t>
            </a:r>
            <a:r>
              <a:rPr lang="en-US" dirty="0" smtClean="0"/>
              <a:t> </a:t>
            </a:r>
            <a:r>
              <a:rPr lang="en-US" dirty="0" err="1" smtClean="0"/>
              <a:t>dan</a:t>
            </a:r>
            <a:r>
              <a:rPr lang="en-US" dirty="0" smtClean="0"/>
              <a:t> </a:t>
            </a:r>
            <a:r>
              <a:rPr lang="en-US" dirty="0" err="1" smtClean="0"/>
              <a:t>zijn</a:t>
            </a:r>
            <a:r>
              <a:rPr lang="en-US" dirty="0" smtClean="0"/>
              <a:t> </a:t>
            </a:r>
            <a:r>
              <a:rPr lang="en-US" dirty="0" err="1" smtClean="0"/>
              <a:t>eigen</a:t>
            </a:r>
            <a:r>
              <a:rPr lang="en-US" dirty="0" smtClean="0"/>
              <a:t> </a:t>
            </a:r>
            <a:r>
              <a:rPr lang="en-US" dirty="0" err="1" smtClean="0"/>
              <a:t>klok</a:t>
            </a:r>
            <a:r>
              <a:rPr lang="en-US" dirty="0" smtClean="0"/>
              <a:t>.</a:t>
            </a:r>
            <a:endParaRPr lang="nl-NL" dirty="0"/>
          </a:p>
        </p:txBody>
      </p:sp>
      <p:sp>
        <p:nvSpPr>
          <p:cNvPr id="4" name="Tekstvak 3"/>
          <p:cNvSpPr txBox="1"/>
          <p:nvPr/>
        </p:nvSpPr>
        <p:spPr>
          <a:xfrm>
            <a:off x="1187624" y="2348880"/>
            <a:ext cx="7200800" cy="646331"/>
          </a:xfrm>
          <a:prstGeom prst="rect">
            <a:avLst/>
          </a:prstGeom>
          <a:noFill/>
        </p:spPr>
        <p:txBody>
          <a:bodyPr wrap="square" rtlCol="0">
            <a:spAutoFit/>
          </a:bodyPr>
          <a:lstStyle/>
          <a:p>
            <a:r>
              <a:rPr lang="en-US" dirty="0" smtClean="0"/>
              <a:t>En hoe </a:t>
            </a:r>
            <a:r>
              <a:rPr lang="en-US" dirty="0" err="1" smtClean="0"/>
              <a:t>snel</a:t>
            </a:r>
            <a:r>
              <a:rPr lang="en-US" dirty="0" smtClean="0"/>
              <a:t> </a:t>
            </a:r>
            <a:r>
              <a:rPr lang="en-US" dirty="0" err="1" smtClean="0"/>
              <a:t>ziet</a:t>
            </a:r>
            <a:r>
              <a:rPr lang="en-US" dirty="0" smtClean="0"/>
              <a:t> de </a:t>
            </a:r>
            <a:r>
              <a:rPr lang="en-US" dirty="0" err="1" smtClean="0"/>
              <a:t>waarneemster</a:t>
            </a:r>
            <a:r>
              <a:rPr lang="en-US" dirty="0" smtClean="0"/>
              <a:t> in het rode </a:t>
            </a:r>
            <a:r>
              <a:rPr lang="en-US" dirty="0" err="1" smtClean="0"/>
              <a:t>stelsel</a:t>
            </a:r>
            <a:r>
              <a:rPr lang="en-US" dirty="0" smtClean="0"/>
              <a:t> de </a:t>
            </a:r>
            <a:r>
              <a:rPr lang="en-US" dirty="0" err="1" smtClean="0"/>
              <a:t>klok</a:t>
            </a:r>
            <a:r>
              <a:rPr lang="en-US" dirty="0" smtClean="0"/>
              <a:t> in het </a:t>
            </a:r>
            <a:r>
              <a:rPr lang="en-US" dirty="0" err="1" smtClean="0"/>
              <a:t>zwarte</a:t>
            </a:r>
            <a:r>
              <a:rPr lang="en-US" dirty="0" smtClean="0"/>
              <a:t> </a:t>
            </a:r>
            <a:r>
              <a:rPr lang="en-US" dirty="0" err="1" smtClean="0"/>
              <a:t>stelsel</a:t>
            </a:r>
            <a:r>
              <a:rPr lang="en-US" dirty="0" smtClean="0"/>
              <a:t> </a:t>
            </a:r>
            <a:r>
              <a:rPr lang="en-US" dirty="0" err="1" smtClean="0"/>
              <a:t>lopen</a:t>
            </a:r>
            <a:r>
              <a:rPr lang="en-US" dirty="0" smtClean="0"/>
              <a:t>?</a:t>
            </a:r>
            <a:endParaRPr lang="nl-NL" dirty="0"/>
          </a:p>
        </p:txBody>
      </p:sp>
      <p:sp>
        <p:nvSpPr>
          <p:cNvPr id="5" name="Tekstvak 4"/>
          <p:cNvSpPr txBox="1"/>
          <p:nvPr/>
        </p:nvSpPr>
        <p:spPr>
          <a:xfrm>
            <a:off x="1187624" y="3140968"/>
            <a:ext cx="7200800" cy="646331"/>
          </a:xfrm>
          <a:prstGeom prst="rect">
            <a:avLst/>
          </a:prstGeom>
          <a:noFill/>
        </p:spPr>
        <p:txBody>
          <a:bodyPr wrap="square" rtlCol="0">
            <a:spAutoFit/>
          </a:bodyPr>
          <a:lstStyle/>
          <a:p>
            <a:r>
              <a:rPr lang="en-US" dirty="0" err="1" smtClean="0"/>
              <a:t>Volgens</a:t>
            </a:r>
            <a:r>
              <a:rPr lang="en-US" dirty="0" smtClean="0"/>
              <a:t> het </a:t>
            </a:r>
            <a:r>
              <a:rPr lang="en-US" dirty="0" err="1" smtClean="0"/>
              <a:t>relativiteitsbeginsel</a:t>
            </a:r>
            <a:r>
              <a:rPr lang="en-US" dirty="0" smtClean="0"/>
              <a:t> MOET </a:t>
            </a:r>
            <a:r>
              <a:rPr lang="en-US" dirty="0" err="1" smtClean="0"/>
              <a:t>zij</a:t>
            </a:r>
            <a:r>
              <a:rPr lang="en-US" dirty="0" smtClean="0"/>
              <a:t> de </a:t>
            </a:r>
            <a:r>
              <a:rPr lang="en-US" dirty="0" err="1" smtClean="0"/>
              <a:t>klok</a:t>
            </a:r>
            <a:r>
              <a:rPr lang="en-US" dirty="0" smtClean="0"/>
              <a:t> in het </a:t>
            </a:r>
            <a:r>
              <a:rPr lang="en-US" dirty="0" err="1" smtClean="0"/>
              <a:t>zwarte</a:t>
            </a:r>
            <a:r>
              <a:rPr lang="en-US" dirty="0" smtClean="0"/>
              <a:t> </a:t>
            </a:r>
            <a:r>
              <a:rPr lang="en-US" dirty="0" err="1" smtClean="0"/>
              <a:t>stelsel</a:t>
            </a:r>
            <a:r>
              <a:rPr lang="en-US" dirty="0" smtClean="0"/>
              <a:t> </a:t>
            </a:r>
            <a:r>
              <a:rPr lang="en-US" dirty="0" err="1" smtClean="0"/>
              <a:t>langzamer</a:t>
            </a:r>
            <a:r>
              <a:rPr lang="en-US" dirty="0" smtClean="0"/>
              <a:t> </a:t>
            </a:r>
            <a:r>
              <a:rPr lang="en-US" dirty="0" err="1" smtClean="0"/>
              <a:t>zien</a:t>
            </a:r>
            <a:r>
              <a:rPr lang="en-US" dirty="0" smtClean="0"/>
              <a:t> </a:t>
            </a:r>
            <a:r>
              <a:rPr lang="en-US" dirty="0" err="1" smtClean="0"/>
              <a:t>lopen</a:t>
            </a:r>
            <a:r>
              <a:rPr lang="en-US" dirty="0" smtClean="0"/>
              <a:t> </a:t>
            </a:r>
            <a:r>
              <a:rPr lang="en-US" dirty="0" err="1" smtClean="0"/>
              <a:t>dan</a:t>
            </a:r>
            <a:r>
              <a:rPr lang="en-US" dirty="0" smtClean="0"/>
              <a:t> </a:t>
            </a:r>
            <a:r>
              <a:rPr lang="en-US" dirty="0" err="1" smtClean="0"/>
              <a:t>haar</a:t>
            </a:r>
            <a:r>
              <a:rPr lang="en-US" dirty="0" smtClean="0"/>
              <a:t> </a:t>
            </a:r>
            <a:r>
              <a:rPr lang="en-US" dirty="0" err="1" smtClean="0"/>
              <a:t>eigen</a:t>
            </a:r>
            <a:r>
              <a:rPr lang="en-US" dirty="0" smtClean="0"/>
              <a:t> </a:t>
            </a:r>
            <a:r>
              <a:rPr lang="en-US" dirty="0" err="1" smtClean="0"/>
              <a:t>klok</a:t>
            </a:r>
            <a:r>
              <a:rPr lang="en-US" dirty="0" smtClean="0"/>
              <a:t>. </a:t>
            </a:r>
            <a:endParaRPr lang="nl-NL" dirty="0"/>
          </a:p>
        </p:txBody>
      </p:sp>
      <p:sp>
        <p:nvSpPr>
          <p:cNvPr id="6" name="Tekstvak 5"/>
          <p:cNvSpPr txBox="1"/>
          <p:nvPr/>
        </p:nvSpPr>
        <p:spPr>
          <a:xfrm>
            <a:off x="1187624" y="4005064"/>
            <a:ext cx="7200800" cy="923330"/>
          </a:xfrm>
          <a:prstGeom prst="rect">
            <a:avLst/>
          </a:prstGeom>
          <a:noFill/>
        </p:spPr>
        <p:txBody>
          <a:bodyPr wrap="square" rtlCol="0">
            <a:spAutoFit/>
          </a:bodyPr>
          <a:lstStyle/>
          <a:p>
            <a:r>
              <a:rPr lang="en-US" dirty="0" err="1" smtClean="0"/>
              <a:t>Zou</a:t>
            </a:r>
            <a:r>
              <a:rPr lang="en-US" dirty="0" smtClean="0"/>
              <a:t> het </a:t>
            </a:r>
            <a:r>
              <a:rPr lang="en-US" dirty="0" err="1" smtClean="0"/>
              <a:t>dan</a:t>
            </a:r>
            <a:r>
              <a:rPr lang="en-US" dirty="0" smtClean="0"/>
              <a:t> </a:t>
            </a:r>
            <a:r>
              <a:rPr lang="en-US" dirty="0" err="1" smtClean="0"/>
              <a:t>niet</a:t>
            </a:r>
            <a:r>
              <a:rPr lang="en-US" dirty="0" smtClean="0"/>
              <a:t> </a:t>
            </a:r>
            <a:r>
              <a:rPr lang="en-US" dirty="0" err="1" smtClean="0"/>
              <a:t>mogelijk</a:t>
            </a:r>
            <a:r>
              <a:rPr lang="en-US" dirty="0" smtClean="0"/>
              <a:t> </a:t>
            </a:r>
            <a:r>
              <a:rPr lang="en-US" dirty="0" err="1" smtClean="0"/>
              <a:t>zijn</a:t>
            </a:r>
            <a:r>
              <a:rPr lang="en-US" dirty="0" smtClean="0"/>
              <a:t> </a:t>
            </a:r>
            <a:r>
              <a:rPr lang="en-US" dirty="0" err="1" smtClean="0"/>
              <a:t>om</a:t>
            </a:r>
            <a:r>
              <a:rPr lang="en-US" dirty="0" smtClean="0"/>
              <a:t> </a:t>
            </a:r>
            <a:r>
              <a:rPr lang="en-US" dirty="0" err="1" smtClean="0"/>
              <a:t>een</a:t>
            </a:r>
            <a:r>
              <a:rPr lang="en-US" dirty="0" smtClean="0"/>
              <a:t> </a:t>
            </a:r>
            <a:r>
              <a:rPr lang="en-US" dirty="0" err="1" smtClean="0"/>
              <a:t>logische</a:t>
            </a:r>
            <a:r>
              <a:rPr lang="en-US" dirty="0" smtClean="0"/>
              <a:t> </a:t>
            </a:r>
            <a:r>
              <a:rPr lang="en-US" dirty="0" err="1" smtClean="0"/>
              <a:t>tegenspraak</a:t>
            </a:r>
            <a:r>
              <a:rPr lang="en-US" dirty="0" smtClean="0"/>
              <a:t> </a:t>
            </a:r>
            <a:r>
              <a:rPr lang="en-US" dirty="0" err="1" smtClean="0"/>
              <a:t>te</a:t>
            </a:r>
            <a:r>
              <a:rPr lang="en-US" dirty="0" smtClean="0"/>
              <a:t> </a:t>
            </a:r>
            <a:r>
              <a:rPr lang="en-US" dirty="0" err="1" smtClean="0"/>
              <a:t>bedenken</a:t>
            </a:r>
            <a:r>
              <a:rPr lang="en-US" dirty="0" smtClean="0"/>
              <a:t>?</a:t>
            </a:r>
          </a:p>
          <a:p>
            <a:endParaRPr lang="en-US" dirty="0" smtClean="0"/>
          </a:p>
          <a:p>
            <a:r>
              <a:rPr lang="en-US" dirty="0" smtClean="0"/>
              <a:t>In de </a:t>
            </a:r>
            <a:r>
              <a:rPr lang="en-US" dirty="0" err="1" smtClean="0"/>
              <a:t>trant</a:t>
            </a:r>
            <a:r>
              <a:rPr lang="en-US" dirty="0" smtClean="0"/>
              <a:t> van….</a:t>
            </a:r>
            <a:endParaRPr lang="nl-NL" dirty="0"/>
          </a:p>
        </p:txBody>
      </p:sp>
      <p:sp>
        <p:nvSpPr>
          <p:cNvPr id="7" name="Tijdelijke aanduiding voor datum 6"/>
          <p:cNvSpPr>
            <a:spLocks noGrp="1"/>
          </p:cNvSpPr>
          <p:nvPr>
            <p:ph type="dt" sz="half" idx="10"/>
          </p:nvPr>
        </p:nvSpPr>
        <p:spPr/>
        <p:txBody>
          <a:bodyPr/>
          <a:lstStyle/>
          <a:p>
            <a:fld id="{7CEA3ADB-C939-431C-9D86-7A822A82F43F}" type="datetime1">
              <a:rPr lang="nl-NL" smtClean="0"/>
              <a:pPr/>
              <a:t>12-12-2010</a:t>
            </a:fld>
            <a:endParaRPr lang="nl-NL"/>
          </a:p>
        </p:txBody>
      </p:sp>
      <p:sp>
        <p:nvSpPr>
          <p:cNvPr id="8" name="Tijdelijke aanduiding voor voettekst 7"/>
          <p:cNvSpPr>
            <a:spLocks noGrp="1"/>
          </p:cNvSpPr>
          <p:nvPr>
            <p:ph type="ftr" sz="quarter" idx="11"/>
          </p:nvPr>
        </p:nvSpPr>
        <p:spPr/>
        <p:txBody>
          <a:bodyPr/>
          <a:lstStyle/>
          <a:p>
            <a:r>
              <a:rPr lang="nl-NL" smtClean="0"/>
              <a:t>Bart Rijkenberg Relativiteit Woudschoten 2010</a:t>
            </a:r>
            <a:endParaRPr lang="nl-NL"/>
          </a:p>
        </p:txBody>
      </p:sp>
      <p:sp>
        <p:nvSpPr>
          <p:cNvPr id="9" name="Tijdelijke aanduiding voor dianummer 8"/>
          <p:cNvSpPr>
            <a:spLocks noGrp="1"/>
          </p:cNvSpPr>
          <p:nvPr>
            <p:ph type="sldNum" sz="quarter" idx="12"/>
          </p:nvPr>
        </p:nvSpPr>
        <p:spPr/>
        <p:txBody>
          <a:bodyPr/>
          <a:lstStyle/>
          <a:p>
            <a:fld id="{CA2A918A-8C79-48DB-8E76-1081DEF33502}" type="slidenum">
              <a:rPr lang="nl-NL" smtClean="0"/>
              <a:pPr/>
              <a:t>32</a:t>
            </a:fld>
            <a:endParaRPr lang="nl-NL"/>
          </a:p>
        </p:txBody>
      </p:sp>
      <p:sp>
        <p:nvSpPr>
          <p:cNvPr id="10" name="PIJL-RECHTS 9"/>
          <p:cNvSpPr/>
          <p:nvPr/>
        </p:nvSpPr>
        <p:spPr>
          <a:xfrm>
            <a:off x="7236296" y="5445224"/>
            <a:ext cx="1656184" cy="50400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260648"/>
            <a:ext cx="6203032" cy="1143000"/>
          </a:xfrm>
        </p:spPr>
        <p:txBody>
          <a:bodyPr>
            <a:normAutofit fontScale="90000"/>
          </a:bodyPr>
          <a:lstStyle/>
          <a:p>
            <a:r>
              <a:rPr lang="en-US" dirty="0" smtClean="0">
                <a:solidFill>
                  <a:schemeClr val="accent6">
                    <a:lumMod val="75000"/>
                  </a:schemeClr>
                </a:solidFill>
                <a:effectLst>
                  <a:outerShdw blurRad="38100" dist="38100" dir="2700000" algn="tl">
                    <a:srgbClr val="000000">
                      <a:alpha val="43137"/>
                    </a:srgbClr>
                  </a:outerShdw>
                </a:effectLst>
              </a:rPr>
              <a:t>De </a:t>
            </a:r>
            <a:r>
              <a:rPr lang="en-US" dirty="0" err="1" smtClean="0">
                <a:solidFill>
                  <a:schemeClr val="accent6">
                    <a:lumMod val="75000"/>
                  </a:schemeClr>
                </a:solidFill>
                <a:effectLst>
                  <a:outerShdw blurRad="38100" dist="38100" dir="2700000" algn="tl">
                    <a:srgbClr val="000000">
                      <a:alpha val="43137"/>
                    </a:srgbClr>
                  </a:outerShdw>
                </a:effectLst>
              </a:rPr>
              <a:t>tweelingparadox</a:t>
            </a:r>
            <a:r>
              <a:rPr lang="nl-NL" b="1" i="1" dirty="0" smtClean="0"/>
              <a:t/>
            </a:r>
            <a:br>
              <a:rPr lang="nl-NL" b="1" i="1" dirty="0" smtClean="0"/>
            </a:br>
            <a:endParaRPr lang="nl-NL" dirty="0"/>
          </a:p>
        </p:txBody>
      </p:sp>
      <p:cxnSp>
        <p:nvCxnSpPr>
          <p:cNvPr id="5" name="Rechte verbindingslijn met pijl 4"/>
          <p:cNvCxnSpPr/>
          <p:nvPr/>
        </p:nvCxnSpPr>
        <p:spPr>
          <a:xfrm rot="5400000" flipH="1" flipV="1">
            <a:off x="360326" y="4112282"/>
            <a:ext cx="352839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Rechte verbindingslijn met pijl 5"/>
          <p:cNvCxnSpPr/>
          <p:nvPr/>
        </p:nvCxnSpPr>
        <p:spPr>
          <a:xfrm flipV="1">
            <a:off x="2123728" y="5877272"/>
            <a:ext cx="4312890" cy="91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rot="5400000" flipH="1" flipV="1">
            <a:off x="827584"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rot="5400000" flipH="1" flipV="1">
            <a:off x="1259632"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rot="5400000" flipH="1" flipV="1">
            <a:off x="1691680"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rot="5400000" flipH="1" flipV="1">
            <a:off x="2123728"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rot="5400000" flipH="1" flipV="1">
            <a:off x="2555776"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rot="5400000" flipH="1" flipV="1">
            <a:off x="2987824"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rot="5400000" flipH="1" flipV="1">
            <a:off x="3419872"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rot="5400000" flipH="1" flipV="1">
            <a:off x="3851920"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rot="5400000" flipH="1" flipV="1">
            <a:off x="4283968"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flipV="1">
            <a:off x="2123728" y="5445224"/>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flipV="1">
            <a:off x="2123728" y="5013176"/>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flipV="1">
            <a:off x="2123728" y="4581128"/>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flipV="1">
            <a:off x="2123728" y="4149080"/>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flipV="1">
            <a:off x="2123728" y="3717032"/>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flipV="1">
            <a:off x="2123728" y="3284984"/>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flipV="1">
            <a:off x="2123728" y="2852936"/>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flipV="1">
            <a:off x="2123728" y="2420888"/>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p:cNvCxnSpPr/>
          <p:nvPr/>
        </p:nvCxnSpPr>
        <p:spPr>
          <a:xfrm rot="5400000" flipH="1" flipV="1">
            <a:off x="2123728" y="2492896"/>
            <a:ext cx="3384376" cy="338437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p:cNvCxnSpPr/>
          <p:nvPr/>
        </p:nvCxnSpPr>
        <p:spPr>
          <a:xfrm rot="5400000" flipH="1" flipV="1">
            <a:off x="1907704" y="4365104"/>
            <a:ext cx="1728192" cy="12961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Rechte verbindingslijn met pijl 47"/>
          <p:cNvCxnSpPr/>
          <p:nvPr/>
        </p:nvCxnSpPr>
        <p:spPr>
          <a:xfrm flipV="1">
            <a:off x="2123728" y="3284984"/>
            <a:ext cx="3456384" cy="26006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Tekstvak 58"/>
          <p:cNvSpPr txBox="1"/>
          <p:nvPr/>
        </p:nvSpPr>
        <p:spPr>
          <a:xfrm>
            <a:off x="1259632" y="2276872"/>
            <a:ext cx="349776" cy="369332"/>
          </a:xfrm>
          <a:prstGeom prst="rect">
            <a:avLst/>
          </a:prstGeom>
          <a:noFill/>
        </p:spPr>
        <p:txBody>
          <a:bodyPr wrap="none" rtlCol="0">
            <a:spAutoFit/>
          </a:bodyPr>
          <a:lstStyle/>
          <a:p>
            <a:r>
              <a:rPr lang="en-US" dirty="0" smtClean="0"/>
              <a:t>w</a:t>
            </a:r>
            <a:endParaRPr lang="nl-NL" dirty="0"/>
          </a:p>
        </p:txBody>
      </p:sp>
      <p:sp>
        <p:nvSpPr>
          <p:cNvPr id="60" name="Tekstvak 59"/>
          <p:cNvSpPr txBox="1"/>
          <p:nvPr/>
        </p:nvSpPr>
        <p:spPr>
          <a:xfrm>
            <a:off x="6012160" y="6021288"/>
            <a:ext cx="284052" cy="369332"/>
          </a:xfrm>
          <a:prstGeom prst="rect">
            <a:avLst/>
          </a:prstGeom>
          <a:noFill/>
        </p:spPr>
        <p:txBody>
          <a:bodyPr wrap="none" rtlCol="0">
            <a:spAutoFit/>
          </a:bodyPr>
          <a:lstStyle/>
          <a:p>
            <a:r>
              <a:rPr lang="en-US" dirty="0" smtClean="0"/>
              <a:t>x</a:t>
            </a:r>
            <a:endParaRPr lang="nl-NL" dirty="0"/>
          </a:p>
        </p:txBody>
      </p:sp>
      <p:cxnSp>
        <p:nvCxnSpPr>
          <p:cNvPr id="44" name="Rechte verbindingslijn met pijl 43"/>
          <p:cNvCxnSpPr>
            <a:stCxn id="46" idx="4"/>
          </p:cNvCxnSpPr>
          <p:nvPr/>
        </p:nvCxnSpPr>
        <p:spPr>
          <a:xfrm rot="5400000" flipH="1">
            <a:off x="1871701" y="2672917"/>
            <a:ext cx="1800200" cy="129614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Ovaal 44"/>
          <p:cNvSpPr/>
          <p:nvPr/>
        </p:nvSpPr>
        <p:spPr>
          <a:xfrm>
            <a:off x="2051720" y="508518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al 45"/>
          <p:cNvSpPr/>
          <p:nvPr/>
        </p:nvSpPr>
        <p:spPr>
          <a:xfrm>
            <a:off x="3347864" y="4077072"/>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2" name="Rechte verbindingslijn met pijl 41"/>
          <p:cNvCxnSpPr/>
          <p:nvPr/>
        </p:nvCxnSpPr>
        <p:spPr>
          <a:xfrm rot="5400000" flipH="1" flipV="1">
            <a:off x="1656470" y="4112282"/>
            <a:ext cx="352839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p:cNvCxnSpPr>
            <a:endCxn id="46" idx="6"/>
          </p:cNvCxnSpPr>
          <p:nvPr/>
        </p:nvCxnSpPr>
        <p:spPr>
          <a:xfrm flipV="1">
            <a:off x="2123728" y="4149080"/>
            <a:ext cx="1368152" cy="1016496"/>
          </a:xfrm>
          <a:prstGeom prst="straightConnector1">
            <a:avLst/>
          </a:prstGeom>
          <a:ln w="38100">
            <a:solidFill>
              <a:srgbClr val="FF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Rechte verbindingslijn met pijl 52"/>
          <p:cNvCxnSpPr/>
          <p:nvPr/>
        </p:nvCxnSpPr>
        <p:spPr>
          <a:xfrm rot="5400000" flipH="1" flipV="1">
            <a:off x="1512454" y="5480434"/>
            <a:ext cx="79208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Rechte verbindingslijn met pijl 54"/>
          <p:cNvCxnSpPr/>
          <p:nvPr/>
        </p:nvCxnSpPr>
        <p:spPr>
          <a:xfrm>
            <a:off x="2123728" y="2420888"/>
            <a:ext cx="1296144" cy="1080120"/>
          </a:xfrm>
          <a:prstGeom prst="straightConnector1">
            <a:avLst/>
          </a:prstGeom>
          <a:ln w="38100">
            <a:solidFill>
              <a:srgbClr val="FF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Rechte verbindingslijn met pijl 57"/>
          <p:cNvCxnSpPr/>
          <p:nvPr/>
        </p:nvCxnSpPr>
        <p:spPr>
          <a:xfrm rot="5400000" flipH="1" flipV="1">
            <a:off x="3168638" y="3752242"/>
            <a:ext cx="79208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Ovaal 62"/>
          <p:cNvSpPr/>
          <p:nvPr/>
        </p:nvSpPr>
        <p:spPr>
          <a:xfrm>
            <a:off x="3347864" y="335699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Ovaal 63"/>
          <p:cNvSpPr/>
          <p:nvPr/>
        </p:nvSpPr>
        <p:spPr>
          <a:xfrm>
            <a:off x="2051720" y="23488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7" name="Rechte verbindingslijn met pijl 66"/>
          <p:cNvCxnSpPr/>
          <p:nvPr/>
        </p:nvCxnSpPr>
        <p:spPr>
          <a:xfrm rot="5400000" flipH="1" flipV="1">
            <a:off x="1512454" y="2816138"/>
            <a:ext cx="79208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ijdelijke aanduiding voor datum 37"/>
          <p:cNvSpPr>
            <a:spLocks noGrp="1"/>
          </p:cNvSpPr>
          <p:nvPr>
            <p:ph type="dt" sz="half" idx="10"/>
          </p:nvPr>
        </p:nvSpPr>
        <p:spPr/>
        <p:txBody>
          <a:bodyPr/>
          <a:lstStyle/>
          <a:p>
            <a:fld id="{2D67C253-EB58-4E7E-833E-1881A1E754C8}" type="datetime1">
              <a:rPr lang="nl-NL" smtClean="0"/>
              <a:pPr/>
              <a:t>12-12-2010</a:t>
            </a:fld>
            <a:endParaRPr lang="nl-NL"/>
          </a:p>
        </p:txBody>
      </p:sp>
      <p:sp>
        <p:nvSpPr>
          <p:cNvPr id="40" name="Tijdelijke aanduiding voor voettekst 39"/>
          <p:cNvSpPr>
            <a:spLocks noGrp="1"/>
          </p:cNvSpPr>
          <p:nvPr>
            <p:ph type="ftr" sz="quarter" idx="11"/>
          </p:nvPr>
        </p:nvSpPr>
        <p:spPr/>
        <p:txBody>
          <a:bodyPr/>
          <a:lstStyle/>
          <a:p>
            <a:r>
              <a:rPr lang="nl-NL" smtClean="0"/>
              <a:t>Bart Rijkenberg Relativiteit Woudschoten 2010</a:t>
            </a:r>
            <a:endParaRPr lang="nl-NL"/>
          </a:p>
        </p:txBody>
      </p:sp>
      <p:sp>
        <p:nvSpPr>
          <p:cNvPr id="41" name="Tijdelijke aanduiding voor dianummer 40"/>
          <p:cNvSpPr>
            <a:spLocks noGrp="1"/>
          </p:cNvSpPr>
          <p:nvPr>
            <p:ph type="sldNum" sz="quarter" idx="12"/>
          </p:nvPr>
        </p:nvSpPr>
        <p:spPr/>
        <p:txBody>
          <a:bodyPr/>
          <a:lstStyle/>
          <a:p>
            <a:fld id="{CA2A918A-8C79-48DB-8E76-1081DEF33502}" type="slidenum">
              <a:rPr lang="nl-NL" smtClean="0"/>
              <a:pPr/>
              <a:t>33</a:t>
            </a:fld>
            <a:endParaRPr lang="nl-NL"/>
          </a:p>
        </p:txBody>
      </p:sp>
      <p:sp>
        <p:nvSpPr>
          <p:cNvPr id="43" name="PIJL-RECHTS 42"/>
          <p:cNvSpPr/>
          <p:nvPr/>
        </p:nvSpPr>
        <p:spPr>
          <a:xfrm>
            <a:off x="7236296" y="5445224"/>
            <a:ext cx="1656184" cy="50400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linds(horizont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blinds(horizontal)">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linds(horizontal)">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linds(horizontal)">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linds(horizont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linds(horizontal)">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linds(horizontal)">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blinds(horizontal)">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linds(horizontal)">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blinds(horizontal)">
                                      <p:cBhvr>
                                        <p:cTn id="57" dur="50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blinds(horizontal)">
                                      <p:cBhvr>
                                        <p:cTn id="62" dur="500"/>
                                        <p:tgtEl>
                                          <p:spTgt spid="5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blinds(horizontal)">
                                      <p:cBhvr>
                                        <p:cTn id="67" dur="500"/>
                                        <p:tgtEl>
                                          <p:spTgt spid="6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blinds(horizontal)">
                                      <p:cBhvr>
                                        <p:cTn id="72" dur="500"/>
                                        <p:tgtEl>
                                          <p:spTgt spid="5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blinds(horizontal)">
                                      <p:cBhvr>
                                        <p:cTn id="77" dur="500"/>
                                        <p:tgtEl>
                                          <p:spTgt spid="6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blinds(horizontal)">
                                      <p:cBhvr>
                                        <p:cTn id="8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45" grpId="0" animBg="1"/>
      <p:bldP spid="46" grpId="0" animBg="1"/>
      <p:bldP spid="63" grpId="0" animBg="1"/>
      <p:bldP spid="6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260648"/>
            <a:ext cx="6491064" cy="1143000"/>
          </a:xfrm>
        </p:spPr>
        <p:txBody>
          <a:bodyPr>
            <a:normAutofit fontScale="90000"/>
          </a:bodyPr>
          <a:lstStyle/>
          <a:p>
            <a:r>
              <a:rPr lang="en-US" dirty="0" smtClean="0">
                <a:solidFill>
                  <a:schemeClr val="accent6">
                    <a:lumMod val="75000"/>
                  </a:schemeClr>
                </a:solidFill>
                <a:effectLst>
                  <a:outerShdw blurRad="38100" dist="38100" dir="2700000" algn="tl">
                    <a:srgbClr val="000000">
                      <a:alpha val="43137"/>
                    </a:srgbClr>
                  </a:outerShdw>
                </a:effectLst>
              </a:rPr>
              <a:t>De </a:t>
            </a:r>
            <a:r>
              <a:rPr lang="en-US" dirty="0" err="1" smtClean="0">
                <a:solidFill>
                  <a:schemeClr val="accent6">
                    <a:lumMod val="75000"/>
                  </a:schemeClr>
                </a:solidFill>
                <a:effectLst>
                  <a:outerShdw blurRad="38100" dist="38100" dir="2700000" algn="tl">
                    <a:srgbClr val="000000">
                      <a:alpha val="43137"/>
                    </a:srgbClr>
                  </a:outerShdw>
                </a:effectLst>
              </a:rPr>
              <a:t>tweelingparadox</a:t>
            </a:r>
            <a:r>
              <a:rPr lang="nl-NL" b="1" i="1" dirty="0" smtClean="0"/>
              <a:t/>
            </a:r>
            <a:br>
              <a:rPr lang="nl-NL" b="1" i="1" dirty="0" smtClean="0"/>
            </a:br>
            <a:endParaRPr lang="nl-NL" dirty="0"/>
          </a:p>
        </p:txBody>
      </p:sp>
      <p:cxnSp>
        <p:nvCxnSpPr>
          <p:cNvPr id="5" name="Rechte verbindingslijn met pijl 4"/>
          <p:cNvCxnSpPr/>
          <p:nvPr/>
        </p:nvCxnSpPr>
        <p:spPr>
          <a:xfrm rot="5400000" flipH="1" flipV="1">
            <a:off x="360326" y="4112282"/>
            <a:ext cx="352839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Rechte verbindingslijn met pijl 5"/>
          <p:cNvCxnSpPr/>
          <p:nvPr/>
        </p:nvCxnSpPr>
        <p:spPr>
          <a:xfrm flipV="1">
            <a:off x="2123728" y="5877272"/>
            <a:ext cx="4312890" cy="91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rot="5400000" flipH="1" flipV="1">
            <a:off x="827584"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rot="5400000" flipH="1" flipV="1">
            <a:off x="1259632"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rot="5400000" flipH="1" flipV="1">
            <a:off x="1691680"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rot="5400000" flipH="1" flipV="1">
            <a:off x="2123728"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rot="5400000" flipH="1" flipV="1">
            <a:off x="2555776"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rot="5400000" flipH="1" flipV="1">
            <a:off x="2987824"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rot="5400000" flipH="1" flipV="1">
            <a:off x="3419872"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rot="5400000" flipH="1" flipV="1">
            <a:off x="3851920"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rot="5400000" flipH="1" flipV="1">
            <a:off x="4283968"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flipV="1">
            <a:off x="2123728" y="5445224"/>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flipV="1">
            <a:off x="2123728" y="5013176"/>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flipV="1">
            <a:off x="2123728" y="4581128"/>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flipV="1">
            <a:off x="2123728" y="4149080"/>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flipV="1">
            <a:off x="2123728" y="3717032"/>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flipV="1">
            <a:off x="2123728" y="3284984"/>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flipV="1">
            <a:off x="2123728" y="2852936"/>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flipV="1">
            <a:off x="2123728" y="2420888"/>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p:cNvCxnSpPr/>
          <p:nvPr/>
        </p:nvCxnSpPr>
        <p:spPr>
          <a:xfrm rot="5400000" flipH="1" flipV="1">
            <a:off x="2123728" y="2492896"/>
            <a:ext cx="3384376" cy="338437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p:cNvCxnSpPr/>
          <p:nvPr/>
        </p:nvCxnSpPr>
        <p:spPr>
          <a:xfrm rot="5400000" flipH="1" flipV="1">
            <a:off x="1907704" y="4365104"/>
            <a:ext cx="1728192" cy="12961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Rechte verbindingslijn met pijl 47"/>
          <p:cNvCxnSpPr/>
          <p:nvPr/>
        </p:nvCxnSpPr>
        <p:spPr>
          <a:xfrm flipV="1">
            <a:off x="2123728" y="3284984"/>
            <a:ext cx="3456384" cy="26006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Tekstvak 58"/>
          <p:cNvSpPr txBox="1"/>
          <p:nvPr/>
        </p:nvSpPr>
        <p:spPr>
          <a:xfrm>
            <a:off x="1259632" y="2276872"/>
            <a:ext cx="349776" cy="369332"/>
          </a:xfrm>
          <a:prstGeom prst="rect">
            <a:avLst/>
          </a:prstGeom>
          <a:noFill/>
        </p:spPr>
        <p:txBody>
          <a:bodyPr wrap="none" rtlCol="0">
            <a:spAutoFit/>
          </a:bodyPr>
          <a:lstStyle/>
          <a:p>
            <a:r>
              <a:rPr lang="en-US" dirty="0" smtClean="0"/>
              <a:t>w</a:t>
            </a:r>
            <a:endParaRPr lang="nl-NL" dirty="0"/>
          </a:p>
        </p:txBody>
      </p:sp>
      <p:sp>
        <p:nvSpPr>
          <p:cNvPr id="60" name="Tekstvak 59"/>
          <p:cNvSpPr txBox="1"/>
          <p:nvPr/>
        </p:nvSpPr>
        <p:spPr>
          <a:xfrm>
            <a:off x="6012160" y="6021288"/>
            <a:ext cx="284052" cy="369332"/>
          </a:xfrm>
          <a:prstGeom prst="rect">
            <a:avLst/>
          </a:prstGeom>
          <a:noFill/>
        </p:spPr>
        <p:txBody>
          <a:bodyPr wrap="none" rtlCol="0">
            <a:spAutoFit/>
          </a:bodyPr>
          <a:lstStyle/>
          <a:p>
            <a:r>
              <a:rPr lang="en-US" dirty="0" smtClean="0"/>
              <a:t>x</a:t>
            </a:r>
            <a:endParaRPr lang="nl-NL" dirty="0"/>
          </a:p>
        </p:txBody>
      </p:sp>
      <p:cxnSp>
        <p:nvCxnSpPr>
          <p:cNvPr id="44" name="Rechte verbindingslijn met pijl 43"/>
          <p:cNvCxnSpPr>
            <a:stCxn id="46" idx="4"/>
          </p:cNvCxnSpPr>
          <p:nvPr/>
        </p:nvCxnSpPr>
        <p:spPr>
          <a:xfrm rot="5400000" flipH="1">
            <a:off x="1871701" y="2672917"/>
            <a:ext cx="1800200" cy="129614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Ovaal 44"/>
          <p:cNvSpPr/>
          <p:nvPr/>
        </p:nvSpPr>
        <p:spPr>
          <a:xfrm>
            <a:off x="2051720" y="508518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al 45"/>
          <p:cNvSpPr/>
          <p:nvPr/>
        </p:nvSpPr>
        <p:spPr>
          <a:xfrm>
            <a:off x="3347864" y="4077072"/>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2" name="Rechte verbindingslijn met pijl 41"/>
          <p:cNvCxnSpPr/>
          <p:nvPr/>
        </p:nvCxnSpPr>
        <p:spPr>
          <a:xfrm rot="5400000" flipH="1" flipV="1">
            <a:off x="1656470" y="4112282"/>
            <a:ext cx="352839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p:cNvCxnSpPr>
            <a:endCxn id="46" idx="6"/>
          </p:cNvCxnSpPr>
          <p:nvPr/>
        </p:nvCxnSpPr>
        <p:spPr>
          <a:xfrm flipV="1">
            <a:off x="2123728" y="4149080"/>
            <a:ext cx="1368152" cy="1016496"/>
          </a:xfrm>
          <a:prstGeom prst="straightConnector1">
            <a:avLst/>
          </a:prstGeom>
          <a:ln w="38100">
            <a:solidFill>
              <a:srgbClr val="FF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Rechte verbindingslijn met pijl 52"/>
          <p:cNvCxnSpPr/>
          <p:nvPr/>
        </p:nvCxnSpPr>
        <p:spPr>
          <a:xfrm rot="5400000" flipH="1" flipV="1">
            <a:off x="1512454" y="5480434"/>
            <a:ext cx="79208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Rechte verbindingslijn met pijl 54"/>
          <p:cNvCxnSpPr/>
          <p:nvPr/>
        </p:nvCxnSpPr>
        <p:spPr>
          <a:xfrm>
            <a:off x="2123728" y="2420888"/>
            <a:ext cx="1296144" cy="1080120"/>
          </a:xfrm>
          <a:prstGeom prst="straightConnector1">
            <a:avLst/>
          </a:prstGeom>
          <a:ln w="38100">
            <a:solidFill>
              <a:srgbClr val="FF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Rechte verbindingslijn met pijl 57"/>
          <p:cNvCxnSpPr/>
          <p:nvPr/>
        </p:nvCxnSpPr>
        <p:spPr>
          <a:xfrm rot="5400000" flipH="1" flipV="1">
            <a:off x="3168638" y="3752242"/>
            <a:ext cx="79208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Ovaal 62"/>
          <p:cNvSpPr/>
          <p:nvPr/>
        </p:nvSpPr>
        <p:spPr>
          <a:xfrm>
            <a:off x="3347864" y="335699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Ovaal 63"/>
          <p:cNvSpPr/>
          <p:nvPr/>
        </p:nvSpPr>
        <p:spPr>
          <a:xfrm>
            <a:off x="2051720" y="23488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7" name="Rechte verbindingslijn met pijl 66"/>
          <p:cNvCxnSpPr/>
          <p:nvPr/>
        </p:nvCxnSpPr>
        <p:spPr>
          <a:xfrm rot="5400000" flipH="1" flipV="1">
            <a:off x="1512454" y="2816138"/>
            <a:ext cx="79208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Gelijkbenige driehoek 37"/>
          <p:cNvSpPr/>
          <p:nvPr/>
        </p:nvSpPr>
        <p:spPr>
          <a:xfrm rot="5400000">
            <a:off x="1799692" y="3537012"/>
            <a:ext cx="1944216" cy="12961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Tijdelijke aanduiding voor datum 39"/>
          <p:cNvSpPr>
            <a:spLocks noGrp="1"/>
          </p:cNvSpPr>
          <p:nvPr>
            <p:ph type="dt" sz="half" idx="10"/>
          </p:nvPr>
        </p:nvSpPr>
        <p:spPr/>
        <p:txBody>
          <a:bodyPr/>
          <a:lstStyle/>
          <a:p>
            <a:fld id="{8D7686B6-0E44-4D91-90F0-E4A91D5A9F50}" type="datetime1">
              <a:rPr lang="nl-NL" smtClean="0"/>
              <a:pPr/>
              <a:t>12-12-2010</a:t>
            </a:fld>
            <a:endParaRPr lang="nl-NL"/>
          </a:p>
        </p:txBody>
      </p:sp>
      <p:sp>
        <p:nvSpPr>
          <p:cNvPr id="41" name="Tijdelijke aanduiding voor voettekst 40"/>
          <p:cNvSpPr>
            <a:spLocks noGrp="1"/>
          </p:cNvSpPr>
          <p:nvPr>
            <p:ph type="ftr" sz="quarter" idx="11"/>
          </p:nvPr>
        </p:nvSpPr>
        <p:spPr/>
        <p:txBody>
          <a:bodyPr/>
          <a:lstStyle/>
          <a:p>
            <a:r>
              <a:rPr lang="nl-NL" smtClean="0"/>
              <a:t>Bart Rijkenberg Relativiteit Woudschoten 2010</a:t>
            </a:r>
            <a:endParaRPr lang="nl-NL"/>
          </a:p>
        </p:txBody>
      </p:sp>
      <p:sp>
        <p:nvSpPr>
          <p:cNvPr id="43" name="Tijdelijke aanduiding voor dianummer 42"/>
          <p:cNvSpPr>
            <a:spLocks noGrp="1"/>
          </p:cNvSpPr>
          <p:nvPr>
            <p:ph type="sldNum" sz="quarter" idx="12"/>
          </p:nvPr>
        </p:nvSpPr>
        <p:spPr/>
        <p:txBody>
          <a:bodyPr/>
          <a:lstStyle/>
          <a:p>
            <a:fld id="{CA2A918A-8C79-48DB-8E76-1081DEF33502}" type="slidenum">
              <a:rPr lang="nl-NL" smtClean="0"/>
              <a:pPr/>
              <a:t>34</a:t>
            </a:fld>
            <a:endParaRPr lang="nl-NL"/>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Vragen</a:t>
            </a:r>
            <a:endParaRPr lang="nl-NL" dirty="0"/>
          </a:p>
        </p:txBody>
      </p:sp>
      <p:sp>
        <p:nvSpPr>
          <p:cNvPr id="3" name="Tijdelijke aanduiding voor inhoud 2"/>
          <p:cNvSpPr>
            <a:spLocks noGrp="1"/>
          </p:cNvSpPr>
          <p:nvPr>
            <p:ph idx="1"/>
          </p:nvPr>
        </p:nvSpPr>
        <p:spPr/>
        <p:txBody>
          <a:bodyPr/>
          <a:lstStyle/>
          <a:p>
            <a:r>
              <a:rPr lang="en-US" dirty="0" smtClean="0"/>
              <a:t>Het </a:t>
            </a:r>
            <a:r>
              <a:rPr lang="en-US" dirty="0" err="1" smtClean="0"/>
              <a:t>heelal</a:t>
            </a:r>
            <a:r>
              <a:rPr lang="en-US" dirty="0" smtClean="0"/>
              <a:t> </a:t>
            </a:r>
            <a:r>
              <a:rPr lang="en-US" dirty="0" err="1" smtClean="0"/>
              <a:t>dijt</a:t>
            </a:r>
            <a:r>
              <a:rPr lang="en-US" dirty="0" smtClean="0"/>
              <a:t> </a:t>
            </a:r>
            <a:r>
              <a:rPr lang="en-US" dirty="0" err="1" smtClean="0"/>
              <a:t>uit</a:t>
            </a:r>
            <a:r>
              <a:rPr lang="en-US" dirty="0" smtClean="0"/>
              <a:t>; 2 </a:t>
            </a:r>
            <a:r>
              <a:rPr lang="en-US" dirty="0" err="1" smtClean="0"/>
              <a:t>sterrenstelses</a:t>
            </a:r>
            <a:r>
              <a:rPr lang="en-US" dirty="0" smtClean="0"/>
              <a:t> </a:t>
            </a:r>
            <a:r>
              <a:rPr lang="en-US" dirty="0" err="1" smtClean="0"/>
              <a:t>bewegen</a:t>
            </a:r>
            <a:r>
              <a:rPr lang="en-US" dirty="0" smtClean="0"/>
              <a:t> </a:t>
            </a:r>
            <a:r>
              <a:rPr lang="en-US" dirty="0" err="1" smtClean="0"/>
              <a:t>bij</a:t>
            </a:r>
            <a:r>
              <a:rPr lang="en-US" dirty="0" smtClean="0"/>
              <a:t> </a:t>
            </a:r>
            <a:r>
              <a:rPr lang="en-US" dirty="0" err="1" smtClean="0"/>
              <a:t>ons</a:t>
            </a:r>
            <a:r>
              <a:rPr lang="en-US" dirty="0" smtClean="0"/>
              <a:t> </a:t>
            </a:r>
            <a:r>
              <a:rPr lang="en-US" dirty="0" err="1" smtClean="0"/>
              <a:t>vandaag</a:t>
            </a:r>
            <a:r>
              <a:rPr lang="en-US" dirty="0" smtClean="0"/>
              <a:t> met </a:t>
            </a:r>
            <a:r>
              <a:rPr lang="en-US" dirty="0" err="1" smtClean="0"/>
              <a:t>tegengesteld</a:t>
            </a:r>
            <a:r>
              <a:rPr lang="en-US" dirty="0" smtClean="0"/>
              <a:t> </a:t>
            </a:r>
            <a:r>
              <a:rPr lang="en-US" dirty="0" err="1" smtClean="0"/>
              <a:t>gerichte</a:t>
            </a:r>
            <a:r>
              <a:rPr lang="en-US" dirty="0" smtClean="0"/>
              <a:t> </a:t>
            </a:r>
            <a:r>
              <a:rPr lang="en-US" dirty="0" err="1" smtClean="0"/>
              <a:t>snelheden</a:t>
            </a:r>
            <a:r>
              <a:rPr lang="en-US" dirty="0" smtClean="0"/>
              <a:t> van 2/3 c, </a:t>
            </a:r>
            <a:r>
              <a:rPr lang="en-US" dirty="0" err="1" smtClean="0"/>
              <a:t>gemeten</a:t>
            </a:r>
            <a:r>
              <a:rPr lang="en-US" dirty="0" smtClean="0"/>
              <a:t> </a:t>
            </a:r>
            <a:r>
              <a:rPr lang="en-US" dirty="0" err="1" smtClean="0"/>
              <a:t>t.o.v</a:t>
            </a:r>
            <a:r>
              <a:rPr lang="en-US" dirty="0" smtClean="0"/>
              <a:t>. </a:t>
            </a:r>
            <a:r>
              <a:rPr lang="en-US" dirty="0" err="1" smtClean="0"/>
              <a:t>ons</a:t>
            </a:r>
            <a:r>
              <a:rPr lang="en-US" dirty="0" smtClean="0"/>
              <a:t>.</a:t>
            </a:r>
          </a:p>
          <a:p>
            <a:endParaRPr lang="en-US" dirty="0" smtClean="0"/>
          </a:p>
          <a:p>
            <a:r>
              <a:rPr lang="en-US" dirty="0" smtClean="0"/>
              <a:t>Kan het </a:t>
            </a:r>
            <a:r>
              <a:rPr lang="en-US" dirty="0" err="1" smtClean="0"/>
              <a:t>licht</a:t>
            </a:r>
            <a:r>
              <a:rPr lang="en-US" dirty="0" smtClean="0"/>
              <a:t> van het </a:t>
            </a:r>
            <a:r>
              <a:rPr lang="en-US" dirty="0" err="1" smtClean="0"/>
              <a:t>ene</a:t>
            </a:r>
            <a:r>
              <a:rPr lang="en-US" dirty="0" smtClean="0"/>
              <a:t> </a:t>
            </a:r>
            <a:r>
              <a:rPr lang="en-US" dirty="0" err="1" smtClean="0"/>
              <a:t>stelsel</a:t>
            </a:r>
            <a:r>
              <a:rPr lang="en-US" dirty="0" smtClean="0"/>
              <a:t> </a:t>
            </a:r>
            <a:r>
              <a:rPr lang="en-US" dirty="0" err="1" smtClean="0"/>
              <a:t>ooit</a:t>
            </a:r>
            <a:r>
              <a:rPr lang="en-US" dirty="0" smtClean="0"/>
              <a:t> het </a:t>
            </a:r>
            <a:r>
              <a:rPr lang="en-US" dirty="0" err="1" smtClean="0"/>
              <a:t>andere</a:t>
            </a:r>
            <a:r>
              <a:rPr lang="en-US" dirty="0" smtClean="0"/>
              <a:t> </a:t>
            </a:r>
            <a:r>
              <a:rPr lang="en-US" dirty="0" err="1" smtClean="0"/>
              <a:t>bereiken</a:t>
            </a:r>
            <a:r>
              <a:rPr lang="en-US" dirty="0" smtClean="0"/>
              <a:t>?</a:t>
            </a:r>
            <a:endParaRPr lang="nl-NL" dirty="0"/>
          </a:p>
        </p:txBody>
      </p:sp>
      <p:sp>
        <p:nvSpPr>
          <p:cNvPr id="4" name="Tijdelijke aanduiding voor datum 3"/>
          <p:cNvSpPr>
            <a:spLocks noGrp="1"/>
          </p:cNvSpPr>
          <p:nvPr>
            <p:ph type="dt" sz="half" idx="10"/>
          </p:nvPr>
        </p:nvSpPr>
        <p:spPr/>
        <p:txBody>
          <a:bodyPr/>
          <a:lstStyle/>
          <a:p>
            <a:fld id="{7290CBCE-0EE2-4856-A771-D094ACDE744B}" type="datetime1">
              <a:rPr lang="nl-NL" smtClean="0"/>
              <a:pPr/>
              <a:t>12-12-2010</a:t>
            </a:fld>
            <a:endParaRPr lang="nl-NL"/>
          </a:p>
        </p:txBody>
      </p:sp>
      <p:sp>
        <p:nvSpPr>
          <p:cNvPr id="5" name="Tijdelijke aanduiding voor voettekst 4"/>
          <p:cNvSpPr>
            <a:spLocks noGrp="1"/>
          </p:cNvSpPr>
          <p:nvPr>
            <p:ph type="ftr" sz="quarter" idx="11"/>
          </p:nvPr>
        </p:nvSpPr>
        <p:spPr/>
        <p:txBody>
          <a:bodyPr/>
          <a:lstStyle/>
          <a:p>
            <a:r>
              <a:rPr lang="nl-NL" smtClean="0"/>
              <a:t>Bart Rijkenberg Relativiteit Woudschoten 2010</a:t>
            </a:r>
            <a:endParaRPr lang="nl-NL"/>
          </a:p>
        </p:txBody>
      </p:sp>
      <p:sp>
        <p:nvSpPr>
          <p:cNvPr id="6" name="Tijdelijke aanduiding voor dianummer 5"/>
          <p:cNvSpPr>
            <a:spLocks noGrp="1"/>
          </p:cNvSpPr>
          <p:nvPr>
            <p:ph type="sldNum" sz="quarter" idx="12"/>
          </p:nvPr>
        </p:nvSpPr>
        <p:spPr/>
        <p:txBody>
          <a:bodyPr/>
          <a:lstStyle/>
          <a:p>
            <a:fld id="{CA2A918A-8C79-48DB-8E76-1081DEF33502}" type="slidenum">
              <a:rPr lang="nl-NL" smtClean="0"/>
              <a:pPr/>
              <a:t>35</a:t>
            </a:fld>
            <a:endParaRPr lang="nl-NL"/>
          </a:p>
        </p:txBody>
      </p:sp>
      <p:sp>
        <p:nvSpPr>
          <p:cNvPr id="7" name="PIJL-RECHTS 6"/>
          <p:cNvSpPr/>
          <p:nvPr/>
        </p:nvSpPr>
        <p:spPr>
          <a:xfrm>
            <a:off x="7236296" y="5445224"/>
            <a:ext cx="1656184" cy="50400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marxists.org/reference/archive/einstein/works/1910s/relative/pics/fig01.gif"/>
          <p:cNvPicPr>
            <a:picLocks noChangeAspect="1" noChangeArrowheads="1"/>
          </p:cNvPicPr>
          <p:nvPr/>
        </p:nvPicPr>
        <p:blipFill>
          <a:blip r:embed="rId2" cstate="print"/>
          <a:srcRect/>
          <a:stretch>
            <a:fillRect/>
          </a:stretch>
        </p:blipFill>
        <p:spPr bwMode="auto">
          <a:xfrm>
            <a:off x="1763688" y="1628800"/>
            <a:ext cx="4486275" cy="1323975"/>
          </a:xfrm>
          <a:prstGeom prst="rect">
            <a:avLst/>
          </a:prstGeom>
          <a:noFill/>
        </p:spPr>
      </p:pic>
      <p:pic>
        <p:nvPicPr>
          <p:cNvPr id="7" name="Picture 2"/>
          <p:cNvPicPr>
            <a:picLocks noChangeAspect="1" noChangeArrowheads="1"/>
          </p:cNvPicPr>
          <p:nvPr/>
        </p:nvPicPr>
        <p:blipFill>
          <a:blip r:embed="rId3" cstate="print"/>
          <a:srcRect/>
          <a:stretch>
            <a:fillRect/>
          </a:stretch>
        </p:blipFill>
        <p:spPr bwMode="auto">
          <a:xfrm>
            <a:off x="2411760" y="2348880"/>
            <a:ext cx="3384376" cy="700485"/>
          </a:xfrm>
          <a:prstGeom prst="rect">
            <a:avLst/>
          </a:prstGeom>
          <a:noFill/>
          <a:ln w="9525">
            <a:noFill/>
            <a:miter lim="800000"/>
            <a:headEnd/>
            <a:tailEnd/>
          </a:ln>
        </p:spPr>
      </p:pic>
      <p:sp>
        <p:nvSpPr>
          <p:cNvPr id="4" name="Rechthoek 3"/>
          <p:cNvSpPr/>
          <p:nvPr/>
        </p:nvSpPr>
        <p:spPr>
          <a:xfrm>
            <a:off x="899592" y="404664"/>
            <a:ext cx="7704856" cy="1200329"/>
          </a:xfrm>
          <a:prstGeom prst="rect">
            <a:avLst/>
          </a:prstGeom>
        </p:spPr>
        <p:txBody>
          <a:bodyPr wrap="square">
            <a:spAutoFit/>
          </a:bodyPr>
          <a:lstStyle/>
          <a:p>
            <a:r>
              <a:rPr lang="nl-NL" dirty="0"/>
              <a:t>Stel dat je op een perron staat waar een trein langs rijdt. Als het midden van de trein pal voor jou is, slaan twee bliksems tegelijk in, in de voorkant en de achterkant van de trein. De trein beweegt naar rechts.</a:t>
            </a:r>
          </a:p>
          <a:p>
            <a:r>
              <a:rPr lang="nl-NL" dirty="0"/>
              <a:t>Zal jij die bliksems tegelijk waarnemen</a:t>
            </a:r>
            <a:r>
              <a:rPr lang="nl-NL" dirty="0" smtClean="0"/>
              <a:t>?</a:t>
            </a:r>
            <a:endParaRPr lang="nl-NL" dirty="0"/>
          </a:p>
        </p:txBody>
      </p:sp>
      <p:sp>
        <p:nvSpPr>
          <p:cNvPr id="5" name="Tekstvak 4"/>
          <p:cNvSpPr txBox="1"/>
          <p:nvPr/>
        </p:nvSpPr>
        <p:spPr>
          <a:xfrm>
            <a:off x="899592" y="4869160"/>
            <a:ext cx="5472608" cy="1200329"/>
          </a:xfrm>
          <a:prstGeom prst="rect">
            <a:avLst/>
          </a:prstGeom>
          <a:noFill/>
        </p:spPr>
        <p:txBody>
          <a:bodyPr wrap="square" rtlCol="0">
            <a:spAutoFit/>
          </a:bodyPr>
          <a:lstStyle/>
          <a:p>
            <a:pPr lvl="0"/>
            <a:r>
              <a:rPr lang="nl-NL" dirty="0" smtClean="0"/>
              <a:t>Verklaar nu dat de treinreiziger de flitsen niet tegelijkertijd waarneemt, hoewel beide lichtsignalen een halve treinlengte met gelijke snelheid onderweg zijn.</a:t>
            </a:r>
          </a:p>
          <a:p>
            <a:endParaRPr lang="nl-NL" dirty="0"/>
          </a:p>
        </p:txBody>
      </p:sp>
      <p:sp>
        <p:nvSpPr>
          <p:cNvPr id="6" name="Tekstvak 5"/>
          <p:cNvSpPr txBox="1"/>
          <p:nvPr/>
        </p:nvSpPr>
        <p:spPr>
          <a:xfrm>
            <a:off x="827584" y="3789040"/>
            <a:ext cx="7848872" cy="1200329"/>
          </a:xfrm>
          <a:prstGeom prst="rect">
            <a:avLst/>
          </a:prstGeom>
          <a:noFill/>
        </p:spPr>
        <p:txBody>
          <a:bodyPr wrap="square" rtlCol="0">
            <a:spAutoFit/>
          </a:bodyPr>
          <a:lstStyle/>
          <a:p>
            <a:pPr lvl="0"/>
            <a:r>
              <a:rPr lang="nl-NL" dirty="0" smtClean="0"/>
              <a:t>Geldt dat ook voor een reiziger die zich precies midden in de trein bevindt? Om dit te achterhalen teken je de wereldlijnen van de voorkant, het midden en de achterkant van de trein, en van de bliksemflitsen. </a:t>
            </a:r>
          </a:p>
          <a:p>
            <a:endParaRPr lang="nl-NL" dirty="0"/>
          </a:p>
        </p:txBody>
      </p:sp>
      <p:sp>
        <p:nvSpPr>
          <p:cNvPr id="8" name="PIJL-RECHTS 7"/>
          <p:cNvSpPr/>
          <p:nvPr/>
        </p:nvSpPr>
        <p:spPr>
          <a:xfrm>
            <a:off x="7236296" y="5445224"/>
            <a:ext cx="1656184" cy="50400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2466"/>
                                        </p:tgtEl>
                                        <p:attrNameLst>
                                          <p:attrName>style.visibility</p:attrName>
                                        </p:attrNameLst>
                                      </p:cBhvr>
                                      <p:to>
                                        <p:strVal val="visible"/>
                                      </p:to>
                                    </p:set>
                                    <p:animEffect transition="in" filter="blinds(horizontal)">
                                      <p:cBhvr>
                                        <p:cTn id="12" dur="500"/>
                                        <p:tgtEl>
                                          <p:spTgt spid="6246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2051720" y="5877272"/>
            <a:ext cx="3600400" cy="700485"/>
          </a:xfrm>
          <a:prstGeom prst="rect">
            <a:avLst/>
          </a:prstGeom>
          <a:noFill/>
          <a:ln w="9525">
            <a:noFill/>
            <a:miter lim="800000"/>
            <a:headEnd/>
            <a:tailEnd/>
          </a:ln>
        </p:spPr>
      </p:pic>
      <p:cxnSp>
        <p:nvCxnSpPr>
          <p:cNvPr id="5" name="Rechte verbindingslijn met pijl 4"/>
          <p:cNvCxnSpPr/>
          <p:nvPr/>
        </p:nvCxnSpPr>
        <p:spPr>
          <a:xfrm rot="5400000" flipH="1" flipV="1">
            <a:off x="360326" y="4112282"/>
            <a:ext cx="352839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Rechte verbindingslijn met pijl 5"/>
          <p:cNvCxnSpPr/>
          <p:nvPr/>
        </p:nvCxnSpPr>
        <p:spPr>
          <a:xfrm flipV="1">
            <a:off x="2123728" y="5877272"/>
            <a:ext cx="4312890" cy="91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rot="5400000" flipH="1" flipV="1">
            <a:off x="827584"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rot="5400000" flipH="1" flipV="1">
            <a:off x="1259632"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rot="5400000" flipH="1" flipV="1">
            <a:off x="1691680"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rot="5400000" flipH="1" flipV="1">
            <a:off x="2123728"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rot="5400000" flipH="1" flipV="1">
            <a:off x="2555776"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rot="5400000" flipH="1" flipV="1">
            <a:off x="2987824"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rot="5400000" flipH="1" flipV="1">
            <a:off x="3419872"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rot="5400000" flipH="1" flipV="1">
            <a:off x="3851920"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rot="5400000" flipH="1" flipV="1">
            <a:off x="4283968" y="4149080"/>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flipV="1">
            <a:off x="2123728" y="5445224"/>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flipV="1">
            <a:off x="2123728" y="5013176"/>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flipV="1">
            <a:off x="2123728" y="4581128"/>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flipV="1">
            <a:off x="2123728" y="4149080"/>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flipV="1">
            <a:off x="2123728" y="3717032"/>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flipV="1">
            <a:off x="2123728" y="3284984"/>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flipV="1">
            <a:off x="2123728" y="2852936"/>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flipV="1">
            <a:off x="2123728" y="2420888"/>
            <a:ext cx="3880048" cy="8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p:cNvCxnSpPr/>
          <p:nvPr/>
        </p:nvCxnSpPr>
        <p:spPr>
          <a:xfrm rot="5400000" flipH="1" flipV="1">
            <a:off x="2123728" y="2492896"/>
            <a:ext cx="3384376" cy="338437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p:cNvCxnSpPr/>
          <p:nvPr/>
        </p:nvCxnSpPr>
        <p:spPr>
          <a:xfrm rot="5400000" flipH="1" flipV="1">
            <a:off x="1007604" y="3825044"/>
            <a:ext cx="3168352" cy="9361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Rechte verbindingslijn met pijl 47"/>
          <p:cNvCxnSpPr/>
          <p:nvPr/>
        </p:nvCxnSpPr>
        <p:spPr>
          <a:xfrm flipV="1">
            <a:off x="2123728" y="4941168"/>
            <a:ext cx="3240360" cy="9444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Tekstvak 58"/>
          <p:cNvSpPr txBox="1"/>
          <p:nvPr/>
        </p:nvSpPr>
        <p:spPr>
          <a:xfrm>
            <a:off x="1259632" y="2276872"/>
            <a:ext cx="349776" cy="369332"/>
          </a:xfrm>
          <a:prstGeom prst="rect">
            <a:avLst/>
          </a:prstGeom>
          <a:noFill/>
        </p:spPr>
        <p:txBody>
          <a:bodyPr wrap="none" rtlCol="0">
            <a:spAutoFit/>
          </a:bodyPr>
          <a:lstStyle/>
          <a:p>
            <a:r>
              <a:rPr lang="en-US" dirty="0" smtClean="0"/>
              <a:t>w</a:t>
            </a:r>
            <a:endParaRPr lang="nl-NL" dirty="0"/>
          </a:p>
        </p:txBody>
      </p:sp>
      <p:sp>
        <p:nvSpPr>
          <p:cNvPr id="60" name="Tekstvak 59"/>
          <p:cNvSpPr txBox="1"/>
          <p:nvPr/>
        </p:nvSpPr>
        <p:spPr>
          <a:xfrm>
            <a:off x="6012160" y="6021288"/>
            <a:ext cx="284052" cy="369332"/>
          </a:xfrm>
          <a:prstGeom prst="rect">
            <a:avLst/>
          </a:prstGeom>
          <a:noFill/>
        </p:spPr>
        <p:txBody>
          <a:bodyPr wrap="none" rtlCol="0">
            <a:spAutoFit/>
          </a:bodyPr>
          <a:lstStyle/>
          <a:p>
            <a:r>
              <a:rPr lang="en-US" dirty="0" smtClean="0"/>
              <a:t>x</a:t>
            </a:r>
            <a:endParaRPr lang="nl-NL" dirty="0"/>
          </a:p>
        </p:txBody>
      </p:sp>
      <p:cxnSp>
        <p:nvCxnSpPr>
          <p:cNvPr id="42" name="Rechte verbindingslijn met pijl 41"/>
          <p:cNvCxnSpPr/>
          <p:nvPr/>
        </p:nvCxnSpPr>
        <p:spPr>
          <a:xfrm rot="5400000" flipH="1" flipV="1">
            <a:off x="1656470" y="4112282"/>
            <a:ext cx="352839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ijdelijke aanduiding voor datum 37"/>
          <p:cNvSpPr>
            <a:spLocks noGrp="1"/>
          </p:cNvSpPr>
          <p:nvPr>
            <p:ph type="dt" sz="half" idx="10"/>
          </p:nvPr>
        </p:nvSpPr>
        <p:spPr/>
        <p:txBody>
          <a:bodyPr/>
          <a:lstStyle/>
          <a:p>
            <a:fld id="{2D67C253-EB58-4E7E-833E-1881A1E754C8}" type="datetime1">
              <a:rPr lang="nl-NL" smtClean="0"/>
              <a:pPr/>
              <a:t>12-12-2010</a:t>
            </a:fld>
            <a:endParaRPr lang="nl-NL"/>
          </a:p>
        </p:txBody>
      </p:sp>
      <p:sp>
        <p:nvSpPr>
          <p:cNvPr id="40" name="Tijdelijke aanduiding voor voettekst 39"/>
          <p:cNvSpPr>
            <a:spLocks noGrp="1"/>
          </p:cNvSpPr>
          <p:nvPr>
            <p:ph type="ftr" sz="quarter" idx="11"/>
          </p:nvPr>
        </p:nvSpPr>
        <p:spPr/>
        <p:txBody>
          <a:bodyPr/>
          <a:lstStyle/>
          <a:p>
            <a:r>
              <a:rPr lang="nl-NL" smtClean="0"/>
              <a:t>Bart Rijkenberg Relativiteit Woudschoten 2010</a:t>
            </a:r>
            <a:endParaRPr lang="nl-NL"/>
          </a:p>
        </p:txBody>
      </p:sp>
      <p:sp>
        <p:nvSpPr>
          <p:cNvPr id="41" name="Tijdelijke aanduiding voor dianummer 40"/>
          <p:cNvSpPr>
            <a:spLocks noGrp="1"/>
          </p:cNvSpPr>
          <p:nvPr>
            <p:ph type="sldNum" sz="quarter" idx="12"/>
          </p:nvPr>
        </p:nvSpPr>
        <p:spPr/>
        <p:txBody>
          <a:bodyPr/>
          <a:lstStyle/>
          <a:p>
            <a:fld id="{CA2A918A-8C79-48DB-8E76-1081DEF33502}" type="slidenum">
              <a:rPr lang="nl-NL" smtClean="0"/>
              <a:pPr/>
              <a:t>37</a:t>
            </a:fld>
            <a:endParaRPr lang="nl-NL"/>
          </a:p>
        </p:txBody>
      </p:sp>
      <p:cxnSp>
        <p:nvCxnSpPr>
          <p:cNvPr id="49" name="Rechte verbindingslijn met pijl 48"/>
          <p:cNvCxnSpPr/>
          <p:nvPr/>
        </p:nvCxnSpPr>
        <p:spPr>
          <a:xfrm rot="5400000" flipH="1" flipV="1">
            <a:off x="2952614" y="4112282"/>
            <a:ext cx="352839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Rechte verbindingslijn met pijl 51"/>
          <p:cNvCxnSpPr/>
          <p:nvPr/>
        </p:nvCxnSpPr>
        <p:spPr>
          <a:xfrm rot="5400000" flipH="1" flipV="1">
            <a:off x="2303748" y="3825044"/>
            <a:ext cx="3168352" cy="9361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Rechte verbindingslijn met pijl 53"/>
          <p:cNvCxnSpPr/>
          <p:nvPr/>
        </p:nvCxnSpPr>
        <p:spPr>
          <a:xfrm rot="5400000" flipH="1" flipV="1">
            <a:off x="3599892" y="3825044"/>
            <a:ext cx="3168352" cy="9361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Rechte verbindingslijn met pijl 60"/>
          <p:cNvCxnSpPr/>
          <p:nvPr/>
        </p:nvCxnSpPr>
        <p:spPr>
          <a:xfrm rot="16200000" flipV="1">
            <a:off x="2123728" y="3284984"/>
            <a:ext cx="2600672" cy="260067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6" name="Rechte verbindingslijn met pijl 65"/>
          <p:cNvCxnSpPr/>
          <p:nvPr/>
        </p:nvCxnSpPr>
        <p:spPr>
          <a:xfrm rot="16200000" flipV="1">
            <a:off x="3923928" y="4005064"/>
            <a:ext cx="1016496" cy="101649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6" name="PIJL-RECHTS 35"/>
          <p:cNvSpPr/>
          <p:nvPr/>
        </p:nvSpPr>
        <p:spPr>
          <a:xfrm>
            <a:off x="7236296" y="5445224"/>
            <a:ext cx="1656184" cy="50400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par>
                                <p:cTn id="11" presetID="3" presetClass="entr" presetSubtype="1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linds(horizontal)">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9394"/>
                                        </p:tgtEl>
                                        <p:attrNameLst>
                                          <p:attrName>style.visibility</p:attrName>
                                        </p:attrNameLst>
                                      </p:cBhvr>
                                      <p:to>
                                        <p:strVal val="visible"/>
                                      </p:to>
                                    </p:set>
                                    <p:anim calcmode="lin" valueType="num">
                                      <p:cBhvr additive="base">
                                        <p:cTn id="18" dur="500" fill="hold"/>
                                        <p:tgtEl>
                                          <p:spTgt spid="59394"/>
                                        </p:tgtEl>
                                        <p:attrNameLst>
                                          <p:attrName>ppt_x</p:attrName>
                                        </p:attrNameLst>
                                      </p:cBhvr>
                                      <p:tavLst>
                                        <p:tav tm="0">
                                          <p:val>
                                            <p:strVal val="#ppt_x"/>
                                          </p:val>
                                        </p:tav>
                                        <p:tav tm="100000">
                                          <p:val>
                                            <p:strVal val="#ppt_x"/>
                                          </p:val>
                                        </p:tav>
                                      </p:tavLst>
                                    </p:anim>
                                    <p:anim calcmode="lin" valueType="num">
                                      <p:cBhvr additive="base">
                                        <p:cTn id="19" dur="500" fill="hold"/>
                                        <p:tgtEl>
                                          <p:spTgt spid="5939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linds(horizontal)">
                                      <p:cBhvr>
                                        <p:cTn id="24" dur="3000"/>
                                        <p:tgtEl>
                                          <p:spTgt spid="39"/>
                                        </p:tgtEl>
                                      </p:cBhvr>
                                    </p:animEffect>
                                  </p:childTnLst>
                                </p:cTn>
                              </p:par>
                              <p:par>
                                <p:cTn id="25" presetID="3" presetClass="entr" presetSubtype="1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linds(horizontal)">
                                      <p:cBhvr>
                                        <p:cTn id="27" dur="30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39"/>
                                        </p:tgtEl>
                                      </p:cBhvr>
                                    </p:animEffect>
                                    <p:set>
                                      <p:cBhvr>
                                        <p:cTn id="32" dur="1" fill="hold">
                                          <p:stCondLst>
                                            <p:cond delay="499"/>
                                          </p:stCondLst>
                                        </p:cTn>
                                        <p:tgtEl>
                                          <p:spTgt spid="39"/>
                                        </p:tgtEl>
                                        <p:attrNameLst>
                                          <p:attrName>style.visibility</p:attrName>
                                        </p:attrNameLst>
                                      </p:cBhvr>
                                      <p:to>
                                        <p:strVal val="hidden"/>
                                      </p:to>
                                    </p:set>
                                  </p:childTnLst>
                                </p:cTn>
                              </p:par>
                              <p:par>
                                <p:cTn id="33" presetID="3" presetClass="exit" presetSubtype="10" fill="hold" nodeType="withEffect">
                                  <p:stCondLst>
                                    <p:cond delay="0"/>
                                  </p:stCondLst>
                                  <p:childTnLst>
                                    <p:animEffect transition="out" filter="blinds(horizontal)">
                                      <p:cBhvr>
                                        <p:cTn id="34" dur="500"/>
                                        <p:tgtEl>
                                          <p:spTgt spid="61"/>
                                        </p:tgtEl>
                                      </p:cBhvr>
                                    </p:animEffect>
                                    <p:set>
                                      <p:cBhvr>
                                        <p:cTn id="35" dur="1" fill="hold">
                                          <p:stCondLst>
                                            <p:cond delay="499"/>
                                          </p:stCondLst>
                                        </p:cTn>
                                        <p:tgtEl>
                                          <p:spTgt spid="6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blinds(horizontal)">
                                      <p:cBhvr>
                                        <p:cTn id="40" dur="500"/>
                                        <p:tgtEl>
                                          <p:spTgt spid="47"/>
                                        </p:tgtEl>
                                      </p:cBhvr>
                                    </p:animEffect>
                                  </p:childTnLst>
                                </p:cTn>
                              </p:par>
                              <p:par>
                                <p:cTn id="41" presetID="3" presetClass="entr" presetSubtype="1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blinds(horizontal)">
                                      <p:cBhvr>
                                        <p:cTn id="43" dur="500"/>
                                        <p:tgtEl>
                                          <p:spTgt spid="52"/>
                                        </p:tgtEl>
                                      </p:cBhvr>
                                    </p:animEffect>
                                  </p:childTnLst>
                                </p:cTn>
                              </p:par>
                              <p:par>
                                <p:cTn id="44" presetID="3" presetClass="entr" presetSubtype="1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blinds(horizontal)">
                                      <p:cBhvr>
                                        <p:cTn id="46" dur="500"/>
                                        <p:tgtEl>
                                          <p:spTgt spid="54"/>
                                        </p:tgtEl>
                                      </p:cBhvr>
                                    </p:animEffect>
                                  </p:childTnLst>
                                </p:cTn>
                              </p:par>
                              <p:par>
                                <p:cTn id="47" presetID="3" presetClass="entr" presetSubtype="1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blinds(horizontal)">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blinds(horizontal)">
                                      <p:cBhvr>
                                        <p:cTn id="54" dur="500"/>
                                        <p:tgtEl>
                                          <p:spTgt spid="61"/>
                                        </p:tgtEl>
                                      </p:cBhvr>
                                    </p:animEffect>
                                  </p:childTnLst>
                                </p:cTn>
                              </p:par>
                              <p:par>
                                <p:cTn id="55" presetID="3" presetClass="entr" presetSubtype="1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linds(horizontal)">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blinds(horizontal)">
                                      <p:cBhvr>
                                        <p:cTn id="62" dur="500"/>
                                        <p:tgtEl>
                                          <p:spTgt spid="6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linds(horizontal)">
                                      <p:cBhvr>
                                        <p:cTn id="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Internetadressen</a:t>
            </a:r>
            <a:endParaRPr lang="nl-NL" dirty="0"/>
          </a:p>
        </p:txBody>
      </p:sp>
      <p:sp>
        <p:nvSpPr>
          <p:cNvPr id="3" name="Tijdelijke aanduiding voor datum 2"/>
          <p:cNvSpPr>
            <a:spLocks noGrp="1"/>
          </p:cNvSpPr>
          <p:nvPr>
            <p:ph type="dt" sz="half" idx="10"/>
          </p:nvPr>
        </p:nvSpPr>
        <p:spPr/>
        <p:txBody>
          <a:bodyPr/>
          <a:lstStyle/>
          <a:p>
            <a:fld id="{8B6C8E8B-4E81-4023-B549-32A1DD9807E7}" type="datetime1">
              <a:rPr lang="nl-NL" smtClean="0"/>
              <a:pPr/>
              <a:t>12-12-2010</a:t>
            </a:fld>
            <a:endParaRPr lang="nl-NL"/>
          </a:p>
        </p:txBody>
      </p:sp>
      <p:sp>
        <p:nvSpPr>
          <p:cNvPr id="4" name="Tijdelijke aanduiding voor voettekst 3"/>
          <p:cNvSpPr>
            <a:spLocks noGrp="1"/>
          </p:cNvSpPr>
          <p:nvPr>
            <p:ph type="ftr" sz="quarter" idx="11"/>
          </p:nvPr>
        </p:nvSpPr>
        <p:spPr/>
        <p:txBody>
          <a:bodyPr/>
          <a:lstStyle/>
          <a:p>
            <a:r>
              <a:rPr lang="nl-NL" smtClean="0"/>
              <a:t>Bart Rijkenberg Relativiteit Woudschoten 2010</a:t>
            </a:r>
            <a:endParaRPr lang="nl-NL"/>
          </a:p>
        </p:txBody>
      </p:sp>
      <p:sp>
        <p:nvSpPr>
          <p:cNvPr id="5" name="Tijdelijke aanduiding voor dianummer 4"/>
          <p:cNvSpPr>
            <a:spLocks noGrp="1"/>
          </p:cNvSpPr>
          <p:nvPr>
            <p:ph type="sldNum" sz="quarter" idx="12"/>
          </p:nvPr>
        </p:nvSpPr>
        <p:spPr/>
        <p:txBody>
          <a:bodyPr/>
          <a:lstStyle/>
          <a:p>
            <a:fld id="{CA2A918A-8C79-48DB-8E76-1081DEF33502}" type="slidenum">
              <a:rPr lang="nl-NL" smtClean="0"/>
              <a:pPr/>
              <a:t>38</a:t>
            </a:fld>
            <a:endParaRPr lang="nl-NL"/>
          </a:p>
        </p:txBody>
      </p:sp>
      <p:sp>
        <p:nvSpPr>
          <p:cNvPr id="6" name="Rechthoek 5"/>
          <p:cNvSpPr/>
          <p:nvPr/>
        </p:nvSpPr>
        <p:spPr>
          <a:xfrm>
            <a:off x="1043608" y="2564904"/>
            <a:ext cx="5886400" cy="369332"/>
          </a:xfrm>
          <a:prstGeom prst="rect">
            <a:avLst/>
          </a:prstGeom>
        </p:spPr>
        <p:txBody>
          <a:bodyPr wrap="square">
            <a:spAutoFit/>
          </a:bodyPr>
          <a:lstStyle/>
          <a:p>
            <a:r>
              <a:rPr lang="nl-NL" dirty="0" smtClean="0"/>
              <a:t>http://www.nieuwenatuurkunde.nl/disclaimer/46</a:t>
            </a:r>
            <a:endParaRPr lang="nl-NL" dirty="0"/>
          </a:p>
        </p:txBody>
      </p:sp>
      <p:sp>
        <p:nvSpPr>
          <p:cNvPr id="7" name="Rechthoek 6"/>
          <p:cNvSpPr/>
          <p:nvPr/>
        </p:nvSpPr>
        <p:spPr>
          <a:xfrm>
            <a:off x="1043608" y="2060848"/>
            <a:ext cx="3584828" cy="369332"/>
          </a:xfrm>
          <a:prstGeom prst="rect">
            <a:avLst/>
          </a:prstGeom>
        </p:spPr>
        <p:txBody>
          <a:bodyPr wrap="none">
            <a:spAutoFit/>
          </a:bodyPr>
          <a:lstStyle/>
          <a:p>
            <a:r>
              <a:rPr lang="nl-NL" dirty="0" smtClean="0"/>
              <a:t>http://www.nieuwenatuurkunde.nl/</a:t>
            </a:r>
            <a:endParaRPr lang="nl-NL" dirty="0"/>
          </a:p>
        </p:txBody>
      </p:sp>
      <p:sp>
        <p:nvSpPr>
          <p:cNvPr id="8" name="Rechthoek 7"/>
          <p:cNvSpPr/>
          <p:nvPr/>
        </p:nvSpPr>
        <p:spPr>
          <a:xfrm>
            <a:off x="1043608" y="3212976"/>
            <a:ext cx="2641108" cy="369332"/>
          </a:xfrm>
          <a:prstGeom prst="rect">
            <a:avLst/>
          </a:prstGeom>
        </p:spPr>
        <p:txBody>
          <a:bodyPr wrap="none">
            <a:spAutoFit/>
          </a:bodyPr>
          <a:lstStyle/>
          <a:p>
            <a:r>
              <a:rPr lang="nl-NL" dirty="0" smtClean="0"/>
              <a:t>b.rijkenberg@</a:t>
            </a:r>
            <a:r>
              <a:rPr lang="nl-NL" dirty="0" err="1" smtClean="0"/>
              <a:t>barlaeus.nl</a:t>
            </a:r>
            <a:r>
              <a:rPr lang="nl-NL" dirty="0" smtClean="0"/>
              <a:t>/</a:t>
            </a:r>
            <a:endParaRPr lang="nl-NL" dirty="0"/>
          </a:p>
        </p:txBody>
      </p:sp>
      <p:sp>
        <p:nvSpPr>
          <p:cNvPr id="9" name="Tekstvak 8"/>
          <p:cNvSpPr txBox="1"/>
          <p:nvPr/>
        </p:nvSpPr>
        <p:spPr>
          <a:xfrm>
            <a:off x="1043608" y="1196752"/>
            <a:ext cx="6491521" cy="646331"/>
          </a:xfrm>
          <a:prstGeom prst="rect">
            <a:avLst/>
          </a:prstGeom>
          <a:noFill/>
        </p:spPr>
        <p:txBody>
          <a:bodyPr wrap="none" rtlCol="0">
            <a:spAutoFit/>
          </a:bodyPr>
          <a:lstStyle/>
          <a:p>
            <a:r>
              <a:rPr lang="en-US" dirty="0" err="1" smtClean="0"/>
              <a:t>Lesmateriaal</a:t>
            </a:r>
            <a:r>
              <a:rPr lang="en-US" dirty="0" smtClean="0"/>
              <a:t>: </a:t>
            </a:r>
            <a:r>
              <a:rPr lang="en-US" dirty="0" err="1" smtClean="0"/>
              <a:t>Relativiteit</a:t>
            </a:r>
            <a:r>
              <a:rPr lang="en-US" dirty="0" smtClean="0"/>
              <a:t>, </a:t>
            </a:r>
            <a:r>
              <a:rPr lang="en-US" dirty="0" err="1" smtClean="0"/>
              <a:t>pdf</a:t>
            </a:r>
            <a:r>
              <a:rPr lang="en-US" dirty="0" smtClean="0"/>
              <a:t> </a:t>
            </a:r>
            <a:r>
              <a:rPr lang="en-US" dirty="0" err="1" smtClean="0"/>
              <a:t>bestand</a:t>
            </a:r>
            <a:r>
              <a:rPr lang="en-US" dirty="0" smtClean="0"/>
              <a:t> = </a:t>
            </a:r>
            <a:r>
              <a:rPr lang="en-US" dirty="0" err="1" smtClean="0"/>
              <a:t>leerboek</a:t>
            </a:r>
            <a:r>
              <a:rPr lang="en-US" dirty="0" smtClean="0"/>
              <a:t> met </a:t>
            </a:r>
            <a:r>
              <a:rPr lang="en-US" dirty="0" err="1" smtClean="0"/>
              <a:t>vraagstukken</a:t>
            </a:r>
            <a:endParaRPr lang="en-US" dirty="0" smtClean="0"/>
          </a:p>
          <a:p>
            <a:r>
              <a:rPr lang="en-US" dirty="0" err="1" smtClean="0"/>
              <a:t>Tekentool</a:t>
            </a:r>
            <a:r>
              <a:rPr lang="en-US" dirty="0" smtClean="0"/>
              <a:t> Rob </a:t>
            </a:r>
            <a:r>
              <a:rPr lang="en-US" dirty="0" err="1" smtClean="0"/>
              <a:t>Ouwerkerk</a:t>
            </a:r>
            <a:endParaRPr lang="nl-NL"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Componenten</a:t>
            </a:r>
            <a:endParaRPr lang="nl-NL" dirty="0"/>
          </a:p>
        </p:txBody>
      </p:sp>
      <p:sp>
        <p:nvSpPr>
          <p:cNvPr id="3" name="Tijdelijke aanduiding voor datum 2"/>
          <p:cNvSpPr>
            <a:spLocks noGrp="1"/>
          </p:cNvSpPr>
          <p:nvPr>
            <p:ph type="dt" sz="half" idx="10"/>
          </p:nvPr>
        </p:nvSpPr>
        <p:spPr/>
        <p:txBody>
          <a:bodyPr/>
          <a:lstStyle/>
          <a:p>
            <a:fld id="{8B6C8E8B-4E81-4023-B549-32A1DD9807E7}" type="datetime1">
              <a:rPr lang="nl-NL" smtClean="0"/>
              <a:pPr/>
              <a:t>12-12-2010</a:t>
            </a:fld>
            <a:endParaRPr lang="nl-NL"/>
          </a:p>
        </p:txBody>
      </p:sp>
      <p:sp>
        <p:nvSpPr>
          <p:cNvPr id="4" name="Tijdelijke aanduiding voor voettekst 3"/>
          <p:cNvSpPr>
            <a:spLocks noGrp="1"/>
          </p:cNvSpPr>
          <p:nvPr>
            <p:ph type="ftr" sz="quarter" idx="11"/>
          </p:nvPr>
        </p:nvSpPr>
        <p:spPr/>
        <p:txBody>
          <a:bodyPr/>
          <a:lstStyle/>
          <a:p>
            <a:r>
              <a:rPr lang="nl-NL" smtClean="0"/>
              <a:t>Bart Rijkenberg Relativiteit Woudschoten 2010</a:t>
            </a:r>
            <a:endParaRPr lang="nl-NL"/>
          </a:p>
        </p:txBody>
      </p:sp>
      <p:sp>
        <p:nvSpPr>
          <p:cNvPr id="5" name="Tijdelijke aanduiding voor dianummer 4"/>
          <p:cNvSpPr>
            <a:spLocks noGrp="1"/>
          </p:cNvSpPr>
          <p:nvPr>
            <p:ph type="sldNum" sz="quarter" idx="12"/>
          </p:nvPr>
        </p:nvSpPr>
        <p:spPr/>
        <p:txBody>
          <a:bodyPr/>
          <a:lstStyle/>
          <a:p>
            <a:fld id="{CA2A918A-8C79-48DB-8E76-1081DEF33502}" type="slidenum">
              <a:rPr lang="nl-NL" smtClean="0"/>
              <a:pPr/>
              <a:t>39</a:t>
            </a:fld>
            <a:endParaRPr lang="nl-NL"/>
          </a:p>
        </p:txBody>
      </p:sp>
      <p:cxnSp>
        <p:nvCxnSpPr>
          <p:cNvPr id="7" name="Rechte verbindingslijn met pijl 6"/>
          <p:cNvCxnSpPr/>
          <p:nvPr/>
        </p:nvCxnSpPr>
        <p:spPr>
          <a:xfrm rot="16200000" flipV="1">
            <a:off x="-144524" y="3248980"/>
            <a:ext cx="3888432" cy="720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flipV="1">
            <a:off x="1835696" y="5229200"/>
            <a:ext cx="5256584" cy="838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rot="5400000" flipH="1" flipV="1">
            <a:off x="1043608" y="2780928"/>
            <a:ext cx="3240360" cy="165618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V="1">
            <a:off x="1835696" y="3284984"/>
            <a:ext cx="4087688" cy="196098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55"/>
          <p:cNvSpPr>
            <a:spLocks noChangeArrowheads="1"/>
          </p:cNvSpPr>
          <p:nvPr/>
        </p:nvSpPr>
        <p:spPr bwMode="auto">
          <a:xfrm>
            <a:off x="4211960" y="2564904"/>
            <a:ext cx="71438" cy="71438"/>
          </a:xfrm>
          <a:prstGeom prst="ellipse">
            <a:avLst/>
          </a:prstGeom>
          <a:solidFill>
            <a:schemeClr val="tx1"/>
          </a:solidFill>
          <a:ln w="9525">
            <a:solidFill>
              <a:schemeClr val="tx1"/>
            </a:solidFill>
            <a:round/>
            <a:headEnd/>
            <a:tailEnd/>
          </a:ln>
        </p:spPr>
        <p:txBody>
          <a:bodyPr wrap="none" anchor="ctr"/>
          <a:lstStyle/>
          <a:p>
            <a:endParaRPr lang="nl-NL"/>
          </a:p>
        </p:txBody>
      </p:sp>
      <p:cxnSp>
        <p:nvCxnSpPr>
          <p:cNvPr id="17" name="Rechte verbindingslijn 16"/>
          <p:cNvCxnSpPr>
            <a:stCxn id="15" idx="1"/>
          </p:cNvCxnSpPr>
          <p:nvPr/>
        </p:nvCxnSpPr>
        <p:spPr>
          <a:xfrm rot="16200000" flipH="1" flipV="1">
            <a:off x="2998286" y="1412776"/>
            <a:ext cx="61546" cy="2386726"/>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a:stCxn id="15" idx="1"/>
          </p:cNvCxnSpPr>
          <p:nvPr/>
        </p:nvCxnSpPr>
        <p:spPr>
          <a:xfrm rot="16200000" flipH="1">
            <a:off x="2926278" y="3871510"/>
            <a:ext cx="2653834" cy="61546"/>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a:stCxn id="15" idx="1"/>
          </p:cNvCxnSpPr>
          <p:nvPr/>
        </p:nvCxnSpPr>
        <p:spPr>
          <a:xfrm rot="16200000" flipH="1" flipV="1">
            <a:off x="3178306" y="2240868"/>
            <a:ext cx="709618" cy="137861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a:stCxn id="15" idx="1"/>
          </p:cNvCxnSpPr>
          <p:nvPr/>
        </p:nvCxnSpPr>
        <p:spPr>
          <a:xfrm rot="16200000" flipH="1" flipV="1">
            <a:off x="2638246" y="3068960"/>
            <a:ext cx="2077770" cy="109058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p:nvPr/>
        </p:nvCxnSpPr>
        <p:spPr>
          <a:xfrm rot="16200000" flipV="1">
            <a:off x="503548" y="3897052"/>
            <a:ext cx="2592288" cy="7200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p:nvPr/>
        </p:nvCxnSpPr>
        <p:spPr>
          <a:xfrm flipV="1">
            <a:off x="1835696" y="5229200"/>
            <a:ext cx="2448272" cy="838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p:cNvCxnSpPr/>
          <p:nvPr/>
        </p:nvCxnSpPr>
        <p:spPr>
          <a:xfrm rot="5400000" flipH="1" flipV="1">
            <a:off x="1363452" y="3757228"/>
            <a:ext cx="1952600" cy="10081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p:cNvCxnSpPr/>
          <p:nvPr/>
        </p:nvCxnSpPr>
        <p:spPr>
          <a:xfrm flipV="1">
            <a:off x="1835696" y="4581128"/>
            <a:ext cx="1368152" cy="6648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p:cNvCxnSpPr>
            <a:endCxn id="15" idx="2"/>
          </p:cNvCxnSpPr>
          <p:nvPr/>
        </p:nvCxnSpPr>
        <p:spPr>
          <a:xfrm rot="5400000" flipH="1" flipV="1">
            <a:off x="1709540" y="2726780"/>
            <a:ext cx="2628577" cy="237626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0" name="PIJL-RECHTS 19"/>
          <p:cNvSpPr/>
          <p:nvPr/>
        </p:nvSpPr>
        <p:spPr>
          <a:xfrm>
            <a:off x="7236296" y="5445224"/>
            <a:ext cx="1656184" cy="50400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linds(horizontal)">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par>
                                <p:cTn id="27" presetID="3" presetClass="entr" presetSubtype="1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linds(horizontal)">
                                      <p:cBhvr>
                                        <p:cTn id="34" dur="500"/>
                                        <p:tgtEl>
                                          <p:spTgt spid="25"/>
                                        </p:tgtEl>
                                      </p:cBhvr>
                                    </p:animEffect>
                                  </p:childTnLst>
                                </p:cTn>
                              </p:par>
                              <p:par>
                                <p:cTn id="35" presetID="3" presetClass="entr" presetSubtype="1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par>
                                <p:cTn id="43" presetID="3" presetClass="entr" presetSubtype="1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linds(horizontal)">
                                      <p:cBhvr>
                                        <p:cTn id="50" dur="500"/>
                                        <p:tgtEl>
                                          <p:spTgt spid="11"/>
                                        </p:tgtEl>
                                      </p:cBhvr>
                                    </p:animEffect>
                                  </p:childTnLst>
                                </p:cTn>
                              </p:par>
                              <p:par>
                                <p:cTn id="51" presetID="3" presetClass="entr" presetSubtype="1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linds(horizontal)">
                                      <p:cBhvr>
                                        <p:cTn id="53" dur="500"/>
                                        <p:tgtEl>
                                          <p:spTgt spid="12"/>
                                        </p:tgtEl>
                                      </p:cBhvr>
                                    </p:animEffect>
                                  </p:childTnLst>
                                </p:cTn>
                              </p:par>
                              <p:par>
                                <p:cTn id="54" presetID="3" presetClass="entr" presetSubtype="1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linds(horizontal)">
                                      <p:cBhvr>
                                        <p:cTn id="56" dur="500"/>
                                        <p:tgtEl>
                                          <p:spTgt spid="21"/>
                                        </p:tgtEl>
                                      </p:cBhvr>
                                    </p:animEffect>
                                  </p:childTnLst>
                                </p:cTn>
                              </p:par>
                              <p:par>
                                <p:cTn id="57" presetID="3" presetClass="entr" presetSubtype="1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linds(horizontal)">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linds(horizontal)">
                                      <p:cBhvr>
                                        <p:cTn id="64" dur="500"/>
                                        <p:tgtEl>
                                          <p:spTgt spid="29"/>
                                        </p:tgtEl>
                                      </p:cBhvr>
                                    </p:animEffect>
                                  </p:childTnLst>
                                </p:cTn>
                              </p:par>
                              <p:par>
                                <p:cTn id="65" presetID="3" presetClass="entr" presetSubtype="1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linds(horizont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linds(horizontal)">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normAutofit/>
          </a:bodyPr>
          <a:lstStyle/>
          <a:p>
            <a:r>
              <a:rPr lang="en-US" sz="3200" dirty="0" smtClean="0">
                <a:effectLst>
                  <a:outerShdw blurRad="38100" dist="38100" dir="2700000" algn="tl">
                    <a:srgbClr val="000000">
                      <a:alpha val="43137"/>
                    </a:srgbClr>
                  </a:outerShdw>
                </a:effectLst>
                <a:latin typeface="+mn-lt"/>
                <a:ea typeface="+mn-ea"/>
                <a:cs typeface="+mn-cs"/>
              </a:rPr>
              <a:t>Het </a:t>
            </a:r>
            <a:r>
              <a:rPr lang="en-US" sz="3200" dirty="0" err="1" smtClean="0">
                <a:effectLst>
                  <a:outerShdw blurRad="38100" dist="38100" dir="2700000" algn="tl">
                    <a:srgbClr val="000000">
                      <a:alpha val="43137"/>
                    </a:srgbClr>
                  </a:outerShdw>
                </a:effectLst>
                <a:latin typeface="+mn-lt"/>
                <a:ea typeface="+mn-ea"/>
                <a:cs typeface="+mn-cs"/>
              </a:rPr>
              <a:t>Wunderjahr</a:t>
            </a:r>
            <a:r>
              <a:rPr lang="en-US" sz="3200" dirty="0" smtClean="0">
                <a:effectLst>
                  <a:outerShdw blurRad="38100" dist="38100" dir="2700000" algn="tl">
                    <a:srgbClr val="000000">
                      <a:alpha val="43137"/>
                    </a:srgbClr>
                  </a:outerShdw>
                </a:effectLst>
                <a:latin typeface="+mn-lt"/>
                <a:ea typeface="+mn-ea"/>
                <a:cs typeface="+mn-cs"/>
              </a:rPr>
              <a:t> 1905</a:t>
            </a:r>
            <a:endParaRPr lang="nl-NL" sz="3200" dirty="0" smtClean="0">
              <a:effectLst>
                <a:outerShdw blurRad="38100" dist="38100" dir="2700000" algn="tl">
                  <a:srgbClr val="000000">
                    <a:alpha val="43137"/>
                  </a:srgbClr>
                </a:outerShdw>
              </a:effectLst>
              <a:latin typeface="+mn-lt"/>
              <a:ea typeface="+mn-ea"/>
              <a:cs typeface="+mn-cs"/>
            </a:endParaRPr>
          </a:p>
        </p:txBody>
      </p:sp>
      <p:sp>
        <p:nvSpPr>
          <p:cNvPr id="3" name="Tijdelijke aanduiding voor datum 2"/>
          <p:cNvSpPr>
            <a:spLocks noGrp="1"/>
          </p:cNvSpPr>
          <p:nvPr>
            <p:ph type="dt" sz="half" idx="10"/>
          </p:nvPr>
        </p:nvSpPr>
        <p:spPr/>
        <p:txBody>
          <a:bodyPr/>
          <a:lstStyle/>
          <a:p>
            <a:fld id="{8B6C8E8B-4E81-4023-B549-32A1DD9807E7}" type="datetime1">
              <a:rPr lang="nl-NL" smtClean="0"/>
              <a:pPr/>
              <a:t>12-12-2010</a:t>
            </a:fld>
            <a:endParaRPr lang="nl-NL"/>
          </a:p>
        </p:txBody>
      </p:sp>
      <p:sp>
        <p:nvSpPr>
          <p:cNvPr id="4" name="Tijdelijke aanduiding voor voettekst 3"/>
          <p:cNvSpPr>
            <a:spLocks noGrp="1"/>
          </p:cNvSpPr>
          <p:nvPr>
            <p:ph type="ftr" sz="quarter" idx="11"/>
          </p:nvPr>
        </p:nvSpPr>
        <p:spPr/>
        <p:txBody>
          <a:bodyPr/>
          <a:lstStyle/>
          <a:p>
            <a:r>
              <a:rPr lang="nl-NL" smtClean="0"/>
              <a:t>Bart Rijkenberg Relativiteit Woudschoten 2010</a:t>
            </a:r>
            <a:endParaRPr lang="nl-NL"/>
          </a:p>
        </p:txBody>
      </p:sp>
      <p:sp>
        <p:nvSpPr>
          <p:cNvPr id="5" name="Tijdelijke aanduiding voor dianummer 4"/>
          <p:cNvSpPr>
            <a:spLocks noGrp="1"/>
          </p:cNvSpPr>
          <p:nvPr>
            <p:ph type="sldNum" sz="quarter" idx="12"/>
          </p:nvPr>
        </p:nvSpPr>
        <p:spPr/>
        <p:txBody>
          <a:bodyPr/>
          <a:lstStyle/>
          <a:p>
            <a:fld id="{CA2A918A-8C79-48DB-8E76-1081DEF33502}" type="slidenum">
              <a:rPr lang="nl-NL" smtClean="0"/>
              <a:pPr/>
              <a:t>4</a:t>
            </a:fld>
            <a:endParaRPr lang="nl-NL"/>
          </a:p>
        </p:txBody>
      </p:sp>
      <p:sp>
        <p:nvSpPr>
          <p:cNvPr id="6" name="Tekstvak 5"/>
          <p:cNvSpPr txBox="1"/>
          <p:nvPr/>
        </p:nvSpPr>
        <p:spPr>
          <a:xfrm>
            <a:off x="1403648" y="1772816"/>
            <a:ext cx="4917885" cy="677108"/>
          </a:xfrm>
          <a:prstGeom prst="rect">
            <a:avLst/>
          </a:prstGeom>
          <a:noFill/>
        </p:spPr>
        <p:txBody>
          <a:bodyPr wrap="none" rtlCol="0">
            <a:spAutoFit/>
          </a:bodyPr>
          <a:lstStyle/>
          <a:p>
            <a:pPr>
              <a:buFont typeface="Arial" pitchFamily="34" charset="0"/>
              <a:buChar char="•"/>
            </a:pPr>
            <a:r>
              <a:rPr lang="en-US" sz="2000" dirty="0" err="1" smtClean="0"/>
              <a:t>Verklaring</a:t>
            </a:r>
            <a:r>
              <a:rPr lang="en-US" sz="2000" dirty="0" smtClean="0"/>
              <a:t> </a:t>
            </a:r>
            <a:r>
              <a:rPr lang="en-US" sz="2000" dirty="0" err="1" smtClean="0"/>
              <a:t>Brownse</a:t>
            </a:r>
            <a:r>
              <a:rPr lang="en-US" sz="2000" dirty="0" smtClean="0"/>
              <a:t> </a:t>
            </a:r>
            <a:r>
              <a:rPr lang="en-US" sz="2000" dirty="0" err="1" smtClean="0"/>
              <a:t>beweging</a:t>
            </a:r>
            <a:endParaRPr lang="en-US" sz="2000" dirty="0" smtClean="0"/>
          </a:p>
          <a:p>
            <a:pPr>
              <a:buFont typeface="Arial" pitchFamily="34" charset="0"/>
              <a:buChar char="•"/>
            </a:pPr>
            <a:r>
              <a:rPr lang="en-US" i="1" dirty="0" err="1" smtClean="0"/>
              <a:t>Bewijs</a:t>
            </a:r>
            <a:r>
              <a:rPr lang="en-US" i="1" dirty="0" smtClean="0"/>
              <a:t> van het </a:t>
            </a:r>
            <a:r>
              <a:rPr lang="en-US" i="1" dirty="0" err="1" smtClean="0"/>
              <a:t>corpusculaire</a:t>
            </a:r>
            <a:r>
              <a:rPr lang="en-US" i="1" dirty="0" smtClean="0"/>
              <a:t> </a:t>
            </a:r>
            <a:r>
              <a:rPr lang="en-US" i="1" dirty="0" err="1" smtClean="0"/>
              <a:t>karakter</a:t>
            </a:r>
            <a:r>
              <a:rPr lang="en-US" i="1" dirty="0" smtClean="0"/>
              <a:t> van </a:t>
            </a:r>
            <a:r>
              <a:rPr lang="en-US" i="1" dirty="0" err="1" smtClean="0"/>
              <a:t>materie</a:t>
            </a:r>
            <a:endParaRPr lang="en-US" i="1" dirty="0" smtClean="0"/>
          </a:p>
        </p:txBody>
      </p:sp>
      <p:sp>
        <p:nvSpPr>
          <p:cNvPr id="9" name="Tekstvak 8"/>
          <p:cNvSpPr txBox="1"/>
          <p:nvPr/>
        </p:nvSpPr>
        <p:spPr>
          <a:xfrm>
            <a:off x="1403648" y="2420888"/>
            <a:ext cx="6336704" cy="677108"/>
          </a:xfrm>
          <a:prstGeom prst="rect">
            <a:avLst/>
          </a:prstGeom>
          <a:noFill/>
        </p:spPr>
        <p:txBody>
          <a:bodyPr wrap="square" rtlCol="0">
            <a:spAutoFit/>
          </a:bodyPr>
          <a:lstStyle/>
          <a:p>
            <a:pPr>
              <a:buFont typeface="Arial" pitchFamily="34" charset="0"/>
              <a:buChar char="•"/>
            </a:pPr>
            <a:r>
              <a:rPr lang="en-US" sz="2000" dirty="0" err="1" smtClean="0"/>
              <a:t>Verklaring</a:t>
            </a:r>
            <a:r>
              <a:rPr lang="en-US" sz="2000" dirty="0" smtClean="0"/>
              <a:t> </a:t>
            </a:r>
            <a:r>
              <a:rPr lang="en-US" sz="2000" dirty="0" err="1" smtClean="0"/>
              <a:t>fotoelectrisch</a:t>
            </a:r>
            <a:r>
              <a:rPr lang="en-US" sz="2000" dirty="0" smtClean="0"/>
              <a:t> effect</a:t>
            </a:r>
          </a:p>
          <a:p>
            <a:pPr>
              <a:buFont typeface="Arial" pitchFamily="34" charset="0"/>
              <a:buChar char="•"/>
            </a:pPr>
            <a:r>
              <a:rPr lang="en-US" i="1" dirty="0" err="1" smtClean="0"/>
              <a:t>Eerste</a:t>
            </a:r>
            <a:r>
              <a:rPr lang="en-US" i="1" dirty="0" smtClean="0"/>
              <a:t> </a:t>
            </a:r>
            <a:r>
              <a:rPr lang="en-US" i="1" dirty="0" err="1" smtClean="0"/>
              <a:t>gebruik</a:t>
            </a:r>
            <a:r>
              <a:rPr lang="en-US" i="1" dirty="0" smtClean="0"/>
              <a:t> van de </a:t>
            </a:r>
            <a:r>
              <a:rPr lang="en-US" i="1" dirty="0" err="1" smtClean="0"/>
              <a:t>quantisatie</a:t>
            </a:r>
            <a:r>
              <a:rPr lang="en-US" i="1" dirty="0" smtClean="0"/>
              <a:t> van </a:t>
            </a:r>
            <a:r>
              <a:rPr lang="en-US" i="1" dirty="0" err="1" smtClean="0"/>
              <a:t>energie</a:t>
            </a:r>
            <a:r>
              <a:rPr lang="en-US" i="1" dirty="0" smtClean="0"/>
              <a:t> </a:t>
            </a:r>
            <a:r>
              <a:rPr lang="en-US" i="1" dirty="0" err="1" smtClean="0"/>
              <a:t>na</a:t>
            </a:r>
            <a:r>
              <a:rPr lang="en-US" i="1" dirty="0" smtClean="0"/>
              <a:t> Planck</a:t>
            </a:r>
            <a:endParaRPr lang="nl-NL" i="1" dirty="0"/>
          </a:p>
        </p:txBody>
      </p:sp>
      <p:sp>
        <p:nvSpPr>
          <p:cNvPr id="10" name="Rechthoek 9"/>
          <p:cNvSpPr/>
          <p:nvPr/>
        </p:nvSpPr>
        <p:spPr>
          <a:xfrm>
            <a:off x="1403648" y="3140968"/>
            <a:ext cx="3121175" cy="400110"/>
          </a:xfrm>
          <a:prstGeom prst="rect">
            <a:avLst/>
          </a:prstGeom>
        </p:spPr>
        <p:txBody>
          <a:bodyPr wrap="none">
            <a:spAutoFit/>
          </a:bodyPr>
          <a:lstStyle/>
          <a:p>
            <a:pPr>
              <a:buFont typeface="Arial" pitchFamily="34" charset="0"/>
              <a:buChar char="•"/>
            </a:pPr>
            <a:r>
              <a:rPr lang="en-US" sz="2000" dirty="0" err="1" smtClean="0"/>
              <a:t>Speciale</a:t>
            </a:r>
            <a:r>
              <a:rPr lang="en-US" dirty="0" smtClean="0"/>
              <a:t> </a:t>
            </a:r>
            <a:r>
              <a:rPr lang="en-US" sz="2000" dirty="0" err="1" smtClean="0"/>
              <a:t>relativiteitstheorie</a:t>
            </a:r>
            <a:endParaRPr lang="nl-NL" sz="2000" dirty="0"/>
          </a:p>
        </p:txBody>
      </p:sp>
      <p:graphicFrame>
        <p:nvGraphicFramePr>
          <p:cNvPr id="11" name="Diagram 10"/>
          <p:cNvGraphicFramePr/>
          <p:nvPr/>
        </p:nvGraphicFramePr>
        <p:xfrm>
          <a:off x="6372200" y="5013176"/>
          <a:ext cx="1656184"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linds(horizont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linds(horizontal)">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ctrTitle"/>
          </p:nvPr>
        </p:nvSpPr>
        <p:spPr>
          <a:xfrm>
            <a:off x="467544" y="764704"/>
            <a:ext cx="7915275" cy="719138"/>
          </a:xfrm>
        </p:spPr>
        <p:txBody>
          <a:bodyPr>
            <a:normAutofit fontScale="90000"/>
          </a:bodyPr>
          <a:lstStyle/>
          <a:p>
            <a:r>
              <a:rPr lang="nl-NL" dirty="0"/>
              <a:t>De optelformule voor snelheden</a:t>
            </a:r>
          </a:p>
        </p:txBody>
      </p:sp>
      <p:sp>
        <p:nvSpPr>
          <p:cNvPr id="12301" name="Rectangle 13"/>
          <p:cNvSpPr>
            <a:spLocks noChangeArrowheads="1"/>
          </p:cNvSpPr>
          <p:nvPr/>
        </p:nvSpPr>
        <p:spPr bwMode="auto">
          <a:xfrm>
            <a:off x="611188" y="1773238"/>
            <a:ext cx="8064500" cy="3816350"/>
          </a:xfrm>
          <a:prstGeom prst="rect">
            <a:avLst/>
          </a:prstGeom>
          <a:noFill/>
          <a:ln w="9525">
            <a:noFill/>
            <a:miter lim="800000"/>
            <a:headEnd/>
            <a:tailEnd/>
          </a:ln>
          <a:effectLst/>
        </p:spPr>
        <p:txBody>
          <a:bodyPr/>
          <a:lstStyle/>
          <a:p>
            <a:pPr eaLnBrk="1" hangingPunct="1">
              <a:lnSpc>
                <a:spcPct val="110000"/>
              </a:lnSpc>
              <a:buClr>
                <a:schemeClr val="hlink"/>
              </a:buClr>
              <a:buFont typeface="Wingdings" pitchFamily="2" charset="2"/>
              <a:buNone/>
            </a:pPr>
            <a:endParaRPr lang="nl-NL" sz="2000">
              <a:latin typeface="Trebuchet MS" pitchFamily="34" charset="0"/>
            </a:endParaRPr>
          </a:p>
        </p:txBody>
      </p:sp>
      <p:pic>
        <p:nvPicPr>
          <p:cNvPr id="12302" name="Picture 14"/>
          <p:cNvPicPr>
            <a:picLocks noChangeAspect="1" noChangeArrowheads="1"/>
          </p:cNvPicPr>
          <p:nvPr/>
        </p:nvPicPr>
        <p:blipFill>
          <a:blip r:embed="rId3" cstate="print"/>
          <a:srcRect/>
          <a:stretch>
            <a:fillRect/>
          </a:stretch>
        </p:blipFill>
        <p:spPr bwMode="auto">
          <a:xfrm>
            <a:off x="179512" y="1556792"/>
            <a:ext cx="4680520" cy="4694521"/>
          </a:xfrm>
          <a:prstGeom prst="rect">
            <a:avLst/>
          </a:prstGeom>
          <a:noFill/>
          <a:ln w="9525">
            <a:noFill/>
            <a:miter lim="800000"/>
            <a:headEnd/>
            <a:tailEnd/>
          </a:ln>
          <a:effectLst/>
        </p:spPr>
      </p:pic>
      <p:sp>
        <p:nvSpPr>
          <p:cNvPr id="12303" name="Text Box 15"/>
          <p:cNvSpPr txBox="1">
            <a:spLocks noChangeArrowheads="1"/>
          </p:cNvSpPr>
          <p:nvPr/>
        </p:nvSpPr>
        <p:spPr bwMode="auto">
          <a:xfrm>
            <a:off x="5004048" y="1772816"/>
            <a:ext cx="3816870" cy="3881437"/>
          </a:xfrm>
          <a:prstGeom prst="rect">
            <a:avLst/>
          </a:prstGeom>
          <a:noFill/>
          <a:ln w="9525">
            <a:noFill/>
            <a:miter lim="800000"/>
            <a:headEnd/>
            <a:tailEnd/>
          </a:ln>
          <a:effectLst/>
        </p:spPr>
        <p:txBody>
          <a:bodyPr wrap="square">
            <a:spAutoFit/>
          </a:bodyPr>
          <a:lstStyle/>
          <a:p>
            <a:pPr eaLnBrk="1" hangingPunct="1">
              <a:spcBef>
                <a:spcPct val="50000"/>
              </a:spcBef>
            </a:pPr>
            <a:r>
              <a:rPr lang="nl-NL" sz="1600" dirty="0">
                <a:latin typeface="Arial" charset="0"/>
              </a:rPr>
              <a:t>Voor de gezochte snelheid </a:t>
            </a:r>
            <a:r>
              <a:rPr lang="nl-NL" sz="1600" i="1" dirty="0" smtClean="0">
                <a:latin typeface="Arial" charset="0"/>
              </a:rPr>
              <a:t>u </a:t>
            </a:r>
            <a:r>
              <a:rPr lang="nl-NL" sz="1600" dirty="0" smtClean="0">
                <a:latin typeface="Arial" charset="0"/>
              </a:rPr>
              <a:t>geldt</a:t>
            </a:r>
            <a:r>
              <a:rPr lang="nl-NL" sz="1600" dirty="0">
                <a:latin typeface="Arial" charset="0"/>
              </a:rPr>
              <a:t>:</a:t>
            </a:r>
          </a:p>
          <a:p>
            <a:pPr eaLnBrk="1" hangingPunct="1">
              <a:spcBef>
                <a:spcPct val="50000"/>
              </a:spcBef>
            </a:pPr>
            <a:r>
              <a:rPr lang="nl-NL" sz="1600" i="1" dirty="0">
                <a:latin typeface="Arial" charset="0"/>
              </a:rPr>
              <a:t>u/c = (r+s)/(a+b)</a:t>
            </a:r>
          </a:p>
          <a:p>
            <a:pPr eaLnBrk="1" hangingPunct="1">
              <a:spcBef>
                <a:spcPct val="50000"/>
              </a:spcBef>
            </a:pPr>
            <a:r>
              <a:rPr lang="nl-NL" sz="1600" dirty="0">
                <a:latin typeface="Arial" charset="0"/>
              </a:rPr>
              <a:t>Op grond van gelijkvormigheid:</a:t>
            </a:r>
          </a:p>
          <a:p>
            <a:pPr eaLnBrk="1" hangingPunct="1">
              <a:spcBef>
                <a:spcPct val="50000"/>
              </a:spcBef>
            </a:pPr>
            <a:r>
              <a:rPr lang="nl-NL" sz="1600" i="1" dirty="0">
                <a:latin typeface="Arial" charset="0"/>
              </a:rPr>
              <a:t>r/a = b/s = p/q</a:t>
            </a:r>
          </a:p>
          <a:p>
            <a:pPr eaLnBrk="1" hangingPunct="1">
              <a:spcBef>
                <a:spcPct val="50000"/>
              </a:spcBef>
            </a:pPr>
            <a:r>
              <a:rPr lang="nl-NL" sz="1600" i="1" dirty="0">
                <a:latin typeface="Arial" charset="0"/>
              </a:rPr>
              <a:t>p</a:t>
            </a:r>
            <a:r>
              <a:rPr lang="nl-NL" sz="1600" dirty="0">
                <a:latin typeface="Arial" charset="0"/>
              </a:rPr>
              <a:t> is de verplaatsing in het stelsel van de trein = </a:t>
            </a:r>
            <a:r>
              <a:rPr lang="nl-NL" sz="1600" i="1" dirty="0" err="1">
                <a:solidFill>
                  <a:srgbClr val="FF0000"/>
                </a:solidFill>
                <a:latin typeface="Arial" charset="0"/>
              </a:rPr>
              <a:t>u’t</a:t>
            </a:r>
            <a:r>
              <a:rPr lang="nl-NL" sz="1600" i="1" dirty="0">
                <a:solidFill>
                  <a:srgbClr val="FF0000"/>
                </a:solidFill>
                <a:latin typeface="Arial" charset="0"/>
              </a:rPr>
              <a:t>’ </a:t>
            </a:r>
            <a:r>
              <a:rPr lang="nl-NL" sz="1600" i="1" dirty="0">
                <a:latin typeface="Arial" charset="0"/>
              </a:rPr>
              <a:t>; q =</a:t>
            </a:r>
            <a:r>
              <a:rPr lang="nl-NL" sz="1600" i="1" dirty="0" err="1">
                <a:latin typeface="Arial" charset="0"/>
              </a:rPr>
              <a:t>c</a:t>
            </a:r>
            <a:r>
              <a:rPr lang="nl-NL" sz="1600" i="1" dirty="0" err="1">
                <a:solidFill>
                  <a:srgbClr val="FF0000"/>
                </a:solidFill>
                <a:latin typeface="Arial" charset="0"/>
              </a:rPr>
              <a:t>t</a:t>
            </a:r>
            <a:r>
              <a:rPr lang="nl-NL" sz="1600" i="1" dirty="0">
                <a:solidFill>
                  <a:srgbClr val="FF0000"/>
                </a:solidFill>
                <a:latin typeface="Arial" charset="0"/>
              </a:rPr>
              <a:t>’</a:t>
            </a:r>
          </a:p>
          <a:p>
            <a:pPr eaLnBrk="1" hangingPunct="1">
              <a:spcBef>
                <a:spcPct val="50000"/>
              </a:spcBef>
            </a:pPr>
            <a:r>
              <a:rPr lang="nl-NL" sz="1600" i="1" dirty="0">
                <a:latin typeface="Arial" charset="0"/>
              </a:rPr>
              <a:t>p/q = </a:t>
            </a:r>
            <a:r>
              <a:rPr lang="nl-NL" sz="1600" i="1" dirty="0">
                <a:solidFill>
                  <a:srgbClr val="FF0000"/>
                </a:solidFill>
                <a:latin typeface="Arial" charset="0"/>
              </a:rPr>
              <a:t>u’</a:t>
            </a:r>
            <a:r>
              <a:rPr lang="nl-NL" sz="1600" i="1" dirty="0">
                <a:latin typeface="Arial" charset="0"/>
              </a:rPr>
              <a:t>/c</a:t>
            </a:r>
          </a:p>
          <a:p>
            <a:pPr eaLnBrk="1" hangingPunct="1">
              <a:spcBef>
                <a:spcPct val="50000"/>
              </a:spcBef>
            </a:pPr>
            <a:r>
              <a:rPr lang="nl-NL" sz="1600" dirty="0">
                <a:latin typeface="Arial" charset="0"/>
              </a:rPr>
              <a:t>Hiermee: </a:t>
            </a:r>
            <a:r>
              <a:rPr lang="nl-NL" sz="1600" i="1" dirty="0">
                <a:latin typeface="Arial" charset="0"/>
              </a:rPr>
              <a:t>r = </a:t>
            </a:r>
            <a:r>
              <a:rPr lang="nl-NL" sz="1600" i="1" dirty="0" err="1">
                <a:solidFill>
                  <a:srgbClr val="FF0000"/>
                </a:solidFill>
                <a:latin typeface="Arial" charset="0"/>
              </a:rPr>
              <a:t>u’</a:t>
            </a:r>
            <a:r>
              <a:rPr lang="nl-NL" sz="1600" i="1" dirty="0" err="1">
                <a:latin typeface="Arial" charset="0"/>
              </a:rPr>
              <a:t>a</a:t>
            </a:r>
            <a:r>
              <a:rPr lang="nl-NL" sz="1600" i="1" dirty="0">
                <a:latin typeface="Arial" charset="0"/>
              </a:rPr>
              <a:t>/c </a:t>
            </a:r>
            <a:r>
              <a:rPr lang="nl-NL" sz="1600" dirty="0">
                <a:latin typeface="Arial" charset="0"/>
              </a:rPr>
              <a:t>en </a:t>
            </a:r>
            <a:r>
              <a:rPr lang="nl-NL" sz="1600" i="1" dirty="0">
                <a:latin typeface="Arial" charset="0"/>
              </a:rPr>
              <a:t>b = </a:t>
            </a:r>
            <a:r>
              <a:rPr lang="nl-NL" sz="1600" i="1" dirty="0">
                <a:solidFill>
                  <a:srgbClr val="FF0000"/>
                </a:solidFill>
                <a:latin typeface="Arial" charset="0"/>
              </a:rPr>
              <a:t>u’</a:t>
            </a:r>
            <a:r>
              <a:rPr lang="nl-NL" sz="1600" i="1" dirty="0">
                <a:latin typeface="Arial" charset="0"/>
              </a:rPr>
              <a:t>s/c</a:t>
            </a:r>
          </a:p>
          <a:p>
            <a:pPr eaLnBrk="1" hangingPunct="1">
              <a:spcBef>
                <a:spcPct val="50000"/>
              </a:spcBef>
            </a:pPr>
            <a:r>
              <a:rPr lang="nl-NL" sz="1600" dirty="0">
                <a:latin typeface="Arial" charset="0"/>
              </a:rPr>
              <a:t>Uit </a:t>
            </a:r>
            <a:r>
              <a:rPr lang="nl-NL" sz="1600" i="1" dirty="0">
                <a:latin typeface="Arial" charset="0"/>
              </a:rPr>
              <a:t>s = </a:t>
            </a:r>
            <a:r>
              <a:rPr lang="nl-NL" sz="1600" i="1" dirty="0" err="1">
                <a:latin typeface="Arial" charset="0"/>
              </a:rPr>
              <a:t>vt</a:t>
            </a:r>
            <a:r>
              <a:rPr lang="nl-NL" sz="1600" dirty="0">
                <a:latin typeface="Arial" charset="0"/>
              </a:rPr>
              <a:t> en </a:t>
            </a:r>
            <a:r>
              <a:rPr lang="nl-NL" sz="1600" i="1" dirty="0">
                <a:latin typeface="Arial" charset="0"/>
              </a:rPr>
              <a:t>a = </a:t>
            </a:r>
            <a:r>
              <a:rPr lang="nl-NL" sz="1600" i="1" dirty="0" err="1">
                <a:latin typeface="Arial" charset="0"/>
              </a:rPr>
              <a:t>ct</a:t>
            </a:r>
            <a:r>
              <a:rPr lang="nl-NL" sz="1600" dirty="0">
                <a:latin typeface="Arial" charset="0"/>
              </a:rPr>
              <a:t> volgt </a:t>
            </a:r>
            <a:r>
              <a:rPr lang="nl-NL" sz="1600" i="1" dirty="0">
                <a:latin typeface="Arial" charset="0"/>
              </a:rPr>
              <a:t>s = va/c</a:t>
            </a:r>
            <a:endParaRPr lang="nl-NL" sz="1600" dirty="0">
              <a:latin typeface="Arial" charset="0"/>
            </a:endParaRPr>
          </a:p>
          <a:p>
            <a:pPr eaLnBrk="1" hangingPunct="1">
              <a:spcBef>
                <a:spcPct val="50000"/>
              </a:spcBef>
            </a:pPr>
            <a:r>
              <a:rPr lang="nl-NL" sz="1600" dirty="0">
                <a:latin typeface="Arial" charset="0"/>
              </a:rPr>
              <a:t>Invullen: </a:t>
            </a:r>
            <a:r>
              <a:rPr lang="nl-NL" sz="1600" i="1" dirty="0">
                <a:latin typeface="Arial" charset="0"/>
              </a:rPr>
              <a:t>u/c=(</a:t>
            </a:r>
            <a:r>
              <a:rPr lang="nl-NL" sz="1600" i="1" dirty="0" err="1">
                <a:solidFill>
                  <a:srgbClr val="FF0000"/>
                </a:solidFill>
                <a:latin typeface="Arial" charset="0"/>
              </a:rPr>
              <a:t>u’</a:t>
            </a:r>
            <a:r>
              <a:rPr lang="nl-NL" sz="1600" i="1" dirty="0" err="1">
                <a:latin typeface="Arial" charset="0"/>
              </a:rPr>
              <a:t>a</a:t>
            </a:r>
            <a:r>
              <a:rPr lang="nl-NL" sz="1600" i="1" dirty="0">
                <a:latin typeface="Arial" charset="0"/>
              </a:rPr>
              <a:t>/c+va/c)/(a+</a:t>
            </a:r>
            <a:r>
              <a:rPr lang="nl-NL" sz="1600" i="1" dirty="0" err="1">
                <a:solidFill>
                  <a:srgbClr val="FF0000"/>
                </a:solidFill>
                <a:latin typeface="Arial" charset="0"/>
              </a:rPr>
              <a:t>u’</a:t>
            </a:r>
            <a:r>
              <a:rPr lang="nl-NL" sz="1600" i="1" dirty="0" err="1">
                <a:latin typeface="Arial" charset="0"/>
              </a:rPr>
              <a:t>va</a:t>
            </a:r>
            <a:r>
              <a:rPr lang="nl-NL" sz="1600" i="1" dirty="0">
                <a:latin typeface="Arial" charset="0"/>
              </a:rPr>
              <a:t>/c</a:t>
            </a:r>
            <a:r>
              <a:rPr lang="nl-NL" sz="1600" i="1" baseline="30000" dirty="0">
                <a:latin typeface="Arial" charset="0"/>
              </a:rPr>
              <a:t>2</a:t>
            </a:r>
            <a:r>
              <a:rPr lang="nl-NL" sz="1600" i="1" dirty="0">
                <a:latin typeface="Arial" charset="0"/>
              </a:rPr>
              <a:t>)</a:t>
            </a:r>
          </a:p>
          <a:p>
            <a:pPr eaLnBrk="1" hangingPunct="1">
              <a:spcBef>
                <a:spcPct val="50000"/>
              </a:spcBef>
            </a:pPr>
            <a:r>
              <a:rPr lang="nl-NL" sz="1600" dirty="0">
                <a:latin typeface="Arial" charset="0"/>
              </a:rPr>
              <a:t>Ofwel: </a:t>
            </a:r>
            <a:r>
              <a:rPr lang="nl-NL" sz="1600" i="1" dirty="0">
                <a:latin typeface="Arial" charset="0"/>
              </a:rPr>
              <a:t>u = (</a:t>
            </a:r>
            <a:r>
              <a:rPr lang="nl-NL" sz="1600" i="1" dirty="0">
                <a:solidFill>
                  <a:srgbClr val="FF0000"/>
                </a:solidFill>
                <a:latin typeface="Arial" charset="0"/>
              </a:rPr>
              <a:t>u’</a:t>
            </a:r>
            <a:r>
              <a:rPr lang="nl-NL" sz="1600" i="1" dirty="0">
                <a:latin typeface="Arial" charset="0"/>
              </a:rPr>
              <a:t>+v)/(1+</a:t>
            </a:r>
            <a:r>
              <a:rPr lang="nl-NL" sz="1600" i="1" dirty="0" err="1">
                <a:solidFill>
                  <a:srgbClr val="FF0000"/>
                </a:solidFill>
                <a:latin typeface="Arial" charset="0"/>
              </a:rPr>
              <a:t>u’</a:t>
            </a:r>
            <a:r>
              <a:rPr lang="nl-NL" sz="1600" i="1" dirty="0" err="1">
                <a:latin typeface="Arial" charset="0"/>
              </a:rPr>
              <a:t>v</a:t>
            </a:r>
            <a:r>
              <a:rPr lang="nl-NL" sz="1600" i="1" dirty="0">
                <a:latin typeface="Arial" charset="0"/>
              </a:rPr>
              <a:t>/c</a:t>
            </a:r>
            <a:r>
              <a:rPr lang="nl-NL" sz="1600" i="1" baseline="30000" dirty="0">
                <a:latin typeface="Arial" charset="0"/>
              </a:rPr>
              <a:t>2</a:t>
            </a:r>
            <a:r>
              <a:rPr lang="nl-NL" sz="1600" i="1" dirty="0">
                <a:latin typeface="Arial" charset="0"/>
              </a:rPr>
              <a:t>)</a:t>
            </a:r>
          </a:p>
        </p:txBody>
      </p:sp>
      <p:sp>
        <p:nvSpPr>
          <p:cNvPr id="6" name="Tijdelijke aanduiding voor datum 5"/>
          <p:cNvSpPr>
            <a:spLocks noGrp="1"/>
          </p:cNvSpPr>
          <p:nvPr>
            <p:ph type="dt" sz="half" idx="10"/>
          </p:nvPr>
        </p:nvSpPr>
        <p:spPr/>
        <p:txBody>
          <a:bodyPr/>
          <a:lstStyle/>
          <a:p>
            <a:fld id="{C095131D-FFA9-4056-93A5-B4C03103EBC4}" type="datetime1">
              <a:rPr lang="nl-NL" smtClean="0"/>
              <a:pPr/>
              <a:t>12-12-2010</a:t>
            </a:fld>
            <a:endParaRPr lang="nl-NL"/>
          </a:p>
        </p:txBody>
      </p:sp>
      <p:sp>
        <p:nvSpPr>
          <p:cNvPr id="7" name="Tijdelijke aanduiding voor voettekst 6"/>
          <p:cNvSpPr>
            <a:spLocks noGrp="1"/>
          </p:cNvSpPr>
          <p:nvPr>
            <p:ph type="ftr" sz="quarter" idx="11"/>
          </p:nvPr>
        </p:nvSpPr>
        <p:spPr/>
        <p:txBody>
          <a:bodyPr/>
          <a:lstStyle/>
          <a:p>
            <a:r>
              <a:rPr lang="nl-NL" smtClean="0"/>
              <a:t>Bart Rijkenberg Relativiteit Woudschoten 2010</a:t>
            </a:r>
            <a:endParaRPr lang="nl-NL"/>
          </a:p>
        </p:txBody>
      </p:sp>
      <p:sp>
        <p:nvSpPr>
          <p:cNvPr id="8" name="Tijdelijke aanduiding voor dianummer 7"/>
          <p:cNvSpPr>
            <a:spLocks noGrp="1"/>
          </p:cNvSpPr>
          <p:nvPr>
            <p:ph type="sldNum" sz="quarter" idx="12"/>
          </p:nvPr>
        </p:nvSpPr>
        <p:spPr/>
        <p:txBody>
          <a:bodyPr/>
          <a:lstStyle/>
          <a:p>
            <a:fld id="{CA2A918A-8C79-48DB-8E76-1081DEF33502}" type="slidenum">
              <a:rPr lang="nl-NL" smtClean="0"/>
              <a:pPr/>
              <a:t>40</a:t>
            </a:fld>
            <a:endParaRPr lang="nl-NL"/>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ubl-ruimtetijd"/>
          <p:cNvPicPr>
            <a:picLocks noChangeAspect="1" noChangeArrowheads="1"/>
          </p:cNvPicPr>
          <p:nvPr/>
        </p:nvPicPr>
        <p:blipFill>
          <a:blip r:embed="rId3" cstate="print"/>
          <a:srcRect/>
          <a:stretch>
            <a:fillRect/>
          </a:stretch>
        </p:blipFill>
        <p:spPr bwMode="auto">
          <a:xfrm>
            <a:off x="1259632" y="332656"/>
            <a:ext cx="7239000" cy="6284913"/>
          </a:xfrm>
          <a:prstGeom prst="rect">
            <a:avLst/>
          </a:prstGeom>
          <a:solidFill>
            <a:srgbClr val="99CCFF"/>
          </a:solidFill>
        </p:spPr>
      </p:pic>
      <p:sp>
        <p:nvSpPr>
          <p:cNvPr id="6147" name="Rectangle 3"/>
          <p:cNvSpPr>
            <a:spLocks noGrp="1" noChangeArrowheads="1"/>
          </p:cNvSpPr>
          <p:nvPr>
            <p:ph type="title"/>
          </p:nvPr>
        </p:nvSpPr>
        <p:spPr/>
        <p:txBody>
          <a:bodyPr/>
          <a:lstStyle/>
          <a:p>
            <a:pPr algn="l"/>
            <a:r>
              <a:rPr lang="en-US" dirty="0" smtClean="0">
                <a:solidFill>
                  <a:schemeClr val="accent1"/>
                </a:solidFill>
              </a:rPr>
              <a:t>              </a:t>
            </a:r>
            <a:r>
              <a:rPr lang="en-US" dirty="0" err="1" smtClean="0"/>
              <a:t>Tijduitrekking</a:t>
            </a:r>
            <a:r>
              <a:rPr lang="en-US" dirty="0" smtClean="0"/>
              <a:t>          </a:t>
            </a:r>
            <a:endParaRPr lang="nl-NL" dirty="0"/>
          </a:p>
        </p:txBody>
      </p:sp>
      <p:sp>
        <p:nvSpPr>
          <p:cNvPr id="6148" name="Line 4"/>
          <p:cNvSpPr>
            <a:spLocks noChangeShapeType="1"/>
          </p:cNvSpPr>
          <p:nvPr/>
        </p:nvSpPr>
        <p:spPr bwMode="auto">
          <a:xfrm flipV="1">
            <a:off x="1905000" y="1981200"/>
            <a:ext cx="1588" cy="4129088"/>
          </a:xfrm>
          <a:prstGeom prst="line">
            <a:avLst/>
          </a:prstGeom>
          <a:noFill/>
          <a:ln w="57150">
            <a:solidFill>
              <a:schemeClr val="tx1"/>
            </a:solidFill>
            <a:round/>
            <a:headEnd/>
            <a:tailEnd type="triangle" w="med" len="med"/>
          </a:ln>
          <a:effectLst/>
        </p:spPr>
        <p:txBody>
          <a:bodyPr/>
          <a:lstStyle/>
          <a:p>
            <a:endParaRPr lang="nl-NL"/>
          </a:p>
        </p:txBody>
      </p:sp>
      <p:sp>
        <p:nvSpPr>
          <p:cNvPr id="6149" name="Line 5"/>
          <p:cNvSpPr>
            <a:spLocks noChangeShapeType="1"/>
          </p:cNvSpPr>
          <p:nvPr/>
        </p:nvSpPr>
        <p:spPr bwMode="auto">
          <a:xfrm flipV="1">
            <a:off x="1905000" y="4038600"/>
            <a:ext cx="2133600" cy="2076450"/>
          </a:xfrm>
          <a:prstGeom prst="line">
            <a:avLst/>
          </a:prstGeom>
          <a:noFill/>
          <a:ln w="47625">
            <a:solidFill>
              <a:srgbClr val="FFFF00"/>
            </a:solidFill>
            <a:round/>
            <a:headEnd/>
            <a:tailEnd type="triangle" w="med" len="med"/>
          </a:ln>
          <a:effectLst/>
        </p:spPr>
        <p:txBody>
          <a:bodyPr/>
          <a:lstStyle/>
          <a:p>
            <a:endParaRPr lang="nl-NL"/>
          </a:p>
        </p:txBody>
      </p:sp>
      <p:sp>
        <p:nvSpPr>
          <p:cNvPr id="6150" name="Line 6"/>
          <p:cNvSpPr>
            <a:spLocks noChangeShapeType="1"/>
          </p:cNvSpPr>
          <p:nvPr/>
        </p:nvSpPr>
        <p:spPr bwMode="auto">
          <a:xfrm flipV="1">
            <a:off x="1905000" y="2147888"/>
            <a:ext cx="2133600" cy="3976687"/>
          </a:xfrm>
          <a:prstGeom prst="line">
            <a:avLst/>
          </a:prstGeom>
          <a:noFill/>
          <a:ln w="53975">
            <a:solidFill>
              <a:srgbClr val="00FF00"/>
            </a:solidFill>
            <a:round/>
            <a:headEnd/>
            <a:tailEnd type="triangle" w="med" len="med"/>
          </a:ln>
          <a:effectLst/>
        </p:spPr>
        <p:txBody>
          <a:bodyPr/>
          <a:lstStyle/>
          <a:p>
            <a:endParaRPr lang="nl-NL"/>
          </a:p>
        </p:txBody>
      </p:sp>
      <p:sp>
        <p:nvSpPr>
          <p:cNvPr id="6151" name="Line 7"/>
          <p:cNvSpPr>
            <a:spLocks noChangeShapeType="1"/>
          </p:cNvSpPr>
          <p:nvPr/>
        </p:nvSpPr>
        <p:spPr bwMode="auto">
          <a:xfrm flipV="1">
            <a:off x="1905000" y="4191000"/>
            <a:ext cx="3886200" cy="1924050"/>
          </a:xfrm>
          <a:prstGeom prst="line">
            <a:avLst/>
          </a:prstGeom>
          <a:noFill/>
          <a:ln w="47625">
            <a:solidFill>
              <a:srgbClr val="00FF00"/>
            </a:solidFill>
            <a:round/>
            <a:headEnd/>
            <a:tailEnd type="triangle" w="med" len="med"/>
          </a:ln>
          <a:effectLst/>
        </p:spPr>
        <p:txBody>
          <a:bodyPr/>
          <a:lstStyle/>
          <a:p>
            <a:endParaRPr lang="nl-NL"/>
          </a:p>
        </p:txBody>
      </p:sp>
      <p:sp>
        <p:nvSpPr>
          <p:cNvPr id="6152" name="Line 8"/>
          <p:cNvSpPr>
            <a:spLocks noChangeShapeType="1"/>
          </p:cNvSpPr>
          <p:nvPr/>
        </p:nvSpPr>
        <p:spPr bwMode="auto">
          <a:xfrm>
            <a:off x="1905000" y="3367088"/>
            <a:ext cx="1463675" cy="1587"/>
          </a:xfrm>
          <a:prstGeom prst="line">
            <a:avLst/>
          </a:prstGeom>
          <a:noFill/>
          <a:ln w="47625">
            <a:solidFill>
              <a:srgbClr val="FF6600"/>
            </a:solidFill>
            <a:prstDash val="dash"/>
            <a:round/>
            <a:headEnd/>
            <a:tailEnd/>
          </a:ln>
          <a:effectLst/>
        </p:spPr>
        <p:txBody>
          <a:bodyPr/>
          <a:lstStyle/>
          <a:p>
            <a:endParaRPr lang="nl-NL"/>
          </a:p>
        </p:txBody>
      </p:sp>
      <p:sp>
        <p:nvSpPr>
          <p:cNvPr id="6153" name="Line 9"/>
          <p:cNvSpPr>
            <a:spLocks noChangeShapeType="1"/>
          </p:cNvSpPr>
          <p:nvPr/>
        </p:nvSpPr>
        <p:spPr bwMode="auto">
          <a:xfrm flipV="1">
            <a:off x="1905000" y="3367088"/>
            <a:ext cx="1463675" cy="611187"/>
          </a:xfrm>
          <a:prstGeom prst="line">
            <a:avLst/>
          </a:prstGeom>
          <a:noFill/>
          <a:ln w="47625">
            <a:solidFill>
              <a:srgbClr val="00FF00"/>
            </a:solidFill>
            <a:prstDash val="dash"/>
            <a:round/>
            <a:headEnd/>
            <a:tailEnd/>
          </a:ln>
          <a:effectLst/>
        </p:spPr>
        <p:txBody>
          <a:bodyPr/>
          <a:lstStyle/>
          <a:p>
            <a:endParaRPr lang="nl-NL"/>
          </a:p>
        </p:txBody>
      </p:sp>
      <p:sp>
        <p:nvSpPr>
          <p:cNvPr id="6154" name="Text Box 10"/>
          <p:cNvSpPr txBox="1">
            <a:spLocks noChangeArrowheads="1"/>
          </p:cNvSpPr>
          <p:nvPr/>
        </p:nvSpPr>
        <p:spPr bwMode="auto">
          <a:xfrm>
            <a:off x="3325813" y="2990850"/>
            <a:ext cx="862012" cy="457200"/>
          </a:xfrm>
          <a:prstGeom prst="rect">
            <a:avLst/>
          </a:prstGeom>
          <a:noFill/>
          <a:ln w="9525">
            <a:noFill/>
            <a:miter lim="800000"/>
            <a:headEnd/>
            <a:tailEnd/>
          </a:ln>
          <a:effectLst/>
        </p:spPr>
        <p:txBody>
          <a:bodyPr wrap="none">
            <a:spAutoFit/>
          </a:bodyPr>
          <a:lstStyle/>
          <a:p>
            <a:r>
              <a:rPr lang="en-US" sz="2400" b="1">
                <a:ea typeface="ＭＳ Ｐゴシック" pitchFamily="28" charset="-128"/>
              </a:rPr>
              <a:t>t’</a:t>
            </a:r>
            <a:r>
              <a:rPr lang="en-US" sz="2400" b="1">
                <a:latin typeface="Arial Narrow" pitchFamily="34" charset="0"/>
                <a:ea typeface="ＭＳ Ｐゴシック" pitchFamily="28" charset="-128"/>
              </a:rPr>
              <a:t>=</a:t>
            </a:r>
            <a:r>
              <a:rPr lang="en-US" sz="2400" b="1">
                <a:latin typeface="Symbol" pitchFamily="18" charset="2"/>
                <a:ea typeface="ＭＳ Ｐゴシック" pitchFamily="28" charset="-128"/>
                <a:sym typeface="Symbol" pitchFamily="18" charset="2"/>
              </a:rPr>
              <a:t></a:t>
            </a:r>
            <a:r>
              <a:rPr lang="en-US" sz="2400" b="1">
                <a:ea typeface="ＭＳ Ｐゴシック" pitchFamily="28" charset="-128"/>
              </a:rPr>
              <a:t>t*</a:t>
            </a:r>
            <a:endParaRPr lang="en-US" sz="2400" b="1">
              <a:latin typeface="Arial Narrow" pitchFamily="34" charset="0"/>
              <a:ea typeface="ＭＳ Ｐゴシック" pitchFamily="28" charset="-128"/>
            </a:endParaRPr>
          </a:p>
        </p:txBody>
      </p:sp>
      <p:sp>
        <p:nvSpPr>
          <p:cNvPr id="6155" name="Text Box 11"/>
          <p:cNvSpPr txBox="1">
            <a:spLocks noChangeArrowheads="1"/>
          </p:cNvSpPr>
          <p:nvPr/>
        </p:nvSpPr>
        <p:spPr bwMode="auto">
          <a:xfrm>
            <a:off x="1539875" y="3124200"/>
            <a:ext cx="365125" cy="457200"/>
          </a:xfrm>
          <a:prstGeom prst="rect">
            <a:avLst/>
          </a:prstGeom>
          <a:noFill/>
          <a:ln w="9525">
            <a:noFill/>
            <a:miter lim="800000"/>
            <a:headEnd/>
            <a:tailEnd/>
          </a:ln>
          <a:effectLst/>
        </p:spPr>
        <p:txBody>
          <a:bodyPr wrap="none">
            <a:spAutoFit/>
          </a:bodyPr>
          <a:lstStyle/>
          <a:p>
            <a:r>
              <a:rPr lang="en-US" sz="2400" b="1">
                <a:solidFill>
                  <a:schemeClr val="tx2"/>
                </a:solidFill>
                <a:latin typeface="Arial Narrow" pitchFamily="34" charset="0"/>
                <a:ea typeface="ＭＳ Ｐゴシック" pitchFamily="28" charset="-128"/>
              </a:rPr>
              <a:t>A</a:t>
            </a:r>
          </a:p>
        </p:txBody>
      </p:sp>
      <p:sp>
        <p:nvSpPr>
          <p:cNvPr id="6156" name="Text Box 12"/>
          <p:cNvSpPr txBox="1">
            <a:spLocks noChangeArrowheads="1"/>
          </p:cNvSpPr>
          <p:nvPr/>
        </p:nvSpPr>
        <p:spPr bwMode="auto">
          <a:xfrm>
            <a:off x="1524000" y="5881688"/>
            <a:ext cx="323850" cy="457200"/>
          </a:xfrm>
          <a:prstGeom prst="rect">
            <a:avLst/>
          </a:prstGeom>
          <a:noFill/>
          <a:ln w="9525">
            <a:noFill/>
            <a:miter lim="800000"/>
            <a:headEnd/>
            <a:tailEnd/>
          </a:ln>
          <a:effectLst/>
        </p:spPr>
        <p:txBody>
          <a:bodyPr wrap="none">
            <a:spAutoFit/>
          </a:bodyPr>
          <a:lstStyle/>
          <a:p>
            <a:r>
              <a:rPr lang="en-US" sz="2400" b="1">
                <a:solidFill>
                  <a:schemeClr val="tx2"/>
                </a:solidFill>
                <a:latin typeface="Arial Narrow" pitchFamily="34" charset="0"/>
                <a:ea typeface="ＭＳ Ｐゴシック" pitchFamily="28" charset="-128"/>
              </a:rPr>
              <a:t>0</a:t>
            </a:r>
          </a:p>
        </p:txBody>
      </p:sp>
      <p:pic>
        <p:nvPicPr>
          <p:cNvPr id="6157" name="Picture 13" descr="bd14795_"/>
          <p:cNvPicPr>
            <a:picLocks noChangeAspect="1" noChangeArrowheads="1"/>
          </p:cNvPicPr>
          <p:nvPr/>
        </p:nvPicPr>
        <p:blipFill>
          <a:blip r:embed="rId4" cstate="print"/>
          <a:srcRect/>
          <a:stretch>
            <a:fillRect/>
          </a:stretch>
        </p:blipFill>
        <p:spPr bwMode="auto">
          <a:xfrm>
            <a:off x="1844675" y="3290888"/>
            <a:ext cx="136525" cy="136525"/>
          </a:xfrm>
          <a:prstGeom prst="rect">
            <a:avLst/>
          </a:prstGeom>
          <a:noFill/>
        </p:spPr>
      </p:pic>
      <p:pic>
        <p:nvPicPr>
          <p:cNvPr id="6158" name="Picture 14" descr="bd14795_"/>
          <p:cNvPicPr>
            <a:picLocks noChangeAspect="1" noChangeArrowheads="1"/>
          </p:cNvPicPr>
          <p:nvPr/>
        </p:nvPicPr>
        <p:blipFill>
          <a:blip r:embed="rId4" cstate="print"/>
          <a:srcRect/>
          <a:stretch>
            <a:fillRect/>
          </a:stretch>
        </p:blipFill>
        <p:spPr bwMode="auto">
          <a:xfrm>
            <a:off x="1828800" y="3916363"/>
            <a:ext cx="136525" cy="136525"/>
          </a:xfrm>
          <a:prstGeom prst="rect">
            <a:avLst/>
          </a:prstGeom>
          <a:noFill/>
        </p:spPr>
      </p:pic>
      <p:pic>
        <p:nvPicPr>
          <p:cNvPr id="6159" name="Picture 15" descr="bd14795_"/>
          <p:cNvPicPr>
            <a:picLocks noChangeAspect="1" noChangeArrowheads="1"/>
          </p:cNvPicPr>
          <p:nvPr/>
        </p:nvPicPr>
        <p:blipFill>
          <a:blip r:embed="rId4" cstate="print"/>
          <a:srcRect/>
          <a:stretch>
            <a:fillRect/>
          </a:stretch>
        </p:blipFill>
        <p:spPr bwMode="auto">
          <a:xfrm>
            <a:off x="3276600" y="3306763"/>
            <a:ext cx="136525" cy="136525"/>
          </a:xfrm>
          <a:prstGeom prst="rect">
            <a:avLst/>
          </a:prstGeom>
          <a:noFill/>
        </p:spPr>
      </p:pic>
      <p:sp>
        <p:nvSpPr>
          <p:cNvPr id="6160" name="Rectangle 16"/>
          <p:cNvSpPr>
            <a:spLocks noChangeArrowheads="1"/>
          </p:cNvSpPr>
          <p:nvPr/>
        </p:nvSpPr>
        <p:spPr bwMode="auto">
          <a:xfrm>
            <a:off x="1905000" y="3886200"/>
            <a:ext cx="404813" cy="457200"/>
          </a:xfrm>
          <a:prstGeom prst="rect">
            <a:avLst/>
          </a:prstGeom>
          <a:noFill/>
          <a:ln w="28575">
            <a:noFill/>
            <a:miter lim="800000"/>
            <a:headEnd/>
            <a:tailEnd/>
          </a:ln>
          <a:effectLst/>
        </p:spPr>
        <p:txBody>
          <a:bodyPr wrap="none">
            <a:spAutoFit/>
          </a:bodyPr>
          <a:lstStyle/>
          <a:p>
            <a:r>
              <a:rPr kumimoji="1" lang="en-US" sz="2400" b="1">
                <a:ea typeface="ＭＳ Ｐゴシック" pitchFamily="28" charset="-128"/>
              </a:rPr>
              <a:t>t*</a:t>
            </a:r>
          </a:p>
        </p:txBody>
      </p:sp>
      <p:sp>
        <p:nvSpPr>
          <p:cNvPr id="6161" name="Text Box 17"/>
          <p:cNvSpPr txBox="1">
            <a:spLocks noChangeArrowheads="1"/>
          </p:cNvSpPr>
          <p:nvPr/>
        </p:nvSpPr>
        <p:spPr bwMode="auto">
          <a:xfrm>
            <a:off x="6172200" y="1447800"/>
            <a:ext cx="1828800" cy="466725"/>
          </a:xfrm>
          <a:prstGeom prst="rect">
            <a:avLst/>
          </a:prstGeom>
          <a:solidFill>
            <a:srgbClr val="99CCFF"/>
          </a:solidFill>
          <a:ln w="9525">
            <a:solidFill>
              <a:srgbClr val="FF0000"/>
            </a:solidFill>
            <a:miter lim="800000"/>
            <a:headEnd/>
            <a:tailEnd/>
          </a:ln>
          <a:effectLst/>
        </p:spPr>
        <p:txBody>
          <a:bodyPr>
            <a:spAutoFit/>
          </a:bodyPr>
          <a:lstStyle/>
          <a:p>
            <a:r>
              <a:rPr lang="en-US" sz="2400">
                <a:ea typeface="ＭＳ Ｐゴシック" pitchFamily="28" charset="-128"/>
              </a:rPr>
              <a:t>t </a:t>
            </a:r>
            <a:r>
              <a:rPr lang="en-US" sz="2400">
                <a:latin typeface="Arial Narrow" pitchFamily="34" charset="0"/>
                <a:ea typeface="ＭＳ Ｐゴシック" pitchFamily="28" charset="-128"/>
              </a:rPr>
              <a:t>= </a:t>
            </a:r>
            <a:r>
              <a:rPr lang="en-US" sz="2400">
                <a:latin typeface="Symbol" pitchFamily="18" charset="2"/>
                <a:ea typeface="ＭＳ Ｐゴシック" pitchFamily="28" charset="-128"/>
                <a:sym typeface="Symbol" pitchFamily="18" charset="2"/>
              </a:rPr>
              <a:t></a:t>
            </a:r>
            <a:r>
              <a:rPr lang="en-US" sz="2400">
                <a:ea typeface="ＭＳ Ｐゴシック" pitchFamily="28" charset="-128"/>
              </a:rPr>
              <a:t>t’ = </a:t>
            </a:r>
            <a:r>
              <a:rPr lang="en-US" sz="2400">
                <a:latin typeface="Symbol" pitchFamily="18" charset="2"/>
                <a:ea typeface="ＭＳ Ｐゴシック" pitchFamily="28" charset="-128"/>
                <a:sym typeface="Symbol" pitchFamily="18" charset="2"/>
              </a:rPr>
              <a:t></a:t>
            </a:r>
            <a:r>
              <a:rPr lang="en-US" sz="2400" baseline="30000">
                <a:ea typeface="ＭＳ Ｐゴシック" pitchFamily="28" charset="-128"/>
              </a:rPr>
              <a:t>2</a:t>
            </a:r>
            <a:r>
              <a:rPr lang="en-US" sz="2400">
                <a:ea typeface="ＭＳ Ｐゴシック" pitchFamily="28" charset="-128"/>
              </a:rPr>
              <a:t>t*    </a:t>
            </a:r>
            <a:endParaRPr lang="en-US" sz="2400">
              <a:latin typeface="Arial Narrow" pitchFamily="34" charset="0"/>
              <a:ea typeface="ＭＳ Ｐゴシック" pitchFamily="28" charset="-128"/>
            </a:endParaRPr>
          </a:p>
        </p:txBody>
      </p:sp>
      <p:sp>
        <p:nvSpPr>
          <p:cNvPr id="6162" name="Text Box 18"/>
          <p:cNvSpPr txBox="1">
            <a:spLocks noChangeArrowheads="1"/>
          </p:cNvSpPr>
          <p:nvPr/>
        </p:nvSpPr>
        <p:spPr bwMode="auto">
          <a:xfrm>
            <a:off x="1924050" y="2971800"/>
            <a:ext cx="742950" cy="457200"/>
          </a:xfrm>
          <a:prstGeom prst="rect">
            <a:avLst/>
          </a:prstGeom>
          <a:noFill/>
          <a:ln w="9525">
            <a:noFill/>
            <a:miter lim="800000"/>
            <a:headEnd/>
            <a:tailEnd/>
          </a:ln>
          <a:effectLst/>
        </p:spPr>
        <p:txBody>
          <a:bodyPr wrap="none">
            <a:spAutoFit/>
          </a:bodyPr>
          <a:lstStyle/>
          <a:p>
            <a:pPr eaLnBrk="0" hangingPunct="0"/>
            <a:r>
              <a:rPr lang="en-US" sz="2400" b="1">
                <a:ea typeface="ＭＳ Ｐゴシック" pitchFamily="28" charset="-128"/>
              </a:rPr>
              <a:t>t</a:t>
            </a:r>
            <a:r>
              <a:rPr lang="en-US" sz="2400" b="1">
                <a:latin typeface="Arial Narrow" pitchFamily="34" charset="0"/>
                <a:ea typeface="ＭＳ Ｐゴシック" pitchFamily="28" charset="-128"/>
              </a:rPr>
              <a:t>=</a:t>
            </a:r>
            <a:r>
              <a:rPr lang="en-US" sz="2400" b="1">
                <a:latin typeface="Symbol" pitchFamily="18" charset="2"/>
                <a:ea typeface="ＭＳ Ｐゴシック" pitchFamily="28" charset="-128"/>
                <a:sym typeface="Symbol" pitchFamily="18" charset="2"/>
              </a:rPr>
              <a:t></a:t>
            </a:r>
            <a:r>
              <a:rPr lang="en-US" sz="2400" b="1">
                <a:ea typeface="ＭＳ Ｐゴシック" pitchFamily="28" charset="-128"/>
              </a:rPr>
              <a:t>t’</a:t>
            </a:r>
            <a:endParaRPr lang="en-US" sz="2400" b="1">
              <a:latin typeface="Arial Narrow" pitchFamily="34" charset="0"/>
              <a:ea typeface="ＭＳ Ｐゴシック" pitchFamily="28" charset="-128"/>
            </a:endParaRPr>
          </a:p>
        </p:txBody>
      </p:sp>
      <p:sp>
        <p:nvSpPr>
          <p:cNvPr id="6163" name="Text Box 19"/>
          <p:cNvSpPr txBox="1">
            <a:spLocks noChangeArrowheads="1"/>
          </p:cNvSpPr>
          <p:nvPr/>
        </p:nvSpPr>
        <p:spPr bwMode="auto">
          <a:xfrm>
            <a:off x="1524000" y="3810000"/>
            <a:ext cx="336550" cy="457200"/>
          </a:xfrm>
          <a:prstGeom prst="rect">
            <a:avLst/>
          </a:prstGeom>
          <a:noFill/>
          <a:ln w="9525">
            <a:noFill/>
            <a:miter lim="800000"/>
            <a:headEnd/>
            <a:tailEnd/>
          </a:ln>
          <a:effectLst/>
        </p:spPr>
        <p:txBody>
          <a:bodyPr wrap="none">
            <a:spAutoFit/>
          </a:bodyPr>
          <a:lstStyle/>
          <a:p>
            <a:r>
              <a:rPr lang="en-US" sz="2400" b="1">
                <a:solidFill>
                  <a:schemeClr val="tx2"/>
                </a:solidFill>
                <a:latin typeface="Arial Narrow" pitchFamily="34" charset="0"/>
                <a:ea typeface="ＭＳ Ｐゴシック" pitchFamily="28" charset="-128"/>
              </a:rPr>
              <a:t>F</a:t>
            </a:r>
          </a:p>
        </p:txBody>
      </p:sp>
      <p:sp>
        <p:nvSpPr>
          <p:cNvPr id="6164" name="Text Box 20"/>
          <p:cNvSpPr txBox="1">
            <a:spLocks noChangeArrowheads="1"/>
          </p:cNvSpPr>
          <p:nvPr/>
        </p:nvSpPr>
        <p:spPr bwMode="auto">
          <a:xfrm>
            <a:off x="3352800" y="3276600"/>
            <a:ext cx="365125" cy="457200"/>
          </a:xfrm>
          <a:prstGeom prst="rect">
            <a:avLst/>
          </a:prstGeom>
          <a:noFill/>
          <a:ln w="9525">
            <a:noFill/>
            <a:miter lim="800000"/>
            <a:headEnd/>
            <a:tailEnd/>
          </a:ln>
          <a:effectLst/>
        </p:spPr>
        <p:txBody>
          <a:bodyPr wrap="none">
            <a:spAutoFit/>
          </a:bodyPr>
          <a:lstStyle/>
          <a:p>
            <a:r>
              <a:rPr lang="en-US" sz="2400" b="1">
                <a:solidFill>
                  <a:schemeClr val="tx2"/>
                </a:solidFill>
                <a:latin typeface="Arial Narrow" pitchFamily="34" charset="0"/>
                <a:ea typeface="ＭＳ Ｐゴシック" pitchFamily="28" charset="-128"/>
              </a:rPr>
              <a:t>B</a:t>
            </a:r>
          </a:p>
        </p:txBody>
      </p:sp>
      <p:sp>
        <p:nvSpPr>
          <p:cNvPr id="6165" name="Rectangle 21"/>
          <p:cNvSpPr>
            <a:spLocks noChangeArrowheads="1"/>
          </p:cNvSpPr>
          <p:nvPr/>
        </p:nvSpPr>
        <p:spPr bwMode="auto">
          <a:xfrm>
            <a:off x="6172200" y="2270125"/>
            <a:ext cx="2141538" cy="704850"/>
          </a:xfrm>
          <a:prstGeom prst="rect">
            <a:avLst/>
          </a:prstGeom>
          <a:solidFill>
            <a:srgbClr val="99CCFF"/>
          </a:solidFill>
          <a:ln w="3175">
            <a:solidFill>
              <a:srgbClr val="FF0000"/>
            </a:solidFill>
            <a:miter lim="800000"/>
            <a:headEnd/>
            <a:tailEnd/>
          </a:ln>
          <a:effectLst/>
        </p:spPr>
        <p:txBody>
          <a:bodyPr wrap="none">
            <a:spAutoFit/>
          </a:bodyPr>
          <a:lstStyle/>
          <a:p>
            <a:r>
              <a:rPr kumimoji="1" lang="en-US" sz="2000">
                <a:ea typeface="ＭＳ Ｐゴシック" pitchFamily="28" charset="-128"/>
              </a:rPr>
              <a:t>AB/AO = vt/ct = </a:t>
            </a:r>
            <a:r>
              <a:rPr kumimoji="1" lang="en-US" sz="2000">
                <a:latin typeface="Symbol" pitchFamily="18" charset="2"/>
                <a:ea typeface="ＭＳ Ｐゴシック" pitchFamily="28" charset="-128"/>
                <a:sym typeface="Symbol" pitchFamily="18" charset="2"/>
              </a:rPr>
              <a:t></a:t>
            </a:r>
            <a:endParaRPr kumimoji="1" lang="en-US" sz="2000">
              <a:ea typeface="ＭＳ Ｐゴシック" pitchFamily="28" charset="-128"/>
            </a:endParaRPr>
          </a:p>
          <a:p>
            <a:r>
              <a:rPr kumimoji="1" lang="en-US" sz="2000">
                <a:ea typeface="ＭＳ Ｐゴシック" pitchFamily="28" charset="-128"/>
              </a:rPr>
              <a:t>=&gt; AB= </a:t>
            </a:r>
            <a:r>
              <a:rPr kumimoji="1" lang="en-US" sz="2000">
                <a:latin typeface="Symbol" pitchFamily="18" charset="2"/>
                <a:ea typeface="ＭＳ Ｐゴシック" pitchFamily="28" charset="-128"/>
                <a:sym typeface="Symbol" pitchFamily="18" charset="2"/>
              </a:rPr>
              <a:t></a:t>
            </a:r>
            <a:r>
              <a:rPr kumimoji="1" lang="en-US" sz="2000">
                <a:ea typeface="ＭＳ Ｐゴシック" pitchFamily="28" charset="-128"/>
                <a:sym typeface="Symbol" pitchFamily="18" charset="2"/>
              </a:rPr>
              <a:t>c</a:t>
            </a:r>
            <a:r>
              <a:rPr kumimoji="1" lang="en-US" sz="2000">
                <a:ea typeface="ＭＳ Ｐゴシック" pitchFamily="28" charset="-128"/>
              </a:rPr>
              <a:t>t</a:t>
            </a:r>
          </a:p>
        </p:txBody>
      </p:sp>
      <p:sp>
        <p:nvSpPr>
          <p:cNvPr id="6166" name="Rectangle 22"/>
          <p:cNvSpPr>
            <a:spLocks noChangeArrowheads="1"/>
          </p:cNvSpPr>
          <p:nvPr/>
        </p:nvSpPr>
        <p:spPr bwMode="auto">
          <a:xfrm>
            <a:off x="6157913" y="3794125"/>
            <a:ext cx="2238375" cy="400050"/>
          </a:xfrm>
          <a:prstGeom prst="rect">
            <a:avLst/>
          </a:prstGeom>
          <a:solidFill>
            <a:srgbClr val="99CCFF"/>
          </a:solidFill>
          <a:ln w="3175">
            <a:solidFill>
              <a:srgbClr val="FF0000"/>
            </a:solidFill>
            <a:miter lim="800000"/>
            <a:headEnd/>
            <a:tailEnd/>
          </a:ln>
          <a:effectLst/>
        </p:spPr>
        <p:txBody>
          <a:bodyPr wrap="none">
            <a:spAutoFit/>
          </a:bodyPr>
          <a:lstStyle/>
          <a:p>
            <a:r>
              <a:rPr kumimoji="1" lang="en-US" sz="2000">
                <a:ea typeface="ＭＳ Ｐゴシック" pitchFamily="28" charset="-128"/>
              </a:rPr>
              <a:t>AB/AO=AF/AB </a:t>
            </a:r>
            <a:r>
              <a:rPr kumimoji="1" lang="en-US"/>
              <a:t>= </a:t>
            </a:r>
            <a:r>
              <a:rPr kumimoji="1" lang="en-US">
                <a:sym typeface="Symbol" pitchFamily="18" charset="2"/>
              </a:rPr>
              <a:t></a:t>
            </a:r>
          </a:p>
        </p:txBody>
      </p:sp>
      <p:sp>
        <p:nvSpPr>
          <p:cNvPr id="6167" name="Rectangle 23"/>
          <p:cNvSpPr>
            <a:spLocks noChangeArrowheads="1"/>
          </p:cNvSpPr>
          <p:nvPr/>
        </p:nvSpPr>
        <p:spPr bwMode="auto">
          <a:xfrm>
            <a:off x="6172200" y="3260725"/>
            <a:ext cx="1306513" cy="400050"/>
          </a:xfrm>
          <a:prstGeom prst="rect">
            <a:avLst/>
          </a:prstGeom>
          <a:solidFill>
            <a:srgbClr val="99CCFF"/>
          </a:solidFill>
          <a:ln w="3175">
            <a:solidFill>
              <a:srgbClr val="FF0000"/>
            </a:solidFill>
            <a:miter lim="800000"/>
            <a:headEnd/>
            <a:tailEnd/>
          </a:ln>
          <a:effectLst/>
        </p:spPr>
        <p:txBody>
          <a:bodyPr wrap="none">
            <a:spAutoFit/>
          </a:bodyPr>
          <a:lstStyle/>
          <a:p>
            <a:r>
              <a:rPr kumimoji="1" lang="en-US" sz="2000">
                <a:ea typeface="ＭＳ Ｐゴシック" pitchFamily="28" charset="-128"/>
              </a:rPr>
              <a:t>AF= ct-ct*</a:t>
            </a:r>
          </a:p>
        </p:txBody>
      </p:sp>
      <p:sp>
        <p:nvSpPr>
          <p:cNvPr id="6168" name="Rectangle 24"/>
          <p:cNvSpPr>
            <a:spLocks noChangeArrowheads="1"/>
          </p:cNvSpPr>
          <p:nvPr/>
        </p:nvSpPr>
        <p:spPr bwMode="auto">
          <a:xfrm>
            <a:off x="6477000" y="4800600"/>
            <a:ext cx="184150" cy="396875"/>
          </a:xfrm>
          <a:prstGeom prst="rect">
            <a:avLst/>
          </a:prstGeom>
          <a:noFill/>
          <a:ln w="28575">
            <a:noFill/>
            <a:miter lim="800000"/>
            <a:headEnd/>
            <a:tailEnd/>
          </a:ln>
          <a:effectLst/>
        </p:spPr>
        <p:txBody>
          <a:bodyPr wrap="none">
            <a:spAutoFit/>
          </a:bodyPr>
          <a:lstStyle/>
          <a:p>
            <a:endParaRPr kumimoji="1" lang="nl-NL" sz="2000">
              <a:ea typeface="ＭＳ Ｐゴシック" pitchFamily="28" charset="-128"/>
            </a:endParaRPr>
          </a:p>
        </p:txBody>
      </p:sp>
      <p:sp>
        <p:nvSpPr>
          <p:cNvPr id="6169" name="Rectangle 25"/>
          <p:cNvSpPr>
            <a:spLocks noChangeArrowheads="1"/>
          </p:cNvSpPr>
          <p:nvPr/>
        </p:nvSpPr>
        <p:spPr bwMode="auto">
          <a:xfrm>
            <a:off x="6172200" y="4419600"/>
            <a:ext cx="2298700" cy="1009650"/>
          </a:xfrm>
          <a:prstGeom prst="rect">
            <a:avLst/>
          </a:prstGeom>
          <a:solidFill>
            <a:srgbClr val="99CCFF"/>
          </a:solidFill>
          <a:ln w="3175">
            <a:solidFill>
              <a:srgbClr val="FF0000"/>
            </a:solidFill>
            <a:miter lim="800000"/>
            <a:headEnd/>
            <a:tailEnd/>
          </a:ln>
          <a:effectLst/>
        </p:spPr>
        <p:txBody>
          <a:bodyPr wrap="none">
            <a:spAutoFit/>
          </a:bodyPr>
          <a:lstStyle/>
          <a:p>
            <a:r>
              <a:rPr kumimoji="1" lang="en-US" sz="2000">
                <a:ea typeface="ＭＳ Ｐゴシック" pitchFamily="28" charset="-128"/>
              </a:rPr>
              <a:t>=&gt; </a:t>
            </a:r>
            <a:r>
              <a:rPr kumimoji="1" lang="en-US" sz="2000">
                <a:latin typeface="Symbol" pitchFamily="18" charset="2"/>
                <a:ea typeface="ＭＳ Ｐゴシック" pitchFamily="28" charset="-128"/>
                <a:sym typeface="Symbol" pitchFamily="18" charset="2"/>
              </a:rPr>
              <a:t></a:t>
            </a:r>
            <a:r>
              <a:rPr kumimoji="1" lang="en-US" sz="2000">
                <a:ea typeface="ＭＳ Ｐゴシック" pitchFamily="28" charset="-128"/>
              </a:rPr>
              <a:t> = (ct-ct*)/(</a:t>
            </a:r>
            <a:r>
              <a:rPr kumimoji="1" lang="en-US" sz="2000">
                <a:latin typeface="Symbol" pitchFamily="18" charset="2"/>
                <a:ea typeface="ＭＳ Ｐゴシック" pitchFamily="28" charset="-128"/>
                <a:sym typeface="Symbol" pitchFamily="18" charset="2"/>
              </a:rPr>
              <a:t></a:t>
            </a:r>
            <a:r>
              <a:rPr kumimoji="1" lang="en-US" sz="2000">
                <a:ea typeface="ＭＳ Ｐゴシック" pitchFamily="28" charset="-128"/>
                <a:sym typeface="Symbol" pitchFamily="18" charset="2"/>
              </a:rPr>
              <a:t>c</a:t>
            </a:r>
            <a:r>
              <a:rPr kumimoji="1" lang="en-US" sz="2000">
                <a:ea typeface="ＭＳ Ｐゴシック" pitchFamily="28" charset="-128"/>
              </a:rPr>
              <a:t>t)</a:t>
            </a:r>
          </a:p>
          <a:p>
            <a:r>
              <a:rPr kumimoji="1" lang="en-US" sz="2000"/>
              <a:t>         =</a:t>
            </a:r>
            <a:r>
              <a:rPr kumimoji="1" lang="en-US" b="1"/>
              <a:t> (t-t*)/(</a:t>
            </a:r>
            <a:r>
              <a:rPr kumimoji="1" lang="en-US" b="1">
                <a:sym typeface="Symbol" pitchFamily="18" charset="2"/>
              </a:rPr>
              <a:t></a:t>
            </a:r>
            <a:r>
              <a:rPr kumimoji="1" lang="en-US" b="1"/>
              <a:t>t)</a:t>
            </a:r>
            <a:endParaRPr kumimoji="1" lang="en-US" sz="2000" b="1">
              <a:ea typeface="ＭＳ Ｐゴシック" pitchFamily="28" charset="-128"/>
            </a:endParaRPr>
          </a:p>
          <a:p>
            <a:r>
              <a:rPr kumimoji="1" lang="en-US" sz="2000">
                <a:ea typeface="ＭＳ Ｐゴシック" pitchFamily="28" charset="-128"/>
              </a:rPr>
              <a:t>t*=(</a:t>
            </a:r>
            <a:r>
              <a:rPr kumimoji="1" lang="en-US" sz="2000">
                <a:latin typeface="Symbol" pitchFamily="18" charset="2"/>
                <a:ea typeface="ＭＳ Ｐゴシック" pitchFamily="28" charset="-128"/>
                <a:sym typeface="Symbol" pitchFamily="18" charset="2"/>
              </a:rPr>
              <a:t>1-</a:t>
            </a:r>
            <a:r>
              <a:rPr kumimoji="1" lang="en-US" sz="2000" baseline="30000">
                <a:latin typeface="Symbol" pitchFamily="18" charset="2"/>
                <a:ea typeface="ＭＳ Ｐゴシック" pitchFamily="28" charset="-128"/>
                <a:sym typeface="Symbol" pitchFamily="18" charset="2"/>
              </a:rPr>
              <a:t>2</a:t>
            </a:r>
            <a:r>
              <a:rPr kumimoji="1" lang="en-US" sz="2000">
                <a:ea typeface="ＭＳ Ｐゴシック" pitchFamily="28" charset="-128"/>
              </a:rPr>
              <a:t>)t</a:t>
            </a:r>
          </a:p>
        </p:txBody>
      </p:sp>
      <p:sp>
        <p:nvSpPr>
          <p:cNvPr id="6170" name="Rectangle 26"/>
          <p:cNvSpPr>
            <a:spLocks noChangeArrowheads="1"/>
          </p:cNvSpPr>
          <p:nvPr/>
        </p:nvSpPr>
        <p:spPr bwMode="auto">
          <a:xfrm>
            <a:off x="6172200" y="5638800"/>
            <a:ext cx="1844675" cy="400050"/>
          </a:xfrm>
          <a:prstGeom prst="rect">
            <a:avLst/>
          </a:prstGeom>
          <a:solidFill>
            <a:srgbClr val="99CCFF"/>
          </a:solidFill>
          <a:ln w="3175">
            <a:solidFill>
              <a:srgbClr val="FF0000"/>
            </a:solidFill>
            <a:miter lim="800000"/>
            <a:headEnd/>
            <a:tailEnd/>
          </a:ln>
          <a:effectLst/>
        </p:spPr>
        <p:txBody>
          <a:bodyPr wrap="none">
            <a:spAutoFit/>
          </a:bodyPr>
          <a:lstStyle/>
          <a:p>
            <a:r>
              <a:rPr kumimoji="1" lang="en-US" sz="2000">
                <a:latin typeface="Symbol" pitchFamily="18" charset="2"/>
                <a:ea typeface="ＭＳ Ｐゴシック" pitchFamily="28" charset="-128"/>
                <a:sym typeface="Symbol" pitchFamily="18" charset="2"/>
              </a:rPr>
              <a:t></a:t>
            </a:r>
            <a:r>
              <a:rPr kumimoji="1" lang="en-US" sz="2000" baseline="30000">
                <a:latin typeface="Symbol" pitchFamily="18" charset="2"/>
                <a:ea typeface="ＭＳ Ｐゴシック" pitchFamily="28" charset="-128"/>
                <a:sym typeface="Symbol" pitchFamily="18" charset="2"/>
              </a:rPr>
              <a:t></a:t>
            </a:r>
            <a:r>
              <a:rPr kumimoji="1" lang="en-US" sz="2000">
                <a:ea typeface="ＭＳ Ｐゴシック" pitchFamily="28" charset="-128"/>
              </a:rPr>
              <a:t> = 1/(1-</a:t>
            </a:r>
            <a:r>
              <a:rPr kumimoji="1" lang="en-US" sz="2000">
                <a:latin typeface="Symbol" pitchFamily="18" charset="2"/>
                <a:ea typeface="ＭＳ Ｐゴシック" pitchFamily="28" charset="-128"/>
                <a:sym typeface="Symbol" pitchFamily="18" charset="2"/>
              </a:rPr>
              <a:t></a:t>
            </a:r>
            <a:r>
              <a:rPr kumimoji="1" lang="en-US" sz="2000" baseline="30000">
                <a:ea typeface="ＭＳ Ｐゴシック" pitchFamily="28" charset="-128"/>
              </a:rPr>
              <a:t>2</a:t>
            </a:r>
            <a:r>
              <a:rPr kumimoji="1" lang="en-US" sz="2000">
                <a:ea typeface="ＭＳ Ｐゴシック" pitchFamily="28" charset="-128"/>
              </a:rPr>
              <a:t>)</a:t>
            </a:r>
          </a:p>
        </p:txBody>
      </p:sp>
      <p:pic>
        <p:nvPicPr>
          <p:cNvPr id="6171" name="Picture 27" descr="latex-image-1"/>
          <p:cNvPicPr>
            <a:picLocks noChangeAspect="1" noChangeArrowheads="1"/>
          </p:cNvPicPr>
          <p:nvPr/>
        </p:nvPicPr>
        <p:blipFill>
          <a:blip r:embed="rId5" cstate="print"/>
          <a:srcRect/>
          <a:stretch>
            <a:fillRect/>
          </a:stretch>
        </p:blipFill>
        <p:spPr bwMode="auto">
          <a:xfrm>
            <a:off x="6156176" y="476672"/>
            <a:ext cx="2692400" cy="774700"/>
          </a:xfrm>
          <a:prstGeom prst="rect">
            <a:avLst/>
          </a:prstGeom>
          <a:noFill/>
          <a:ln w="9525">
            <a:solidFill>
              <a:srgbClr val="FF0000"/>
            </a:solidFill>
            <a:miter lim="800000"/>
            <a:headEnd/>
            <a:tailEnd/>
          </a:ln>
        </p:spPr>
      </p:pic>
      <p:sp>
        <p:nvSpPr>
          <p:cNvPr id="28" name="Tijdelijke aanduiding voor datum 27"/>
          <p:cNvSpPr>
            <a:spLocks noGrp="1"/>
          </p:cNvSpPr>
          <p:nvPr>
            <p:ph type="dt" sz="half" idx="10"/>
          </p:nvPr>
        </p:nvSpPr>
        <p:spPr/>
        <p:txBody>
          <a:bodyPr/>
          <a:lstStyle/>
          <a:p>
            <a:fld id="{87EAF987-D9CE-4556-BC00-676F5D5B2333}" type="datetime1">
              <a:rPr lang="nl-NL" smtClean="0"/>
              <a:pPr/>
              <a:t>12-12-2010</a:t>
            </a:fld>
            <a:endParaRPr lang="nl-NL"/>
          </a:p>
        </p:txBody>
      </p:sp>
      <p:sp>
        <p:nvSpPr>
          <p:cNvPr id="29" name="Tijdelijke aanduiding voor voettekst 28"/>
          <p:cNvSpPr>
            <a:spLocks noGrp="1"/>
          </p:cNvSpPr>
          <p:nvPr>
            <p:ph type="ftr" sz="quarter" idx="11"/>
          </p:nvPr>
        </p:nvSpPr>
        <p:spPr/>
        <p:txBody>
          <a:bodyPr/>
          <a:lstStyle/>
          <a:p>
            <a:r>
              <a:rPr lang="nl-NL" smtClean="0"/>
              <a:t>Bart Rijkenberg Relativiteit Woudschoten 2010</a:t>
            </a:r>
            <a:endParaRPr lang="nl-NL"/>
          </a:p>
        </p:txBody>
      </p:sp>
      <p:sp>
        <p:nvSpPr>
          <p:cNvPr id="30" name="Tijdelijke aanduiding voor dianummer 29"/>
          <p:cNvSpPr>
            <a:spLocks noGrp="1"/>
          </p:cNvSpPr>
          <p:nvPr>
            <p:ph type="sldNum" sz="quarter" idx="12"/>
          </p:nvPr>
        </p:nvSpPr>
        <p:spPr/>
        <p:txBody>
          <a:bodyPr/>
          <a:lstStyle/>
          <a:p>
            <a:fld id="{CA2A918A-8C79-48DB-8E76-1081DEF33502}" type="slidenum">
              <a:rPr lang="nl-NL" smtClean="0"/>
              <a:pPr/>
              <a:t>41</a:t>
            </a:fld>
            <a:endParaRPr lang="nl-NL"/>
          </a:p>
        </p:txBody>
      </p:sp>
      <p:sp>
        <p:nvSpPr>
          <p:cNvPr id="31" name="PIJL-RECHTS 30"/>
          <p:cNvSpPr/>
          <p:nvPr/>
        </p:nvSpPr>
        <p:spPr>
          <a:xfrm>
            <a:off x="7308304" y="6093296"/>
            <a:ext cx="1656184" cy="50400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linds(horizontal)">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utoUpdateAnimBg="0"/>
      <p:bldP spid="6161" grpId="0" animBg="1" autoUpdateAnimBg="0"/>
      <p:bldP spid="6162" grpId="0" autoUpdateAnimBg="0"/>
      <p:bldP spid="6165" grpId="0" animBg="1"/>
      <p:bldP spid="6166" grpId="0" animBg="1"/>
      <p:bldP spid="6167" grpId="0" animBg="1"/>
      <p:bldP spid="6169" grpId="0" animBg="1"/>
      <p:bldP spid="617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4"/>
          <p:cNvSpPr>
            <a:spLocks noChangeShapeType="1"/>
          </p:cNvSpPr>
          <p:nvPr/>
        </p:nvSpPr>
        <p:spPr bwMode="auto">
          <a:xfrm flipV="1">
            <a:off x="1042988" y="836613"/>
            <a:ext cx="0" cy="5184775"/>
          </a:xfrm>
          <a:prstGeom prst="line">
            <a:avLst/>
          </a:prstGeom>
          <a:noFill/>
          <a:ln w="9525">
            <a:solidFill>
              <a:schemeClr val="tx1"/>
            </a:solidFill>
            <a:round/>
            <a:headEnd/>
            <a:tailEnd type="triangle" w="med" len="med"/>
          </a:ln>
        </p:spPr>
        <p:txBody>
          <a:bodyPr/>
          <a:lstStyle/>
          <a:p>
            <a:endParaRPr lang="nl-NL"/>
          </a:p>
        </p:txBody>
      </p:sp>
      <p:sp>
        <p:nvSpPr>
          <p:cNvPr id="2051" name="Line 6"/>
          <p:cNvSpPr>
            <a:spLocks noChangeShapeType="1"/>
          </p:cNvSpPr>
          <p:nvPr/>
        </p:nvSpPr>
        <p:spPr bwMode="auto">
          <a:xfrm>
            <a:off x="1042988" y="6021388"/>
            <a:ext cx="6624637" cy="0"/>
          </a:xfrm>
          <a:prstGeom prst="line">
            <a:avLst/>
          </a:prstGeom>
          <a:noFill/>
          <a:ln w="9525">
            <a:solidFill>
              <a:schemeClr val="tx1"/>
            </a:solidFill>
            <a:round/>
            <a:headEnd/>
            <a:tailEnd type="triangle" w="med" len="med"/>
          </a:ln>
        </p:spPr>
        <p:txBody>
          <a:bodyPr/>
          <a:lstStyle/>
          <a:p>
            <a:endParaRPr lang="nl-NL"/>
          </a:p>
        </p:txBody>
      </p:sp>
      <p:sp>
        <p:nvSpPr>
          <p:cNvPr id="2052" name="Line 7"/>
          <p:cNvSpPr>
            <a:spLocks noChangeShapeType="1"/>
          </p:cNvSpPr>
          <p:nvPr/>
        </p:nvSpPr>
        <p:spPr bwMode="auto">
          <a:xfrm flipV="1">
            <a:off x="1476375" y="908050"/>
            <a:ext cx="0" cy="5113338"/>
          </a:xfrm>
          <a:prstGeom prst="line">
            <a:avLst/>
          </a:prstGeom>
          <a:noFill/>
          <a:ln w="9525">
            <a:solidFill>
              <a:schemeClr val="tx1"/>
            </a:solidFill>
            <a:round/>
            <a:headEnd/>
            <a:tailEnd/>
          </a:ln>
        </p:spPr>
        <p:txBody>
          <a:bodyPr/>
          <a:lstStyle/>
          <a:p>
            <a:endParaRPr lang="nl-NL"/>
          </a:p>
        </p:txBody>
      </p:sp>
      <p:sp>
        <p:nvSpPr>
          <p:cNvPr id="2053" name="Line 8"/>
          <p:cNvSpPr>
            <a:spLocks noChangeShapeType="1"/>
          </p:cNvSpPr>
          <p:nvPr/>
        </p:nvSpPr>
        <p:spPr bwMode="auto">
          <a:xfrm flipV="1">
            <a:off x="1908175" y="908050"/>
            <a:ext cx="0" cy="5113338"/>
          </a:xfrm>
          <a:prstGeom prst="line">
            <a:avLst/>
          </a:prstGeom>
          <a:noFill/>
          <a:ln w="9525">
            <a:solidFill>
              <a:schemeClr val="tx1"/>
            </a:solidFill>
            <a:round/>
            <a:headEnd/>
            <a:tailEnd/>
          </a:ln>
        </p:spPr>
        <p:txBody>
          <a:bodyPr/>
          <a:lstStyle/>
          <a:p>
            <a:endParaRPr lang="nl-NL"/>
          </a:p>
        </p:txBody>
      </p:sp>
      <p:sp>
        <p:nvSpPr>
          <p:cNvPr id="2054" name="Line 9"/>
          <p:cNvSpPr>
            <a:spLocks noChangeShapeType="1"/>
          </p:cNvSpPr>
          <p:nvPr/>
        </p:nvSpPr>
        <p:spPr bwMode="auto">
          <a:xfrm flipV="1">
            <a:off x="2339975" y="908050"/>
            <a:ext cx="0" cy="5113338"/>
          </a:xfrm>
          <a:prstGeom prst="line">
            <a:avLst/>
          </a:prstGeom>
          <a:noFill/>
          <a:ln w="9525">
            <a:solidFill>
              <a:schemeClr val="tx1"/>
            </a:solidFill>
            <a:round/>
            <a:headEnd/>
            <a:tailEnd/>
          </a:ln>
        </p:spPr>
        <p:txBody>
          <a:bodyPr/>
          <a:lstStyle/>
          <a:p>
            <a:endParaRPr lang="nl-NL"/>
          </a:p>
        </p:txBody>
      </p:sp>
      <p:sp>
        <p:nvSpPr>
          <p:cNvPr id="2055" name="Line 10"/>
          <p:cNvSpPr>
            <a:spLocks noChangeShapeType="1"/>
          </p:cNvSpPr>
          <p:nvPr/>
        </p:nvSpPr>
        <p:spPr bwMode="auto">
          <a:xfrm flipV="1">
            <a:off x="2771775" y="908050"/>
            <a:ext cx="0" cy="5113338"/>
          </a:xfrm>
          <a:prstGeom prst="line">
            <a:avLst/>
          </a:prstGeom>
          <a:noFill/>
          <a:ln w="9525">
            <a:solidFill>
              <a:schemeClr val="tx1"/>
            </a:solidFill>
            <a:round/>
            <a:headEnd/>
            <a:tailEnd/>
          </a:ln>
        </p:spPr>
        <p:txBody>
          <a:bodyPr/>
          <a:lstStyle/>
          <a:p>
            <a:endParaRPr lang="nl-NL"/>
          </a:p>
        </p:txBody>
      </p:sp>
      <p:sp>
        <p:nvSpPr>
          <p:cNvPr id="2056" name="Line 11"/>
          <p:cNvSpPr>
            <a:spLocks noChangeShapeType="1"/>
          </p:cNvSpPr>
          <p:nvPr/>
        </p:nvSpPr>
        <p:spPr bwMode="auto">
          <a:xfrm flipV="1">
            <a:off x="3203575" y="908050"/>
            <a:ext cx="0" cy="5113338"/>
          </a:xfrm>
          <a:prstGeom prst="line">
            <a:avLst/>
          </a:prstGeom>
          <a:noFill/>
          <a:ln w="9525">
            <a:solidFill>
              <a:schemeClr val="tx1"/>
            </a:solidFill>
            <a:round/>
            <a:headEnd/>
            <a:tailEnd/>
          </a:ln>
        </p:spPr>
        <p:txBody>
          <a:bodyPr/>
          <a:lstStyle/>
          <a:p>
            <a:endParaRPr lang="nl-NL"/>
          </a:p>
        </p:txBody>
      </p:sp>
      <p:sp>
        <p:nvSpPr>
          <p:cNvPr id="2057" name="Line 12"/>
          <p:cNvSpPr>
            <a:spLocks noChangeShapeType="1"/>
          </p:cNvSpPr>
          <p:nvPr/>
        </p:nvSpPr>
        <p:spPr bwMode="auto">
          <a:xfrm flipV="1">
            <a:off x="3635375" y="908050"/>
            <a:ext cx="0" cy="5113338"/>
          </a:xfrm>
          <a:prstGeom prst="line">
            <a:avLst/>
          </a:prstGeom>
          <a:noFill/>
          <a:ln w="9525">
            <a:solidFill>
              <a:schemeClr val="tx1"/>
            </a:solidFill>
            <a:round/>
            <a:headEnd/>
            <a:tailEnd/>
          </a:ln>
        </p:spPr>
        <p:txBody>
          <a:bodyPr/>
          <a:lstStyle/>
          <a:p>
            <a:endParaRPr lang="nl-NL"/>
          </a:p>
        </p:txBody>
      </p:sp>
      <p:sp>
        <p:nvSpPr>
          <p:cNvPr id="2058" name="Line 13"/>
          <p:cNvSpPr>
            <a:spLocks noChangeShapeType="1"/>
          </p:cNvSpPr>
          <p:nvPr/>
        </p:nvSpPr>
        <p:spPr bwMode="auto">
          <a:xfrm flipV="1">
            <a:off x="4067175" y="908050"/>
            <a:ext cx="0" cy="5113338"/>
          </a:xfrm>
          <a:prstGeom prst="line">
            <a:avLst/>
          </a:prstGeom>
          <a:noFill/>
          <a:ln w="9525">
            <a:solidFill>
              <a:schemeClr val="tx1"/>
            </a:solidFill>
            <a:round/>
            <a:headEnd/>
            <a:tailEnd/>
          </a:ln>
        </p:spPr>
        <p:txBody>
          <a:bodyPr/>
          <a:lstStyle/>
          <a:p>
            <a:endParaRPr lang="nl-NL"/>
          </a:p>
        </p:txBody>
      </p:sp>
      <p:sp>
        <p:nvSpPr>
          <p:cNvPr id="2059" name="Line 14"/>
          <p:cNvSpPr>
            <a:spLocks noChangeShapeType="1"/>
          </p:cNvSpPr>
          <p:nvPr/>
        </p:nvSpPr>
        <p:spPr bwMode="auto">
          <a:xfrm flipV="1">
            <a:off x="4500563" y="908050"/>
            <a:ext cx="0" cy="5113338"/>
          </a:xfrm>
          <a:prstGeom prst="line">
            <a:avLst/>
          </a:prstGeom>
          <a:noFill/>
          <a:ln w="9525">
            <a:solidFill>
              <a:schemeClr val="tx1"/>
            </a:solidFill>
            <a:round/>
            <a:headEnd/>
            <a:tailEnd/>
          </a:ln>
        </p:spPr>
        <p:txBody>
          <a:bodyPr/>
          <a:lstStyle/>
          <a:p>
            <a:endParaRPr lang="nl-NL"/>
          </a:p>
        </p:txBody>
      </p:sp>
      <p:sp>
        <p:nvSpPr>
          <p:cNvPr id="2060" name="Line 15"/>
          <p:cNvSpPr>
            <a:spLocks noChangeShapeType="1"/>
          </p:cNvSpPr>
          <p:nvPr/>
        </p:nvSpPr>
        <p:spPr bwMode="auto">
          <a:xfrm flipV="1">
            <a:off x="4932363" y="908050"/>
            <a:ext cx="0" cy="5113338"/>
          </a:xfrm>
          <a:prstGeom prst="line">
            <a:avLst/>
          </a:prstGeom>
          <a:noFill/>
          <a:ln w="9525">
            <a:solidFill>
              <a:schemeClr val="tx1"/>
            </a:solidFill>
            <a:round/>
            <a:headEnd/>
            <a:tailEnd/>
          </a:ln>
        </p:spPr>
        <p:txBody>
          <a:bodyPr/>
          <a:lstStyle/>
          <a:p>
            <a:endParaRPr lang="nl-NL"/>
          </a:p>
        </p:txBody>
      </p:sp>
      <p:sp>
        <p:nvSpPr>
          <p:cNvPr id="2061" name="Line 16"/>
          <p:cNvSpPr>
            <a:spLocks noChangeShapeType="1"/>
          </p:cNvSpPr>
          <p:nvPr/>
        </p:nvSpPr>
        <p:spPr bwMode="auto">
          <a:xfrm flipV="1">
            <a:off x="5364163" y="908050"/>
            <a:ext cx="0" cy="5113338"/>
          </a:xfrm>
          <a:prstGeom prst="line">
            <a:avLst/>
          </a:prstGeom>
          <a:noFill/>
          <a:ln w="9525">
            <a:solidFill>
              <a:schemeClr val="tx1"/>
            </a:solidFill>
            <a:round/>
            <a:headEnd/>
            <a:tailEnd/>
          </a:ln>
        </p:spPr>
        <p:txBody>
          <a:bodyPr/>
          <a:lstStyle/>
          <a:p>
            <a:endParaRPr lang="nl-NL"/>
          </a:p>
        </p:txBody>
      </p:sp>
      <p:sp>
        <p:nvSpPr>
          <p:cNvPr id="2062" name="Line 17"/>
          <p:cNvSpPr>
            <a:spLocks noChangeShapeType="1"/>
          </p:cNvSpPr>
          <p:nvPr/>
        </p:nvSpPr>
        <p:spPr bwMode="auto">
          <a:xfrm>
            <a:off x="1042988" y="5157788"/>
            <a:ext cx="4465637" cy="0"/>
          </a:xfrm>
          <a:prstGeom prst="line">
            <a:avLst/>
          </a:prstGeom>
          <a:noFill/>
          <a:ln w="9525">
            <a:solidFill>
              <a:schemeClr val="tx1"/>
            </a:solidFill>
            <a:round/>
            <a:headEnd/>
            <a:tailEnd/>
          </a:ln>
        </p:spPr>
        <p:txBody>
          <a:bodyPr/>
          <a:lstStyle/>
          <a:p>
            <a:endParaRPr lang="nl-NL"/>
          </a:p>
        </p:txBody>
      </p:sp>
      <p:sp>
        <p:nvSpPr>
          <p:cNvPr id="2063" name="Line 18"/>
          <p:cNvSpPr>
            <a:spLocks noChangeShapeType="1"/>
          </p:cNvSpPr>
          <p:nvPr/>
        </p:nvSpPr>
        <p:spPr bwMode="auto">
          <a:xfrm>
            <a:off x="1042988" y="5589588"/>
            <a:ext cx="4465637" cy="0"/>
          </a:xfrm>
          <a:prstGeom prst="line">
            <a:avLst/>
          </a:prstGeom>
          <a:noFill/>
          <a:ln w="9525">
            <a:solidFill>
              <a:schemeClr val="tx1"/>
            </a:solidFill>
            <a:round/>
            <a:headEnd/>
            <a:tailEnd/>
          </a:ln>
        </p:spPr>
        <p:txBody>
          <a:bodyPr/>
          <a:lstStyle/>
          <a:p>
            <a:endParaRPr lang="nl-NL"/>
          </a:p>
        </p:txBody>
      </p:sp>
      <p:sp>
        <p:nvSpPr>
          <p:cNvPr id="2064" name="Line 19"/>
          <p:cNvSpPr>
            <a:spLocks noChangeShapeType="1"/>
          </p:cNvSpPr>
          <p:nvPr/>
        </p:nvSpPr>
        <p:spPr bwMode="auto">
          <a:xfrm>
            <a:off x="1042988" y="4724400"/>
            <a:ext cx="4465637" cy="0"/>
          </a:xfrm>
          <a:prstGeom prst="line">
            <a:avLst/>
          </a:prstGeom>
          <a:noFill/>
          <a:ln w="9525">
            <a:solidFill>
              <a:schemeClr val="tx1"/>
            </a:solidFill>
            <a:round/>
            <a:headEnd/>
            <a:tailEnd/>
          </a:ln>
        </p:spPr>
        <p:txBody>
          <a:bodyPr/>
          <a:lstStyle/>
          <a:p>
            <a:endParaRPr lang="nl-NL"/>
          </a:p>
        </p:txBody>
      </p:sp>
      <p:sp>
        <p:nvSpPr>
          <p:cNvPr id="2065" name="Line 20"/>
          <p:cNvSpPr>
            <a:spLocks noChangeShapeType="1"/>
          </p:cNvSpPr>
          <p:nvPr/>
        </p:nvSpPr>
        <p:spPr bwMode="auto">
          <a:xfrm>
            <a:off x="1042988" y="4292600"/>
            <a:ext cx="4465637" cy="0"/>
          </a:xfrm>
          <a:prstGeom prst="line">
            <a:avLst/>
          </a:prstGeom>
          <a:noFill/>
          <a:ln w="9525">
            <a:solidFill>
              <a:schemeClr val="tx1"/>
            </a:solidFill>
            <a:round/>
            <a:headEnd/>
            <a:tailEnd/>
          </a:ln>
        </p:spPr>
        <p:txBody>
          <a:bodyPr/>
          <a:lstStyle/>
          <a:p>
            <a:endParaRPr lang="nl-NL"/>
          </a:p>
        </p:txBody>
      </p:sp>
      <p:sp>
        <p:nvSpPr>
          <p:cNvPr id="2066" name="Line 21"/>
          <p:cNvSpPr>
            <a:spLocks noChangeShapeType="1"/>
          </p:cNvSpPr>
          <p:nvPr/>
        </p:nvSpPr>
        <p:spPr bwMode="auto">
          <a:xfrm>
            <a:off x="1042988" y="3860800"/>
            <a:ext cx="4465637" cy="0"/>
          </a:xfrm>
          <a:prstGeom prst="line">
            <a:avLst/>
          </a:prstGeom>
          <a:noFill/>
          <a:ln w="9525">
            <a:solidFill>
              <a:schemeClr val="tx1"/>
            </a:solidFill>
            <a:round/>
            <a:headEnd/>
            <a:tailEnd/>
          </a:ln>
        </p:spPr>
        <p:txBody>
          <a:bodyPr/>
          <a:lstStyle/>
          <a:p>
            <a:endParaRPr lang="nl-NL"/>
          </a:p>
        </p:txBody>
      </p:sp>
      <p:sp>
        <p:nvSpPr>
          <p:cNvPr id="2067" name="Line 22"/>
          <p:cNvSpPr>
            <a:spLocks noChangeShapeType="1"/>
          </p:cNvSpPr>
          <p:nvPr/>
        </p:nvSpPr>
        <p:spPr bwMode="auto">
          <a:xfrm>
            <a:off x="1042988" y="3429000"/>
            <a:ext cx="4465637" cy="0"/>
          </a:xfrm>
          <a:prstGeom prst="line">
            <a:avLst/>
          </a:prstGeom>
          <a:noFill/>
          <a:ln w="9525">
            <a:solidFill>
              <a:schemeClr val="tx1"/>
            </a:solidFill>
            <a:round/>
            <a:headEnd/>
            <a:tailEnd/>
          </a:ln>
        </p:spPr>
        <p:txBody>
          <a:bodyPr/>
          <a:lstStyle/>
          <a:p>
            <a:endParaRPr lang="nl-NL"/>
          </a:p>
        </p:txBody>
      </p:sp>
      <p:sp>
        <p:nvSpPr>
          <p:cNvPr id="2068" name="Line 23"/>
          <p:cNvSpPr>
            <a:spLocks noChangeShapeType="1"/>
          </p:cNvSpPr>
          <p:nvPr/>
        </p:nvSpPr>
        <p:spPr bwMode="auto">
          <a:xfrm>
            <a:off x="1042988" y="2997200"/>
            <a:ext cx="4465637" cy="0"/>
          </a:xfrm>
          <a:prstGeom prst="line">
            <a:avLst/>
          </a:prstGeom>
          <a:noFill/>
          <a:ln w="9525">
            <a:solidFill>
              <a:schemeClr val="tx1"/>
            </a:solidFill>
            <a:round/>
            <a:headEnd/>
            <a:tailEnd/>
          </a:ln>
        </p:spPr>
        <p:txBody>
          <a:bodyPr/>
          <a:lstStyle/>
          <a:p>
            <a:endParaRPr lang="nl-NL"/>
          </a:p>
        </p:txBody>
      </p:sp>
      <p:sp>
        <p:nvSpPr>
          <p:cNvPr id="2069" name="Line 24"/>
          <p:cNvSpPr>
            <a:spLocks noChangeShapeType="1"/>
          </p:cNvSpPr>
          <p:nvPr/>
        </p:nvSpPr>
        <p:spPr bwMode="auto">
          <a:xfrm>
            <a:off x="1042988" y="2565400"/>
            <a:ext cx="4322762" cy="0"/>
          </a:xfrm>
          <a:prstGeom prst="line">
            <a:avLst/>
          </a:prstGeom>
          <a:noFill/>
          <a:ln w="9525">
            <a:solidFill>
              <a:schemeClr val="tx1"/>
            </a:solidFill>
            <a:round/>
            <a:headEnd/>
            <a:tailEnd/>
          </a:ln>
        </p:spPr>
        <p:txBody>
          <a:bodyPr/>
          <a:lstStyle/>
          <a:p>
            <a:endParaRPr lang="nl-NL"/>
          </a:p>
        </p:txBody>
      </p:sp>
      <p:sp>
        <p:nvSpPr>
          <p:cNvPr id="2070" name="Line 25"/>
          <p:cNvSpPr>
            <a:spLocks noChangeShapeType="1"/>
          </p:cNvSpPr>
          <p:nvPr/>
        </p:nvSpPr>
        <p:spPr bwMode="auto">
          <a:xfrm>
            <a:off x="1042988" y="2133600"/>
            <a:ext cx="4465637" cy="0"/>
          </a:xfrm>
          <a:prstGeom prst="line">
            <a:avLst/>
          </a:prstGeom>
          <a:noFill/>
          <a:ln w="9525">
            <a:solidFill>
              <a:schemeClr val="tx1"/>
            </a:solidFill>
            <a:round/>
            <a:headEnd/>
            <a:tailEnd/>
          </a:ln>
        </p:spPr>
        <p:txBody>
          <a:bodyPr/>
          <a:lstStyle/>
          <a:p>
            <a:endParaRPr lang="nl-NL"/>
          </a:p>
        </p:txBody>
      </p:sp>
      <p:sp>
        <p:nvSpPr>
          <p:cNvPr id="2071" name="Line 26"/>
          <p:cNvSpPr>
            <a:spLocks noChangeShapeType="1"/>
          </p:cNvSpPr>
          <p:nvPr/>
        </p:nvSpPr>
        <p:spPr bwMode="auto">
          <a:xfrm>
            <a:off x="1042988" y="1700213"/>
            <a:ext cx="4394200" cy="0"/>
          </a:xfrm>
          <a:prstGeom prst="line">
            <a:avLst/>
          </a:prstGeom>
          <a:noFill/>
          <a:ln w="9525">
            <a:solidFill>
              <a:schemeClr val="tx1"/>
            </a:solidFill>
            <a:round/>
            <a:headEnd/>
            <a:tailEnd/>
          </a:ln>
        </p:spPr>
        <p:txBody>
          <a:bodyPr/>
          <a:lstStyle/>
          <a:p>
            <a:endParaRPr lang="nl-NL"/>
          </a:p>
        </p:txBody>
      </p:sp>
      <p:sp>
        <p:nvSpPr>
          <p:cNvPr id="2072" name="Line 27"/>
          <p:cNvSpPr>
            <a:spLocks noChangeShapeType="1"/>
          </p:cNvSpPr>
          <p:nvPr/>
        </p:nvSpPr>
        <p:spPr bwMode="auto">
          <a:xfrm>
            <a:off x="1042988" y="1268413"/>
            <a:ext cx="4322762" cy="0"/>
          </a:xfrm>
          <a:prstGeom prst="line">
            <a:avLst/>
          </a:prstGeom>
          <a:noFill/>
          <a:ln w="9525">
            <a:solidFill>
              <a:schemeClr val="tx1"/>
            </a:solidFill>
            <a:round/>
            <a:headEnd/>
            <a:tailEnd/>
          </a:ln>
        </p:spPr>
        <p:txBody>
          <a:bodyPr/>
          <a:lstStyle/>
          <a:p>
            <a:endParaRPr lang="nl-NL"/>
          </a:p>
        </p:txBody>
      </p:sp>
      <p:sp>
        <p:nvSpPr>
          <p:cNvPr id="2073" name="Line 28"/>
          <p:cNvSpPr>
            <a:spLocks noChangeShapeType="1"/>
          </p:cNvSpPr>
          <p:nvPr/>
        </p:nvSpPr>
        <p:spPr bwMode="auto">
          <a:xfrm flipV="1">
            <a:off x="1042988" y="908050"/>
            <a:ext cx="0" cy="2952750"/>
          </a:xfrm>
          <a:prstGeom prst="line">
            <a:avLst/>
          </a:prstGeom>
          <a:noFill/>
          <a:ln w="28575">
            <a:solidFill>
              <a:schemeClr val="tx1"/>
            </a:solidFill>
            <a:round/>
            <a:headEnd/>
            <a:tailEnd type="triangle" w="med" len="med"/>
          </a:ln>
        </p:spPr>
        <p:txBody>
          <a:bodyPr/>
          <a:lstStyle/>
          <a:p>
            <a:endParaRPr lang="nl-NL"/>
          </a:p>
        </p:txBody>
      </p:sp>
      <p:sp>
        <p:nvSpPr>
          <p:cNvPr id="2074" name="Line 29"/>
          <p:cNvSpPr>
            <a:spLocks noChangeShapeType="1"/>
          </p:cNvSpPr>
          <p:nvPr/>
        </p:nvSpPr>
        <p:spPr bwMode="auto">
          <a:xfrm flipV="1">
            <a:off x="2339975" y="908050"/>
            <a:ext cx="0" cy="2952750"/>
          </a:xfrm>
          <a:prstGeom prst="line">
            <a:avLst/>
          </a:prstGeom>
          <a:noFill/>
          <a:ln w="28575">
            <a:solidFill>
              <a:schemeClr val="tx1"/>
            </a:solidFill>
            <a:round/>
            <a:headEnd/>
            <a:tailEnd type="triangle" w="med" len="med"/>
          </a:ln>
        </p:spPr>
        <p:txBody>
          <a:bodyPr/>
          <a:lstStyle/>
          <a:p>
            <a:endParaRPr lang="nl-NL"/>
          </a:p>
        </p:txBody>
      </p:sp>
      <p:sp>
        <p:nvSpPr>
          <p:cNvPr id="2075" name="Line 30"/>
          <p:cNvSpPr>
            <a:spLocks noChangeShapeType="1"/>
          </p:cNvSpPr>
          <p:nvPr/>
        </p:nvSpPr>
        <p:spPr bwMode="auto">
          <a:xfrm>
            <a:off x="1042988" y="3860800"/>
            <a:ext cx="1800225" cy="0"/>
          </a:xfrm>
          <a:prstGeom prst="line">
            <a:avLst/>
          </a:prstGeom>
          <a:noFill/>
          <a:ln w="28575">
            <a:solidFill>
              <a:schemeClr val="tx1"/>
            </a:solidFill>
            <a:round/>
            <a:headEnd/>
            <a:tailEnd type="triangle" w="med" len="med"/>
          </a:ln>
        </p:spPr>
        <p:txBody>
          <a:bodyPr/>
          <a:lstStyle/>
          <a:p>
            <a:endParaRPr lang="nl-NL"/>
          </a:p>
        </p:txBody>
      </p:sp>
      <p:sp>
        <p:nvSpPr>
          <p:cNvPr id="2076" name="Line 31"/>
          <p:cNvSpPr>
            <a:spLocks noChangeShapeType="1"/>
          </p:cNvSpPr>
          <p:nvPr/>
        </p:nvSpPr>
        <p:spPr bwMode="auto">
          <a:xfrm flipV="1">
            <a:off x="1042988" y="2565400"/>
            <a:ext cx="1296987" cy="1295400"/>
          </a:xfrm>
          <a:prstGeom prst="line">
            <a:avLst/>
          </a:prstGeom>
          <a:noFill/>
          <a:ln w="28575">
            <a:solidFill>
              <a:srgbClr val="FFFF00"/>
            </a:solidFill>
            <a:round/>
            <a:headEnd/>
            <a:tailEnd type="triangle" w="med" len="med"/>
          </a:ln>
        </p:spPr>
        <p:txBody>
          <a:bodyPr/>
          <a:lstStyle/>
          <a:p>
            <a:endParaRPr lang="nl-NL"/>
          </a:p>
        </p:txBody>
      </p:sp>
      <p:sp>
        <p:nvSpPr>
          <p:cNvPr id="2077" name="Line 32"/>
          <p:cNvSpPr>
            <a:spLocks noChangeShapeType="1"/>
          </p:cNvSpPr>
          <p:nvPr/>
        </p:nvSpPr>
        <p:spPr bwMode="auto">
          <a:xfrm flipV="1">
            <a:off x="1042988" y="1700213"/>
            <a:ext cx="1296987" cy="2160587"/>
          </a:xfrm>
          <a:prstGeom prst="line">
            <a:avLst/>
          </a:prstGeom>
          <a:noFill/>
          <a:ln w="28575">
            <a:solidFill>
              <a:srgbClr val="FF3300"/>
            </a:solidFill>
            <a:round/>
            <a:headEnd/>
            <a:tailEnd type="triangle" w="med" len="med"/>
          </a:ln>
        </p:spPr>
        <p:txBody>
          <a:bodyPr/>
          <a:lstStyle/>
          <a:p>
            <a:endParaRPr lang="nl-NL"/>
          </a:p>
        </p:txBody>
      </p:sp>
      <p:sp>
        <p:nvSpPr>
          <p:cNvPr id="2078" name="Line 33"/>
          <p:cNvSpPr>
            <a:spLocks noChangeShapeType="1"/>
          </p:cNvSpPr>
          <p:nvPr/>
        </p:nvSpPr>
        <p:spPr bwMode="auto">
          <a:xfrm flipV="1">
            <a:off x="1042988" y="3068638"/>
            <a:ext cx="1296987" cy="792162"/>
          </a:xfrm>
          <a:prstGeom prst="line">
            <a:avLst/>
          </a:prstGeom>
          <a:noFill/>
          <a:ln w="28575">
            <a:solidFill>
              <a:srgbClr val="FF3300"/>
            </a:solidFill>
            <a:round/>
            <a:headEnd/>
            <a:tailEnd type="triangle" w="med" len="med"/>
          </a:ln>
        </p:spPr>
        <p:txBody>
          <a:bodyPr/>
          <a:lstStyle/>
          <a:p>
            <a:endParaRPr lang="nl-NL"/>
          </a:p>
        </p:txBody>
      </p:sp>
      <p:sp>
        <p:nvSpPr>
          <p:cNvPr id="2082" name="Line 34"/>
          <p:cNvSpPr>
            <a:spLocks noChangeShapeType="1"/>
          </p:cNvSpPr>
          <p:nvPr/>
        </p:nvSpPr>
        <p:spPr bwMode="auto">
          <a:xfrm flipV="1">
            <a:off x="3635375" y="908050"/>
            <a:ext cx="0" cy="2952750"/>
          </a:xfrm>
          <a:prstGeom prst="line">
            <a:avLst/>
          </a:prstGeom>
          <a:noFill/>
          <a:ln w="28575">
            <a:solidFill>
              <a:srgbClr val="FF3300"/>
            </a:solidFill>
            <a:round/>
            <a:headEnd/>
            <a:tailEnd type="triangle" w="med" len="med"/>
          </a:ln>
        </p:spPr>
        <p:txBody>
          <a:bodyPr/>
          <a:lstStyle/>
          <a:p>
            <a:endParaRPr lang="nl-NL"/>
          </a:p>
        </p:txBody>
      </p:sp>
      <p:sp>
        <p:nvSpPr>
          <p:cNvPr id="2083" name="Line 35"/>
          <p:cNvSpPr>
            <a:spLocks noChangeShapeType="1"/>
          </p:cNvSpPr>
          <p:nvPr/>
        </p:nvSpPr>
        <p:spPr bwMode="auto">
          <a:xfrm flipH="1" flipV="1">
            <a:off x="2484438" y="1916113"/>
            <a:ext cx="1150937" cy="1944687"/>
          </a:xfrm>
          <a:prstGeom prst="line">
            <a:avLst/>
          </a:prstGeom>
          <a:noFill/>
          <a:ln w="28575">
            <a:solidFill>
              <a:schemeClr val="tx1"/>
            </a:solidFill>
            <a:round/>
            <a:headEnd/>
            <a:tailEnd type="triangle" w="med" len="med"/>
          </a:ln>
        </p:spPr>
        <p:txBody>
          <a:bodyPr/>
          <a:lstStyle/>
          <a:p>
            <a:endParaRPr lang="nl-NL"/>
          </a:p>
        </p:txBody>
      </p:sp>
      <p:sp>
        <p:nvSpPr>
          <p:cNvPr id="2084" name="Line 36"/>
          <p:cNvSpPr>
            <a:spLocks noChangeShapeType="1"/>
          </p:cNvSpPr>
          <p:nvPr/>
        </p:nvSpPr>
        <p:spPr bwMode="auto">
          <a:xfrm flipH="1" flipV="1">
            <a:off x="3635375" y="2133600"/>
            <a:ext cx="1008063" cy="1727200"/>
          </a:xfrm>
          <a:prstGeom prst="line">
            <a:avLst/>
          </a:prstGeom>
          <a:noFill/>
          <a:ln w="28575">
            <a:solidFill>
              <a:schemeClr val="tx1"/>
            </a:solidFill>
            <a:round/>
            <a:headEnd/>
            <a:tailEnd type="triangle" w="med" len="med"/>
          </a:ln>
        </p:spPr>
        <p:txBody>
          <a:bodyPr/>
          <a:lstStyle/>
          <a:p>
            <a:endParaRPr lang="nl-NL"/>
          </a:p>
        </p:txBody>
      </p:sp>
      <p:sp>
        <p:nvSpPr>
          <p:cNvPr id="2085" name="Line 37"/>
          <p:cNvSpPr>
            <a:spLocks noChangeShapeType="1"/>
          </p:cNvSpPr>
          <p:nvPr/>
        </p:nvSpPr>
        <p:spPr bwMode="auto">
          <a:xfrm>
            <a:off x="3635375" y="3860800"/>
            <a:ext cx="1728788" cy="0"/>
          </a:xfrm>
          <a:prstGeom prst="line">
            <a:avLst/>
          </a:prstGeom>
          <a:noFill/>
          <a:ln w="28575">
            <a:solidFill>
              <a:srgbClr val="FF3300"/>
            </a:solidFill>
            <a:round/>
            <a:headEnd/>
            <a:tailEnd type="triangle" w="med" len="med"/>
          </a:ln>
        </p:spPr>
        <p:txBody>
          <a:bodyPr/>
          <a:lstStyle/>
          <a:p>
            <a:endParaRPr lang="nl-NL"/>
          </a:p>
        </p:txBody>
      </p:sp>
      <p:sp>
        <p:nvSpPr>
          <p:cNvPr id="2086" name="Line 38"/>
          <p:cNvSpPr>
            <a:spLocks noChangeShapeType="1"/>
          </p:cNvSpPr>
          <p:nvPr/>
        </p:nvSpPr>
        <p:spPr bwMode="auto">
          <a:xfrm flipV="1">
            <a:off x="3635375" y="2133600"/>
            <a:ext cx="1728788" cy="1727200"/>
          </a:xfrm>
          <a:prstGeom prst="line">
            <a:avLst/>
          </a:prstGeom>
          <a:noFill/>
          <a:ln w="28575">
            <a:solidFill>
              <a:srgbClr val="FFFF00"/>
            </a:solidFill>
            <a:round/>
            <a:headEnd/>
            <a:tailEnd type="triangle" w="med" len="med"/>
          </a:ln>
        </p:spPr>
        <p:txBody>
          <a:bodyPr/>
          <a:lstStyle/>
          <a:p>
            <a:endParaRPr lang="nl-NL"/>
          </a:p>
        </p:txBody>
      </p:sp>
      <p:sp>
        <p:nvSpPr>
          <p:cNvPr id="2087" name="Line 39"/>
          <p:cNvSpPr>
            <a:spLocks noChangeShapeType="1"/>
          </p:cNvSpPr>
          <p:nvPr/>
        </p:nvSpPr>
        <p:spPr bwMode="auto">
          <a:xfrm flipH="1" flipV="1">
            <a:off x="3635375" y="3860800"/>
            <a:ext cx="2089150" cy="1296988"/>
          </a:xfrm>
          <a:prstGeom prst="line">
            <a:avLst/>
          </a:prstGeom>
          <a:noFill/>
          <a:ln w="28575">
            <a:solidFill>
              <a:schemeClr val="tx1"/>
            </a:solidFill>
            <a:round/>
            <a:headEnd type="arrow" w="med" len="med"/>
            <a:tailEnd/>
          </a:ln>
        </p:spPr>
        <p:txBody>
          <a:bodyPr/>
          <a:lstStyle/>
          <a:p>
            <a:endParaRPr lang="nl-NL"/>
          </a:p>
        </p:txBody>
      </p:sp>
      <p:sp>
        <p:nvSpPr>
          <p:cNvPr id="2088" name="Line 40"/>
          <p:cNvSpPr>
            <a:spLocks noChangeShapeType="1"/>
          </p:cNvSpPr>
          <p:nvPr/>
        </p:nvSpPr>
        <p:spPr bwMode="auto">
          <a:xfrm>
            <a:off x="4643438" y="3860800"/>
            <a:ext cx="720725" cy="1081088"/>
          </a:xfrm>
          <a:prstGeom prst="line">
            <a:avLst/>
          </a:prstGeom>
          <a:noFill/>
          <a:ln w="28575">
            <a:solidFill>
              <a:schemeClr val="tx1"/>
            </a:solidFill>
            <a:prstDash val="sysDot"/>
            <a:round/>
            <a:headEnd/>
            <a:tailEnd/>
          </a:ln>
        </p:spPr>
        <p:txBody>
          <a:bodyPr/>
          <a:lstStyle/>
          <a:p>
            <a:endParaRPr lang="nl-NL"/>
          </a:p>
        </p:txBody>
      </p:sp>
      <p:sp>
        <p:nvSpPr>
          <p:cNvPr id="2089" name="Oval 41"/>
          <p:cNvSpPr>
            <a:spLocks noChangeArrowheads="1"/>
          </p:cNvSpPr>
          <p:nvPr/>
        </p:nvSpPr>
        <p:spPr bwMode="auto">
          <a:xfrm>
            <a:off x="2268538" y="1700213"/>
            <a:ext cx="71437" cy="71437"/>
          </a:xfrm>
          <a:prstGeom prst="ellipse">
            <a:avLst/>
          </a:prstGeom>
          <a:solidFill>
            <a:srgbClr val="FF3300"/>
          </a:solidFill>
          <a:ln w="9525">
            <a:solidFill>
              <a:schemeClr val="tx1"/>
            </a:solidFill>
            <a:round/>
            <a:headEnd/>
            <a:tailEnd/>
          </a:ln>
        </p:spPr>
        <p:txBody>
          <a:bodyPr wrap="none" anchor="ctr"/>
          <a:lstStyle/>
          <a:p>
            <a:endParaRPr lang="nl-NL"/>
          </a:p>
        </p:txBody>
      </p:sp>
      <p:sp>
        <p:nvSpPr>
          <p:cNvPr id="2090" name="Oval 42"/>
          <p:cNvSpPr>
            <a:spLocks noChangeArrowheads="1"/>
          </p:cNvSpPr>
          <p:nvPr/>
        </p:nvSpPr>
        <p:spPr bwMode="auto">
          <a:xfrm>
            <a:off x="2339975" y="3789363"/>
            <a:ext cx="71438" cy="71437"/>
          </a:xfrm>
          <a:prstGeom prst="ellipse">
            <a:avLst/>
          </a:prstGeom>
          <a:solidFill>
            <a:schemeClr val="tx1"/>
          </a:solidFill>
          <a:ln w="9525">
            <a:solidFill>
              <a:schemeClr val="tx1"/>
            </a:solidFill>
            <a:round/>
            <a:headEnd/>
            <a:tailEnd/>
          </a:ln>
        </p:spPr>
        <p:txBody>
          <a:bodyPr wrap="none" anchor="ctr"/>
          <a:lstStyle/>
          <a:p>
            <a:endParaRPr lang="nl-NL"/>
          </a:p>
        </p:txBody>
      </p:sp>
      <p:sp>
        <p:nvSpPr>
          <p:cNvPr id="2098" name="Oval 50"/>
          <p:cNvSpPr>
            <a:spLocks noChangeArrowheads="1"/>
          </p:cNvSpPr>
          <p:nvPr/>
        </p:nvSpPr>
        <p:spPr bwMode="auto">
          <a:xfrm>
            <a:off x="4572000" y="3789363"/>
            <a:ext cx="71438" cy="71437"/>
          </a:xfrm>
          <a:prstGeom prst="ellipse">
            <a:avLst/>
          </a:prstGeom>
          <a:solidFill>
            <a:srgbClr val="FF3300"/>
          </a:solidFill>
          <a:ln w="9525">
            <a:solidFill>
              <a:schemeClr val="tx1"/>
            </a:solidFill>
            <a:round/>
            <a:headEnd/>
            <a:tailEnd/>
          </a:ln>
        </p:spPr>
        <p:txBody>
          <a:bodyPr wrap="none" anchor="ctr"/>
          <a:lstStyle/>
          <a:p>
            <a:endParaRPr lang="nl-NL"/>
          </a:p>
        </p:txBody>
      </p:sp>
      <p:sp>
        <p:nvSpPr>
          <p:cNvPr id="2099" name="Oval 51"/>
          <p:cNvSpPr>
            <a:spLocks noChangeArrowheads="1"/>
          </p:cNvSpPr>
          <p:nvPr/>
        </p:nvSpPr>
        <p:spPr bwMode="auto">
          <a:xfrm>
            <a:off x="2268538" y="3068638"/>
            <a:ext cx="71437" cy="71437"/>
          </a:xfrm>
          <a:prstGeom prst="ellipse">
            <a:avLst/>
          </a:prstGeom>
          <a:solidFill>
            <a:srgbClr val="FF3300"/>
          </a:solidFill>
          <a:ln w="9525">
            <a:solidFill>
              <a:schemeClr val="tx1"/>
            </a:solidFill>
            <a:round/>
            <a:headEnd/>
            <a:tailEnd/>
          </a:ln>
        </p:spPr>
        <p:txBody>
          <a:bodyPr wrap="none" anchor="ctr"/>
          <a:lstStyle/>
          <a:p>
            <a:endParaRPr lang="nl-NL"/>
          </a:p>
        </p:txBody>
      </p:sp>
      <p:sp>
        <p:nvSpPr>
          <p:cNvPr id="2100" name="Oval 52"/>
          <p:cNvSpPr>
            <a:spLocks noChangeArrowheads="1"/>
          </p:cNvSpPr>
          <p:nvPr/>
        </p:nvSpPr>
        <p:spPr bwMode="auto">
          <a:xfrm>
            <a:off x="3563938" y="2133600"/>
            <a:ext cx="71437" cy="71438"/>
          </a:xfrm>
          <a:prstGeom prst="ellipse">
            <a:avLst/>
          </a:prstGeom>
          <a:solidFill>
            <a:srgbClr val="FF3300"/>
          </a:solidFill>
          <a:ln w="9525">
            <a:solidFill>
              <a:schemeClr val="tx1"/>
            </a:solidFill>
            <a:round/>
            <a:headEnd/>
            <a:tailEnd/>
          </a:ln>
        </p:spPr>
        <p:txBody>
          <a:bodyPr wrap="none" anchor="ctr"/>
          <a:lstStyle/>
          <a:p>
            <a:endParaRPr lang="nl-NL"/>
          </a:p>
        </p:txBody>
      </p:sp>
      <p:sp>
        <p:nvSpPr>
          <p:cNvPr id="2101" name="Oval 53"/>
          <p:cNvSpPr>
            <a:spLocks noChangeArrowheads="1"/>
          </p:cNvSpPr>
          <p:nvPr/>
        </p:nvSpPr>
        <p:spPr bwMode="auto">
          <a:xfrm>
            <a:off x="5292725" y="4868863"/>
            <a:ext cx="71438" cy="71437"/>
          </a:xfrm>
          <a:prstGeom prst="ellipse">
            <a:avLst/>
          </a:prstGeom>
          <a:solidFill>
            <a:schemeClr val="tx1"/>
          </a:solidFill>
          <a:ln w="9525">
            <a:solidFill>
              <a:schemeClr val="tx1"/>
            </a:solidFill>
            <a:round/>
            <a:headEnd/>
            <a:tailEnd/>
          </a:ln>
        </p:spPr>
        <p:txBody>
          <a:bodyPr wrap="none" anchor="ctr"/>
          <a:lstStyle/>
          <a:p>
            <a:endParaRPr lang="nl-NL"/>
          </a:p>
        </p:txBody>
      </p:sp>
      <p:sp>
        <p:nvSpPr>
          <p:cNvPr id="2102" name="Oval 54"/>
          <p:cNvSpPr>
            <a:spLocks noChangeArrowheads="1"/>
          </p:cNvSpPr>
          <p:nvPr/>
        </p:nvSpPr>
        <p:spPr bwMode="auto">
          <a:xfrm>
            <a:off x="2339975" y="1700213"/>
            <a:ext cx="71438" cy="71437"/>
          </a:xfrm>
          <a:prstGeom prst="ellipse">
            <a:avLst/>
          </a:prstGeom>
          <a:solidFill>
            <a:schemeClr val="tx1"/>
          </a:solidFill>
          <a:ln w="9525">
            <a:solidFill>
              <a:schemeClr val="tx1"/>
            </a:solidFill>
            <a:round/>
            <a:headEnd/>
            <a:tailEnd/>
          </a:ln>
        </p:spPr>
        <p:txBody>
          <a:bodyPr wrap="none" anchor="ctr"/>
          <a:lstStyle/>
          <a:p>
            <a:endParaRPr lang="nl-NL"/>
          </a:p>
        </p:txBody>
      </p:sp>
      <p:sp>
        <p:nvSpPr>
          <p:cNvPr id="2103" name="Oval 55"/>
          <p:cNvSpPr>
            <a:spLocks noChangeArrowheads="1"/>
          </p:cNvSpPr>
          <p:nvPr/>
        </p:nvSpPr>
        <p:spPr bwMode="auto">
          <a:xfrm>
            <a:off x="3635375" y="2133600"/>
            <a:ext cx="71438" cy="71438"/>
          </a:xfrm>
          <a:prstGeom prst="ellipse">
            <a:avLst/>
          </a:prstGeom>
          <a:solidFill>
            <a:schemeClr val="tx1"/>
          </a:solidFill>
          <a:ln w="9525">
            <a:solidFill>
              <a:schemeClr val="tx1"/>
            </a:solidFill>
            <a:round/>
            <a:headEnd/>
            <a:tailEnd/>
          </a:ln>
        </p:spPr>
        <p:txBody>
          <a:bodyPr wrap="none" anchor="ctr"/>
          <a:lstStyle/>
          <a:p>
            <a:endParaRPr lang="nl-NL"/>
          </a:p>
        </p:txBody>
      </p:sp>
      <p:sp>
        <p:nvSpPr>
          <p:cNvPr id="2104" name="Text Box 56"/>
          <p:cNvSpPr txBox="1">
            <a:spLocks noChangeArrowheads="1"/>
          </p:cNvSpPr>
          <p:nvPr/>
        </p:nvSpPr>
        <p:spPr bwMode="auto">
          <a:xfrm>
            <a:off x="3276600" y="1916113"/>
            <a:ext cx="311150" cy="366712"/>
          </a:xfrm>
          <a:prstGeom prst="rect">
            <a:avLst/>
          </a:prstGeom>
          <a:noFill/>
          <a:ln w="9525">
            <a:noFill/>
            <a:miter lim="800000"/>
            <a:headEnd/>
            <a:tailEnd/>
          </a:ln>
        </p:spPr>
        <p:txBody>
          <a:bodyPr wrap="none">
            <a:spAutoFit/>
          </a:bodyPr>
          <a:lstStyle/>
          <a:p>
            <a:r>
              <a:rPr lang="nl-NL">
                <a:solidFill>
                  <a:srgbClr val="FF3300"/>
                </a:solidFill>
              </a:rPr>
              <a:t>4</a:t>
            </a:r>
          </a:p>
        </p:txBody>
      </p:sp>
      <p:sp>
        <p:nvSpPr>
          <p:cNvPr id="2111" name="Text Box 63"/>
          <p:cNvSpPr txBox="1">
            <a:spLocks noChangeArrowheads="1"/>
          </p:cNvSpPr>
          <p:nvPr/>
        </p:nvSpPr>
        <p:spPr bwMode="auto">
          <a:xfrm>
            <a:off x="5724525" y="1412875"/>
            <a:ext cx="2767013" cy="369888"/>
          </a:xfrm>
          <a:prstGeom prst="rect">
            <a:avLst/>
          </a:prstGeom>
          <a:noFill/>
          <a:ln w="9525">
            <a:noFill/>
            <a:miter lim="800000"/>
            <a:headEnd/>
            <a:tailEnd/>
          </a:ln>
        </p:spPr>
        <p:txBody>
          <a:bodyPr wrap="none">
            <a:spAutoFit/>
          </a:bodyPr>
          <a:lstStyle/>
          <a:p>
            <a:r>
              <a:rPr lang="nl-NL" dirty="0" err="1">
                <a:solidFill>
                  <a:srgbClr val="FF0000"/>
                </a:solidFill>
              </a:rPr>
              <a:t>t</a:t>
            </a:r>
            <a:r>
              <a:rPr lang="nl-NL" baseline="-25000" dirty="0" err="1">
                <a:solidFill>
                  <a:srgbClr val="FF0000"/>
                </a:solidFill>
              </a:rPr>
              <a:t>rood</a:t>
            </a:r>
            <a:r>
              <a:rPr lang="nl-NL" dirty="0"/>
              <a:t> = </a:t>
            </a:r>
            <a:r>
              <a:rPr lang="nl-NL" dirty="0" err="1"/>
              <a:t>t</a:t>
            </a:r>
            <a:r>
              <a:rPr lang="nl-NL" baseline="-25000" dirty="0" err="1"/>
              <a:t>zwart</a:t>
            </a:r>
            <a:r>
              <a:rPr lang="nl-NL" dirty="0"/>
              <a:t>/ </a:t>
            </a:r>
            <a:r>
              <a:rPr lang="nl-NL" dirty="0">
                <a:latin typeface="Symbol" pitchFamily="18" charset="2"/>
              </a:rPr>
              <a:t>g</a:t>
            </a:r>
            <a:r>
              <a:rPr lang="nl-NL" dirty="0"/>
              <a:t> = 5 / </a:t>
            </a:r>
            <a:r>
              <a:rPr lang="nl-NL" dirty="0" smtClean="0"/>
              <a:t>(5/4) </a:t>
            </a:r>
            <a:r>
              <a:rPr lang="nl-NL" dirty="0"/>
              <a:t>= </a:t>
            </a:r>
            <a:r>
              <a:rPr lang="nl-NL" dirty="0">
                <a:solidFill>
                  <a:srgbClr val="FF0000"/>
                </a:solidFill>
              </a:rPr>
              <a:t>4</a:t>
            </a:r>
          </a:p>
        </p:txBody>
      </p:sp>
      <p:sp>
        <p:nvSpPr>
          <p:cNvPr id="2096" name="Text Box 65"/>
          <p:cNvSpPr txBox="1">
            <a:spLocks noChangeArrowheads="1"/>
          </p:cNvSpPr>
          <p:nvPr/>
        </p:nvSpPr>
        <p:spPr bwMode="auto">
          <a:xfrm>
            <a:off x="950913" y="111125"/>
            <a:ext cx="6591300" cy="400050"/>
          </a:xfrm>
          <a:prstGeom prst="rect">
            <a:avLst/>
          </a:prstGeom>
          <a:noFill/>
          <a:ln w="9525">
            <a:noFill/>
            <a:miter lim="800000"/>
            <a:headEnd/>
            <a:tailEnd/>
          </a:ln>
        </p:spPr>
        <p:txBody>
          <a:bodyPr wrap="none">
            <a:spAutoFit/>
          </a:bodyPr>
          <a:lstStyle/>
          <a:p>
            <a:r>
              <a:rPr lang="nl-NL" sz="2000" b="1"/>
              <a:t>Oversteken, bezien door zwarte en rode waarnemers</a:t>
            </a:r>
          </a:p>
        </p:txBody>
      </p:sp>
      <p:sp>
        <p:nvSpPr>
          <p:cNvPr id="57" name="Tekstvak 56"/>
          <p:cNvSpPr txBox="1">
            <a:spLocks noChangeArrowheads="1"/>
          </p:cNvSpPr>
          <p:nvPr/>
        </p:nvSpPr>
        <p:spPr bwMode="auto">
          <a:xfrm>
            <a:off x="684213" y="3789363"/>
            <a:ext cx="2016125" cy="368300"/>
          </a:xfrm>
          <a:prstGeom prst="rect">
            <a:avLst/>
          </a:prstGeom>
          <a:noFill/>
          <a:ln w="9525">
            <a:noFill/>
            <a:miter lim="800000"/>
            <a:headEnd/>
            <a:tailEnd/>
          </a:ln>
        </p:spPr>
        <p:txBody>
          <a:bodyPr>
            <a:spAutoFit/>
          </a:bodyPr>
          <a:lstStyle/>
          <a:p>
            <a:r>
              <a:rPr lang="en-US"/>
              <a:t>0                        0</a:t>
            </a:r>
            <a:endParaRPr lang="nl-NL"/>
          </a:p>
        </p:txBody>
      </p:sp>
      <p:sp>
        <p:nvSpPr>
          <p:cNvPr id="58" name="Tekstvak 57"/>
          <p:cNvSpPr txBox="1">
            <a:spLocks noChangeArrowheads="1"/>
          </p:cNvSpPr>
          <p:nvPr/>
        </p:nvSpPr>
        <p:spPr bwMode="auto">
          <a:xfrm>
            <a:off x="1979613" y="1484313"/>
            <a:ext cx="312737" cy="369887"/>
          </a:xfrm>
          <a:prstGeom prst="rect">
            <a:avLst/>
          </a:prstGeom>
          <a:noFill/>
          <a:ln w="9525">
            <a:noFill/>
            <a:miter lim="800000"/>
            <a:headEnd/>
            <a:tailEnd/>
          </a:ln>
        </p:spPr>
        <p:txBody>
          <a:bodyPr wrap="none">
            <a:spAutoFit/>
          </a:bodyPr>
          <a:lstStyle/>
          <a:p>
            <a:r>
              <a:rPr lang="en-US"/>
              <a:t>5</a:t>
            </a:r>
            <a:endParaRPr lang="nl-NL"/>
          </a:p>
        </p:txBody>
      </p:sp>
      <p:sp>
        <p:nvSpPr>
          <p:cNvPr id="59" name="Tekstvak 58"/>
          <p:cNvSpPr txBox="1">
            <a:spLocks noChangeArrowheads="1"/>
          </p:cNvSpPr>
          <p:nvPr/>
        </p:nvSpPr>
        <p:spPr bwMode="auto">
          <a:xfrm>
            <a:off x="1042988" y="3789363"/>
            <a:ext cx="312737" cy="368300"/>
          </a:xfrm>
          <a:prstGeom prst="rect">
            <a:avLst/>
          </a:prstGeom>
          <a:noFill/>
          <a:ln w="9525">
            <a:noFill/>
            <a:miter lim="800000"/>
            <a:headEnd/>
            <a:tailEnd/>
          </a:ln>
        </p:spPr>
        <p:txBody>
          <a:bodyPr wrap="none">
            <a:spAutoFit/>
          </a:bodyPr>
          <a:lstStyle/>
          <a:p>
            <a:r>
              <a:rPr lang="en-US" dirty="0">
                <a:solidFill>
                  <a:srgbClr val="FF0000"/>
                </a:solidFill>
              </a:rPr>
              <a:t>0</a:t>
            </a:r>
            <a:endParaRPr lang="nl-NL" dirty="0">
              <a:solidFill>
                <a:srgbClr val="FF0000"/>
              </a:solidFill>
            </a:endParaRPr>
          </a:p>
        </p:txBody>
      </p:sp>
      <p:sp>
        <p:nvSpPr>
          <p:cNvPr id="60" name="Tekstvak 59"/>
          <p:cNvSpPr txBox="1">
            <a:spLocks noChangeArrowheads="1"/>
          </p:cNvSpPr>
          <p:nvPr/>
        </p:nvSpPr>
        <p:spPr bwMode="auto">
          <a:xfrm>
            <a:off x="2411413" y="1484313"/>
            <a:ext cx="312737" cy="369887"/>
          </a:xfrm>
          <a:prstGeom prst="rect">
            <a:avLst/>
          </a:prstGeom>
          <a:noFill/>
          <a:ln w="9525">
            <a:noFill/>
            <a:miter lim="800000"/>
            <a:headEnd/>
            <a:tailEnd/>
          </a:ln>
        </p:spPr>
        <p:txBody>
          <a:bodyPr wrap="none">
            <a:spAutoFit/>
          </a:bodyPr>
          <a:lstStyle/>
          <a:p>
            <a:r>
              <a:rPr lang="en-US">
                <a:solidFill>
                  <a:srgbClr val="FF0000"/>
                </a:solidFill>
              </a:rPr>
              <a:t>4</a:t>
            </a:r>
            <a:endParaRPr lang="nl-NL">
              <a:solidFill>
                <a:srgbClr val="FF0000"/>
              </a:solidFill>
            </a:endParaRPr>
          </a:p>
        </p:txBody>
      </p:sp>
      <p:sp>
        <p:nvSpPr>
          <p:cNvPr id="65" name="Tekstvak 64"/>
          <p:cNvSpPr txBox="1">
            <a:spLocks noChangeArrowheads="1"/>
          </p:cNvSpPr>
          <p:nvPr/>
        </p:nvSpPr>
        <p:spPr bwMode="auto">
          <a:xfrm>
            <a:off x="5076825" y="4868863"/>
            <a:ext cx="312738" cy="369887"/>
          </a:xfrm>
          <a:prstGeom prst="rect">
            <a:avLst/>
          </a:prstGeom>
          <a:noFill/>
          <a:ln w="9525">
            <a:noFill/>
            <a:miter lim="800000"/>
            <a:headEnd/>
            <a:tailEnd/>
          </a:ln>
        </p:spPr>
        <p:txBody>
          <a:bodyPr wrap="none">
            <a:spAutoFit/>
          </a:bodyPr>
          <a:lstStyle/>
          <a:p>
            <a:r>
              <a:rPr lang="en-US"/>
              <a:t>0</a:t>
            </a:r>
            <a:endParaRPr lang="nl-NL"/>
          </a:p>
        </p:txBody>
      </p:sp>
      <p:sp>
        <p:nvSpPr>
          <p:cNvPr id="66" name="Tekstvak 65"/>
          <p:cNvSpPr txBox="1">
            <a:spLocks noChangeArrowheads="1"/>
          </p:cNvSpPr>
          <p:nvPr/>
        </p:nvSpPr>
        <p:spPr bwMode="auto">
          <a:xfrm>
            <a:off x="3348038" y="3789363"/>
            <a:ext cx="312737" cy="368300"/>
          </a:xfrm>
          <a:prstGeom prst="rect">
            <a:avLst/>
          </a:prstGeom>
          <a:noFill/>
          <a:ln w="9525">
            <a:noFill/>
            <a:miter lim="800000"/>
            <a:headEnd/>
            <a:tailEnd/>
          </a:ln>
        </p:spPr>
        <p:txBody>
          <a:bodyPr wrap="none">
            <a:spAutoFit/>
          </a:bodyPr>
          <a:lstStyle/>
          <a:p>
            <a:r>
              <a:rPr lang="en-US"/>
              <a:t>0</a:t>
            </a:r>
            <a:endParaRPr lang="nl-NL"/>
          </a:p>
        </p:txBody>
      </p:sp>
      <p:sp>
        <p:nvSpPr>
          <p:cNvPr id="67" name="Tekstvak 66"/>
          <p:cNvSpPr txBox="1">
            <a:spLocks noChangeArrowheads="1"/>
          </p:cNvSpPr>
          <p:nvPr/>
        </p:nvSpPr>
        <p:spPr bwMode="auto">
          <a:xfrm>
            <a:off x="4140200" y="3716338"/>
            <a:ext cx="504825" cy="369887"/>
          </a:xfrm>
          <a:prstGeom prst="rect">
            <a:avLst/>
          </a:prstGeom>
          <a:noFill/>
          <a:ln w="9525">
            <a:noFill/>
            <a:miter lim="800000"/>
            <a:headEnd/>
            <a:tailEnd/>
          </a:ln>
        </p:spPr>
        <p:txBody>
          <a:bodyPr wrap="none">
            <a:spAutoFit/>
          </a:bodyPr>
          <a:lstStyle/>
          <a:p>
            <a:r>
              <a:rPr lang="en-US"/>
              <a:t>1,8</a:t>
            </a:r>
            <a:endParaRPr lang="nl-NL"/>
          </a:p>
        </p:txBody>
      </p:sp>
      <p:sp>
        <p:nvSpPr>
          <p:cNvPr id="68" name="Tekstvak 67"/>
          <p:cNvSpPr txBox="1">
            <a:spLocks noChangeArrowheads="1"/>
          </p:cNvSpPr>
          <p:nvPr/>
        </p:nvSpPr>
        <p:spPr bwMode="auto">
          <a:xfrm>
            <a:off x="3779838" y="1916113"/>
            <a:ext cx="312737" cy="369887"/>
          </a:xfrm>
          <a:prstGeom prst="rect">
            <a:avLst/>
          </a:prstGeom>
          <a:noFill/>
          <a:ln w="9525">
            <a:noFill/>
            <a:miter lim="800000"/>
            <a:headEnd/>
            <a:tailEnd/>
          </a:ln>
        </p:spPr>
        <p:txBody>
          <a:bodyPr wrap="none">
            <a:spAutoFit/>
          </a:bodyPr>
          <a:lstStyle/>
          <a:p>
            <a:r>
              <a:rPr lang="en-US"/>
              <a:t>5</a:t>
            </a:r>
            <a:endParaRPr lang="nl-NL"/>
          </a:p>
        </p:txBody>
      </p:sp>
      <p:sp>
        <p:nvSpPr>
          <p:cNvPr id="69" name="Tekstvak 68"/>
          <p:cNvSpPr txBox="1">
            <a:spLocks noChangeArrowheads="1"/>
          </p:cNvSpPr>
          <p:nvPr/>
        </p:nvSpPr>
        <p:spPr bwMode="auto">
          <a:xfrm>
            <a:off x="2339975" y="2924175"/>
            <a:ext cx="504825" cy="369888"/>
          </a:xfrm>
          <a:prstGeom prst="rect">
            <a:avLst/>
          </a:prstGeom>
          <a:noFill/>
          <a:ln w="9525">
            <a:noFill/>
            <a:miter lim="800000"/>
            <a:headEnd/>
            <a:tailEnd/>
          </a:ln>
        </p:spPr>
        <p:txBody>
          <a:bodyPr wrap="none">
            <a:spAutoFit/>
          </a:bodyPr>
          <a:lstStyle/>
          <a:p>
            <a:r>
              <a:rPr lang="en-US"/>
              <a:t>1,8</a:t>
            </a:r>
            <a:endParaRPr lang="nl-NL"/>
          </a:p>
        </p:txBody>
      </p:sp>
      <p:sp>
        <p:nvSpPr>
          <p:cNvPr id="2106" name="Tekstvak 70"/>
          <p:cNvSpPr txBox="1">
            <a:spLocks noChangeArrowheads="1"/>
          </p:cNvSpPr>
          <p:nvPr/>
        </p:nvSpPr>
        <p:spPr bwMode="auto">
          <a:xfrm>
            <a:off x="5795963" y="908050"/>
            <a:ext cx="2020887" cy="461963"/>
          </a:xfrm>
          <a:prstGeom prst="rect">
            <a:avLst/>
          </a:prstGeom>
          <a:noFill/>
          <a:ln w="9525">
            <a:noFill/>
            <a:miter lim="800000"/>
            <a:headEnd/>
            <a:tailEnd/>
          </a:ln>
        </p:spPr>
        <p:txBody>
          <a:bodyPr wrap="none">
            <a:spAutoFit/>
          </a:bodyPr>
          <a:lstStyle/>
          <a:p>
            <a:r>
              <a:rPr lang="en-US"/>
              <a:t>v=0,6 c </a:t>
            </a:r>
            <a:r>
              <a:rPr lang="en-US">
                <a:sym typeface="Wingdings" pitchFamily="2" charset="2"/>
              </a:rPr>
              <a:t> </a:t>
            </a:r>
            <a:r>
              <a:rPr lang="en-US" sz="2400">
                <a:latin typeface="Symbol" pitchFamily="18" charset="2"/>
                <a:sym typeface="Wingdings" pitchFamily="2" charset="2"/>
              </a:rPr>
              <a:t>g</a:t>
            </a:r>
            <a:r>
              <a:rPr lang="en-US">
                <a:sym typeface="Wingdings" pitchFamily="2" charset="2"/>
              </a:rPr>
              <a:t> = 5/4</a:t>
            </a:r>
            <a:endParaRPr lang="nl-NL"/>
          </a:p>
        </p:txBody>
      </p:sp>
      <p:sp>
        <p:nvSpPr>
          <p:cNvPr id="72" name="Rechthoek 71"/>
          <p:cNvSpPr>
            <a:spLocks noChangeArrowheads="1"/>
          </p:cNvSpPr>
          <p:nvPr/>
        </p:nvSpPr>
        <p:spPr bwMode="auto">
          <a:xfrm>
            <a:off x="5724525" y="2060575"/>
            <a:ext cx="3001963" cy="369888"/>
          </a:xfrm>
          <a:prstGeom prst="rect">
            <a:avLst/>
          </a:prstGeom>
          <a:noFill/>
          <a:ln w="9525">
            <a:noFill/>
            <a:miter lim="800000"/>
            <a:headEnd/>
            <a:tailEnd/>
          </a:ln>
        </p:spPr>
        <p:txBody>
          <a:bodyPr wrap="none">
            <a:spAutoFit/>
          </a:bodyPr>
          <a:lstStyle/>
          <a:p>
            <a:r>
              <a:rPr lang="nl-NL" dirty="0" err="1"/>
              <a:t>t</a:t>
            </a:r>
            <a:r>
              <a:rPr lang="nl-NL" baseline="-25000" dirty="0" err="1"/>
              <a:t>zwart</a:t>
            </a:r>
            <a:r>
              <a:rPr lang="nl-NL" baseline="-25000" dirty="0"/>
              <a:t> </a:t>
            </a:r>
            <a:r>
              <a:rPr lang="nl-NL" dirty="0"/>
              <a:t>= </a:t>
            </a:r>
            <a:r>
              <a:rPr lang="nl-NL" dirty="0" err="1">
                <a:solidFill>
                  <a:srgbClr val="FF0000"/>
                </a:solidFill>
              </a:rPr>
              <a:t>t</a:t>
            </a:r>
            <a:r>
              <a:rPr lang="nl-NL" baseline="-25000" dirty="0" err="1">
                <a:solidFill>
                  <a:srgbClr val="FF0000"/>
                </a:solidFill>
              </a:rPr>
              <a:t>rood</a:t>
            </a:r>
            <a:r>
              <a:rPr lang="nl-NL"/>
              <a:t> / </a:t>
            </a:r>
            <a:r>
              <a:rPr lang="nl-NL">
                <a:latin typeface="Symbol" pitchFamily="18" charset="2"/>
              </a:rPr>
              <a:t>g</a:t>
            </a:r>
            <a:r>
              <a:rPr lang="nl-NL"/>
              <a:t> = </a:t>
            </a:r>
            <a:r>
              <a:rPr lang="nl-NL">
                <a:solidFill>
                  <a:srgbClr val="FF0000"/>
                </a:solidFill>
              </a:rPr>
              <a:t>4</a:t>
            </a:r>
            <a:r>
              <a:rPr lang="nl-NL"/>
              <a:t> / </a:t>
            </a:r>
            <a:r>
              <a:rPr lang="nl-NL" smtClean="0"/>
              <a:t>(5/4) </a:t>
            </a:r>
            <a:r>
              <a:rPr lang="nl-NL"/>
              <a:t>= 3,2</a:t>
            </a:r>
            <a:endParaRPr lang="nl-NL">
              <a:solidFill>
                <a:srgbClr val="FF0000"/>
              </a:solidFill>
            </a:endParaRPr>
          </a:p>
        </p:txBody>
      </p:sp>
      <p:sp>
        <p:nvSpPr>
          <p:cNvPr id="73" name="Tekstvak 72"/>
          <p:cNvSpPr txBox="1">
            <a:spLocks noChangeArrowheads="1"/>
          </p:cNvSpPr>
          <p:nvPr/>
        </p:nvSpPr>
        <p:spPr bwMode="auto">
          <a:xfrm>
            <a:off x="3635375" y="3789363"/>
            <a:ext cx="1296988" cy="368300"/>
          </a:xfrm>
          <a:prstGeom prst="rect">
            <a:avLst/>
          </a:prstGeom>
          <a:noFill/>
          <a:ln w="9525">
            <a:noFill/>
            <a:miter lim="800000"/>
            <a:headEnd/>
            <a:tailEnd/>
          </a:ln>
        </p:spPr>
        <p:txBody>
          <a:bodyPr>
            <a:spAutoFit/>
          </a:bodyPr>
          <a:lstStyle/>
          <a:p>
            <a:r>
              <a:rPr lang="en-US">
                <a:solidFill>
                  <a:srgbClr val="FF0000"/>
                </a:solidFill>
              </a:rPr>
              <a:t>0             0</a:t>
            </a:r>
            <a:endParaRPr lang="nl-NL">
              <a:solidFill>
                <a:srgbClr val="FF0000"/>
              </a:solidFill>
            </a:endParaRPr>
          </a:p>
        </p:txBody>
      </p:sp>
      <p:sp>
        <p:nvSpPr>
          <p:cNvPr id="61" name="Tijdelijke aanduiding voor datum 60"/>
          <p:cNvSpPr>
            <a:spLocks noGrp="1"/>
          </p:cNvSpPr>
          <p:nvPr>
            <p:ph type="dt" sz="half" idx="10"/>
          </p:nvPr>
        </p:nvSpPr>
        <p:spPr/>
        <p:txBody>
          <a:bodyPr/>
          <a:lstStyle/>
          <a:p>
            <a:fld id="{7A989AFC-246C-4E5D-857C-9217FB75863A}" type="datetime1">
              <a:rPr lang="nl-NL" smtClean="0"/>
              <a:pPr/>
              <a:t>12-12-2010</a:t>
            </a:fld>
            <a:endParaRPr lang="nl-NL"/>
          </a:p>
        </p:txBody>
      </p:sp>
      <p:sp>
        <p:nvSpPr>
          <p:cNvPr id="62" name="Tijdelijke aanduiding voor voettekst 61"/>
          <p:cNvSpPr>
            <a:spLocks noGrp="1"/>
          </p:cNvSpPr>
          <p:nvPr>
            <p:ph type="ftr" sz="quarter" idx="11"/>
          </p:nvPr>
        </p:nvSpPr>
        <p:spPr/>
        <p:txBody>
          <a:bodyPr/>
          <a:lstStyle/>
          <a:p>
            <a:r>
              <a:rPr lang="nl-NL" smtClean="0"/>
              <a:t>Bart Rijkenberg Relativiteit Woudschoten 2010</a:t>
            </a:r>
            <a:endParaRPr lang="nl-NL"/>
          </a:p>
        </p:txBody>
      </p:sp>
      <p:sp>
        <p:nvSpPr>
          <p:cNvPr id="63" name="Tijdelijke aanduiding voor dianummer 62"/>
          <p:cNvSpPr>
            <a:spLocks noGrp="1"/>
          </p:cNvSpPr>
          <p:nvPr>
            <p:ph type="sldNum" sz="quarter" idx="12"/>
          </p:nvPr>
        </p:nvSpPr>
        <p:spPr/>
        <p:txBody>
          <a:bodyPr/>
          <a:lstStyle/>
          <a:p>
            <a:fld id="{CA2A918A-8C79-48DB-8E76-1081DEF33502}" type="slidenum">
              <a:rPr lang="nl-NL" smtClean="0"/>
              <a:pPr/>
              <a:t>42</a:t>
            </a:fld>
            <a:endParaRPr lang="nl-NL"/>
          </a:p>
        </p:txBody>
      </p:sp>
      <p:sp>
        <p:nvSpPr>
          <p:cNvPr id="70" name="Tekstvak 69"/>
          <p:cNvSpPr txBox="1">
            <a:spLocks noChangeArrowheads="1"/>
          </p:cNvSpPr>
          <p:nvPr/>
        </p:nvSpPr>
        <p:spPr bwMode="auto">
          <a:xfrm>
            <a:off x="2051720" y="2852936"/>
            <a:ext cx="312737" cy="368300"/>
          </a:xfrm>
          <a:prstGeom prst="rect">
            <a:avLst/>
          </a:prstGeom>
          <a:noFill/>
          <a:ln w="9525">
            <a:noFill/>
            <a:miter lim="800000"/>
            <a:headEnd/>
            <a:tailEnd/>
          </a:ln>
        </p:spPr>
        <p:txBody>
          <a:bodyPr wrap="none">
            <a:spAutoFit/>
          </a:bodyPr>
          <a:lstStyle/>
          <a:p>
            <a:r>
              <a:rPr lang="en-US" dirty="0">
                <a:solidFill>
                  <a:srgbClr val="FF0000"/>
                </a:solidFill>
              </a:rPr>
              <a:t>0</a:t>
            </a:r>
            <a:endParaRPr lang="nl-NL" dirty="0">
              <a:solidFill>
                <a:srgbClr val="FF0000"/>
              </a:solidFill>
            </a:endParaRPr>
          </a:p>
        </p:txBody>
      </p:sp>
      <p:sp>
        <p:nvSpPr>
          <p:cNvPr id="71" name="PIJL-RECHTS 70"/>
          <p:cNvSpPr/>
          <p:nvPr/>
        </p:nvSpPr>
        <p:spPr>
          <a:xfrm>
            <a:off x="7236296" y="5445224"/>
            <a:ext cx="1656184" cy="50400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blinds(horizontal)">
                                      <p:cBhvr>
                                        <p:cTn id="12" dur="500"/>
                                        <p:tgtEl>
                                          <p:spTgt spid="70"/>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linds(horizontal)">
                                      <p:cBhvr>
                                        <p:cTn id="15" dur="500"/>
                                        <p:tgtEl>
                                          <p:spTgt spid="5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blinds(horizontal)">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111"/>
                                        </p:tgtEl>
                                        <p:attrNameLst>
                                          <p:attrName>style.visibility</p:attrName>
                                        </p:attrNameLst>
                                      </p:cBhvr>
                                      <p:to>
                                        <p:strVal val="visible"/>
                                      </p:to>
                                    </p:set>
                                    <p:animEffect transition="in" filter="blinds(horizontal)">
                                      <p:cBhvr>
                                        <p:cTn id="25" dur="500"/>
                                        <p:tgtEl>
                                          <p:spTgt spid="21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blinds(horizontal)">
                                      <p:cBhvr>
                                        <p:cTn id="30" dur="50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82"/>
                                        </p:tgtEl>
                                        <p:attrNameLst>
                                          <p:attrName>style.visibility</p:attrName>
                                        </p:attrNameLst>
                                      </p:cBhvr>
                                      <p:to>
                                        <p:strVal val="visible"/>
                                      </p:to>
                                    </p:set>
                                    <p:anim calcmode="lin" valueType="num">
                                      <p:cBhvr additive="base">
                                        <p:cTn id="35" dur="500" fill="hold"/>
                                        <p:tgtEl>
                                          <p:spTgt spid="2082"/>
                                        </p:tgtEl>
                                        <p:attrNameLst>
                                          <p:attrName>ppt_x</p:attrName>
                                        </p:attrNameLst>
                                      </p:cBhvr>
                                      <p:tavLst>
                                        <p:tav tm="0">
                                          <p:val>
                                            <p:strVal val="#ppt_x"/>
                                          </p:val>
                                        </p:tav>
                                        <p:tav tm="100000">
                                          <p:val>
                                            <p:strVal val="#ppt_x"/>
                                          </p:val>
                                        </p:tav>
                                      </p:tavLst>
                                    </p:anim>
                                    <p:anim calcmode="lin" valueType="num">
                                      <p:cBhvr additive="base">
                                        <p:cTn id="36" dur="500" fill="hold"/>
                                        <p:tgtEl>
                                          <p:spTgt spid="208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85"/>
                                        </p:tgtEl>
                                        <p:attrNameLst>
                                          <p:attrName>style.visibility</p:attrName>
                                        </p:attrNameLst>
                                      </p:cBhvr>
                                      <p:to>
                                        <p:strVal val="visible"/>
                                      </p:to>
                                    </p:set>
                                    <p:anim calcmode="lin" valueType="num">
                                      <p:cBhvr additive="base">
                                        <p:cTn id="41" dur="500" fill="hold"/>
                                        <p:tgtEl>
                                          <p:spTgt spid="2085"/>
                                        </p:tgtEl>
                                        <p:attrNameLst>
                                          <p:attrName>ppt_x</p:attrName>
                                        </p:attrNameLst>
                                      </p:cBhvr>
                                      <p:tavLst>
                                        <p:tav tm="0">
                                          <p:val>
                                            <p:strVal val="#ppt_x"/>
                                          </p:val>
                                        </p:tav>
                                        <p:tav tm="100000">
                                          <p:val>
                                            <p:strVal val="#ppt_x"/>
                                          </p:val>
                                        </p:tav>
                                      </p:tavLst>
                                    </p:anim>
                                    <p:anim calcmode="lin" valueType="num">
                                      <p:cBhvr additive="base">
                                        <p:cTn id="42" dur="500" fill="hold"/>
                                        <p:tgtEl>
                                          <p:spTgt spid="208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83"/>
                                        </p:tgtEl>
                                        <p:attrNameLst>
                                          <p:attrName>style.visibility</p:attrName>
                                        </p:attrNameLst>
                                      </p:cBhvr>
                                      <p:to>
                                        <p:strVal val="visible"/>
                                      </p:to>
                                    </p:set>
                                    <p:anim calcmode="lin" valueType="num">
                                      <p:cBhvr additive="base">
                                        <p:cTn id="47" dur="500" fill="hold"/>
                                        <p:tgtEl>
                                          <p:spTgt spid="2083"/>
                                        </p:tgtEl>
                                        <p:attrNameLst>
                                          <p:attrName>ppt_x</p:attrName>
                                        </p:attrNameLst>
                                      </p:cBhvr>
                                      <p:tavLst>
                                        <p:tav tm="0">
                                          <p:val>
                                            <p:strVal val="#ppt_x"/>
                                          </p:val>
                                        </p:tav>
                                        <p:tav tm="100000">
                                          <p:val>
                                            <p:strVal val="#ppt_x"/>
                                          </p:val>
                                        </p:tav>
                                      </p:tavLst>
                                    </p:anim>
                                    <p:anim calcmode="lin" valueType="num">
                                      <p:cBhvr additive="base">
                                        <p:cTn id="48" dur="500" fill="hold"/>
                                        <p:tgtEl>
                                          <p:spTgt spid="208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84"/>
                                        </p:tgtEl>
                                        <p:attrNameLst>
                                          <p:attrName>style.visibility</p:attrName>
                                        </p:attrNameLst>
                                      </p:cBhvr>
                                      <p:to>
                                        <p:strVal val="visible"/>
                                      </p:to>
                                    </p:set>
                                    <p:anim calcmode="lin" valueType="num">
                                      <p:cBhvr additive="base">
                                        <p:cTn id="53" dur="500" fill="hold"/>
                                        <p:tgtEl>
                                          <p:spTgt spid="2084"/>
                                        </p:tgtEl>
                                        <p:attrNameLst>
                                          <p:attrName>ppt_x</p:attrName>
                                        </p:attrNameLst>
                                      </p:cBhvr>
                                      <p:tavLst>
                                        <p:tav tm="0">
                                          <p:val>
                                            <p:strVal val="#ppt_x"/>
                                          </p:val>
                                        </p:tav>
                                        <p:tav tm="100000">
                                          <p:val>
                                            <p:strVal val="#ppt_x"/>
                                          </p:val>
                                        </p:tav>
                                      </p:tavLst>
                                    </p:anim>
                                    <p:anim calcmode="lin" valueType="num">
                                      <p:cBhvr additive="base">
                                        <p:cTn id="54" dur="500" fill="hold"/>
                                        <p:tgtEl>
                                          <p:spTgt spid="208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086"/>
                                        </p:tgtEl>
                                        <p:attrNameLst>
                                          <p:attrName>style.visibility</p:attrName>
                                        </p:attrNameLst>
                                      </p:cBhvr>
                                      <p:to>
                                        <p:strVal val="visible"/>
                                      </p:to>
                                    </p:set>
                                    <p:anim calcmode="lin" valueType="num">
                                      <p:cBhvr additive="base">
                                        <p:cTn id="59" dur="500" fill="hold"/>
                                        <p:tgtEl>
                                          <p:spTgt spid="2086"/>
                                        </p:tgtEl>
                                        <p:attrNameLst>
                                          <p:attrName>ppt_x</p:attrName>
                                        </p:attrNameLst>
                                      </p:cBhvr>
                                      <p:tavLst>
                                        <p:tav tm="0">
                                          <p:val>
                                            <p:strVal val="#ppt_x"/>
                                          </p:val>
                                        </p:tav>
                                        <p:tav tm="100000">
                                          <p:val>
                                            <p:strVal val="#ppt_x"/>
                                          </p:val>
                                        </p:tav>
                                      </p:tavLst>
                                    </p:anim>
                                    <p:anim calcmode="lin" valueType="num">
                                      <p:cBhvr additive="base">
                                        <p:cTn id="60" dur="500" fill="hold"/>
                                        <p:tgtEl>
                                          <p:spTgt spid="208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087"/>
                                        </p:tgtEl>
                                        <p:attrNameLst>
                                          <p:attrName>style.visibility</p:attrName>
                                        </p:attrNameLst>
                                      </p:cBhvr>
                                      <p:to>
                                        <p:strVal val="visible"/>
                                      </p:to>
                                    </p:set>
                                    <p:anim calcmode="lin" valueType="num">
                                      <p:cBhvr additive="base">
                                        <p:cTn id="65" dur="500" fill="hold"/>
                                        <p:tgtEl>
                                          <p:spTgt spid="2087"/>
                                        </p:tgtEl>
                                        <p:attrNameLst>
                                          <p:attrName>ppt_x</p:attrName>
                                        </p:attrNameLst>
                                      </p:cBhvr>
                                      <p:tavLst>
                                        <p:tav tm="0">
                                          <p:val>
                                            <p:strVal val="#ppt_x"/>
                                          </p:val>
                                        </p:tav>
                                        <p:tav tm="100000">
                                          <p:val>
                                            <p:strVal val="#ppt_x"/>
                                          </p:val>
                                        </p:tav>
                                      </p:tavLst>
                                    </p:anim>
                                    <p:anim calcmode="lin" valueType="num">
                                      <p:cBhvr additive="base">
                                        <p:cTn id="66" dur="500" fill="hold"/>
                                        <p:tgtEl>
                                          <p:spTgt spid="208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089"/>
                                        </p:tgtEl>
                                        <p:attrNameLst>
                                          <p:attrName>style.visibility</p:attrName>
                                        </p:attrNameLst>
                                      </p:cBhvr>
                                      <p:to>
                                        <p:strVal val="visible"/>
                                      </p:to>
                                    </p:set>
                                    <p:anim calcmode="lin" valueType="num">
                                      <p:cBhvr additive="base">
                                        <p:cTn id="71" dur="500" fill="hold"/>
                                        <p:tgtEl>
                                          <p:spTgt spid="2089"/>
                                        </p:tgtEl>
                                        <p:attrNameLst>
                                          <p:attrName>ppt_x</p:attrName>
                                        </p:attrNameLst>
                                      </p:cBhvr>
                                      <p:tavLst>
                                        <p:tav tm="0">
                                          <p:val>
                                            <p:strVal val="#ppt_x"/>
                                          </p:val>
                                        </p:tav>
                                        <p:tav tm="100000">
                                          <p:val>
                                            <p:strVal val="#ppt_x"/>
                                          </p:val>
                                        </p:tav>
                                      </p:tavLst>
                                    </p:anim>
                                    <p:anim calcmode="lin" valueType="num">
                                      <p:cBhvr additive="base">
                                        <p:cTn id="72" dur="500" fill="hold"/>
                                        <p:tgtEl>
                                          <p:spTgt spid="208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100"/>
                                        </p:tgtEl>
                                        <p:attrNameLst>
                                          <p:attrName>style.visibility</p:attrName>
                                        </p:attrNameLst>
                                      </p:cBhvr>
                                      <p:to>
                                        <p:strVal val="visible"/>
                                      </p:to>
                                    </p:set>
                                    <p:anim calcmode="lin" valueType="num">
                                      <p:cBhvr additive="base">
                                        <p:cTn id="77" dur="500" fill="hold"/>
                                        <p:tgtEl>
                                          <p:spTgt spid="2100"/>
                                        </p:tgtEl>
                                        <p:attrNameLst>
                                          <p:attrName>ppt_x</p:attrName>
                                        </p:attrNameLst>
                                      </p:cBhvr>
                                      <p:tavLst>
                                        <p:tav tm="0">
                                          <p:val>
                                            <p:strVal val="#ppt_x"/>
                                          </p:val>
                                        </p:tav>
                                        <p:tav tm="100000">
                                          <p:val>
                                            <p:strVal val="#ppt_x"/>
                                          </p:val>
                                        </p:tav>
                                      </p:tavLst>
                                    </p:anim>
                                    <p:anim calcmode="lin" valueType="num">
                                      <p:cBhvr additive="base">
                                        <p:cTn id="78" dur="500" fill="hold"/>
                                        <p:tgtEl>
                                          <p:spTgt spid="210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099"/>
                                        </p:tgtEl>
                                        <p:attrNameLst>
                                          <p:attrName>style.visibility</p:attrName>
                                        </p:attrNameLst>
                                      </p:cBhvr>
                                      <p:to>
                                        <p:strVal val="visible"/>
                                      </p:to>
                                    </p:set>
                                    <p:anim calcmode="lin" valueType="num">
                                      <p:cBhvr additive="base">
                                        <p:cTn id="83" dur="500" fill="hold"/>
                                        <p:tgtEl>
                                          <p:spTgt spid="2099"/>
                                        </p:tgtEl>
                                        <p:attrNameLst>
                                          <p:attrName>ppt_x</p:attrName>
                                        </p:attrNameLst>
                                      </p:cBhvr>
                                      <p:tavLst>
                                        <p:tav tm="0">
                                          <p:val>
                                            <p:strVal val="#ppt_x"/>
                                          </p:val>
                                        </p:tav>
                                        <p:tav tm="100000">
                                          <p:val>
                                            <p:strVal val="#ppt_x"/>
                                          </p:val>
                                        </p:tav>
                                      </p:tavLst>
                                    </p:anim>
                                    <p:anim calcmode="lin" valueType="num">
                                      <p:cBhvr additive="base">
                                        <p:cTn id="84" dur="500" fill="hold"/>
                                        <p:tgtEl>
                                          <p:spTgt spid="209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098"/>
                                        </p:tgtEl>
                                        <p:attrNameLst>
                                          <p:attrName>style.visibility</p:attrName>
                                        </p:attrNameLst>
                                      </p:cBhvr>
                                      <p:to>
                                        <p:strVal val="visible"/>
                                      </p:to>
                                    </p:set>
                                    <p:anim calcmode="lin" valueType="num">
                                      <p:cBhvr additive="base">
                                        <p:cTn id="89" dur="500" fill="hold"/>
                                        <p:tgtEl>
                                          <p:spTgt spid="2098"/>
                                        </p:tgtEl>
                                        <p:attrNameLst>
                                          <p:attrName>ppt_x</p:attrName>
                                        </p:attrNameLst>
                                      </p:cBhvr>
                                      <p:tavLst>
                                        <p:tav tm="0">
                                          <p:val>
                                            <p:strVal val="#ppt_x"/>
                                          </p:val>
                                        </p:tav>
                                        <p:tav tm="100000">
                                          <p:val>
                                            <p:strVal val="#ppt_x"/>
                                          </p:val>
                                        </p:tav>
                                      </p:tavLst>
                                    </p:anim>
                                    <p:anim calcmode="lin" valueType="num">
                                      <p:cBhvr additive="base">
                                        <p:cTn id="90" dur="500" fill="hold"/>
                                        <p:tgtEl>
                                          <p:spTgt spid="2098"/>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102"/>
                                        </p:tgtEl>
                                        <p:attrNameLst>
                                          <p:attrName>style.visibility</p:attrName>
                                        </p:attrNameLst>
                                      </p:cBhvr>
                                      <p:to>
                                        <p:strVal val="visible"/>
                                      </p:to>
                                    </p:set>
                                    <p:anim calcmode="lin" valueType="num">
                                      <p:cBhvr additive="base">
                                        <p:cTn id="95" dur="500" fill="hold"/>
                                        <p:tgtEl>
                                          <p:spTgt spid="2102"/>
                                        </p:tgtEl>
                                        <p:attrNameLst>
                                          <p:attrName>ppt_x</p:attrName>
                                        </p:attrNameLst>
                                      </p:cBhvr>
                                      <p:tavLst>
                                        <p:tav tm="0">
                                          <p:val>
                                            <p:strVal val="#ppt_x"/>
                                          </p:val>
                                        </p:tav>
                                        <p:tav tm="100000">
                                          <p:val>
                                            <p:strVal val="#ppt_x"/>
                                          </p:val>
                                        </p:tav>
                                      </p:tavLst>
                                    </p:anim>
                                    <p:anim calcmode="lin" valueType="num">
                                      <p:cBhvr additive="base">
                                        <p:cTn id="96" dur="500" fill="hold"/>
                                        <p:tgtEl>
                                          <p:spTgt spid="210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103"/>
                                        </p:tgtEl>
                                        <p:attrNameLst>
                                          <p:attrName>style.visibility</p:attrName>
                                        </p:attrNameLst>
                                      </p:cBhvr>
                                      <p:to>
                                        <p:strVal val="visible"/>
                                      </p:to>
                                    </p:set>
                                    <p:anim calcmode="lin" valueType="num">
                                      <p:cBhvr additive="base">
                                        <p:cTn id="101" dur="500" fill="hold"/>
                                        <p:tgtEl>
                                          <p:spTgt spid="2103"/>
                                        </p:tgtEl>
                                        <p:attrNameLst>
                                          <p:attrName>ppt_x</p:attrName>
                                        </p:attrNameLst>
                                      </p:cBhvr>
                                      <p:tavLst>
                                        <p:tav tm="0">
                                          <p:val>
                                            <p:strVal val="#ppt_x"/>
                                          </p:val>
                                        </p:tav>
                                        <p:tav tm="100000">
                                          <p:val>
                                            <p:strVal val="#ppt_x"/>
                                          </p:val>
                                        </p:tav>
                                      </p:tavLst>
                                    </p:anim>
                                    <p:anim calcmode="lin" valueType="num">
                                      <p:cBhvr additive="base">
                                        <p:cTn id="102" dur="500" fill="hold"/>
                                        <p:tgtEl>
                                          <p:spTgt spid="2103"/>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090"/>
                                        </p:tgtEl>
                                        <p:attrNameLst>
                                          <p:attrName>style.visibility</p:attrName>
                                        </p:attrNameLst>
                                      </p:cBhvr>
                                      <p:to>
                                        <p:strVal val="visible"/>
                                      </p:to>
                                    </p:set>
                                    <p:anim calcmode="lin" valueType="num">
                                      <p:cBhvr additive="base">
                                        <p:cTn id="107" dur="500" fill="hold"/>
                                        <p:tgtEl>
                                          <p:spTgt spid="2090"/>
                                        </p:tgtEl>
                                        <p:attrNameLst>
                                          <p:attrName>ppt_x</p:attrName>
                                        </p:attrNameLst>
                                      </p:cBhvr>
                                      <p:tavLst>
                                        <p:tav tm="0">
                                          <p:val>
                                            <p:strVal val="#ppt_x"/>
                                          </p:val>
                                        </p:tav>
                                        <p:tav tm="100000">
                                          <p:val>
                                            <p:strVal val="#ppt_x"/>
                                          </p:val>
                                        </p:tav>
                                      </p:tavLst>
                                    </p:anim>
                                    <p:anim calcmode="lin" valueType="num">
                                      <p:cBhvr additive="base">
                                        <p:cTn id="108" dur="500" fill="hold"/>
                                        <p:tgtEl>
                                          <p:spTgt spid="2090"/>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101"/>
                                        </p:tgtEl>
                                        <p:attrNameLst>
                                          <p:attrName>style.visibility</p:attrName>
                                        </p:attrNameLst>
                                      </p:cBhvr>
                                      <p:to>
                                        <p:strVal val="visible"/>
                                      </p:to>
                                    </p:set>
                                    <p:anim calcmode="lin" valueType="num">
                                      <p:cBhvr additive="base">
                                        <p:cTn id="113" dur="500" fill="hold"/>
                                        <p:tgtEl>
                                          <p:spTgt spid="2101"/>
                                        </p:tgtEl>
                                        <p:attrNameLst>
                                          <p:attrName>ppt_x</p:attrName>
                                        </p:attrNameLst>
                                      </p:cBhvr>
                                      <p:tavLst>
                                        <p:tav tm="0">
                                          <p:val>
                                            <p:strVal val="#ppt_x"/>
                                          </p:val>
                                        </p:tav>
                                        <p:tav tm="100000">
                                          <p:val>
                                            <p:strVal val="#ppt_x"/>
                                          </p:val>
                                        </p:tav>
                                      </p:tavLst>
                                    </p:anim>
                                    <p:anim calcmode="lin" valueType="num">
                                      <p:cBhvr additive="base">
                                        <p:cTn id="114" dur="500" fill="hold"/>
                                        <p:tgtEl>
                                          <p:spTgt spid="2101"/>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088"/>
                                        </p:tgtEl>
                                        <p:attrNameLst>
                                          <p:attrName>style.visibility</p:attrName>
                                        </p:attrNameLst>
                                      </p:cBhvr>
                                      <p:to>
                                        <p:strVal val="visible"/>
                                      </p:to>
                                    </p:set>
                                    <p:anim calcmode="lin" valueType="num">
                                      <p:cBhvr additive="base">
                                        <p:cTn id="119" dur="500" fill="hold"/>
                                        <p:tgtEl>
                                          <p:spTgt spid="2088"/>
                                        </p:tgtEl>
                                        <p:attrNameLst>
                                          <p:attrName>ppt_x</p:attrName>
                                        </p:attrNameLst>
                                      </p:cBhvr>
                                      <p:tavLst>
                                        <p:tav tm="0">
                                          <p:val>
                                            <p:strVal val="#ppt_x"/>
                                          </p:val>
                                        </p:tav>
                                        <p:tav tm="100000">
                                          <p:val>
                                            <p:strVal val="#ppt_x"/>
                                          </p:val>
                                        </p:tav>
                                      </p:tavLst>
                                    </p:anim>
                                    <p:anim calcmode="lin" valueType="num">
                                      <p:cBhvr additive="base">
                                        <p:cTn id="120" dur="500" fill="hold"/>
                                        <p:tgtEl>
                                          <p:spTgt spid="2088"/>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blinds(horizontal)">
                                      <p:cBhvr>
                                        <p:cTn id="125" dur="500"/>
                                        <p:tgtEl>
                                          <p:spTgt spid="73"/>
                                        </p:tgtEl>
                                      </p:cBhvr>
                                    </p:animEffect>
                                  </p:childTnLst>
                                </p:cTn>
                              </p:par>
                            </p:childTnLst>
                          </p:cTn>
                        </p:par>
                      </p:childTnLst>
                    </p:cTn>
                  </p:par>
                  <p:par>
                    <p:cTn id="126" fill="hold">
                      <p:stCondLst>
                        <p:cond delay="indefinite"/>
                      </p:stCondLst>
                      <p:childTnLst>
                        <p:par>
                          <p:cTn id="127" fill="hold">
                            <p:stCondLst>
                              <p:cond delay="0"/>
                            </p:stCondLst>
                            <p:childTnLst>
                              <p:par>
                                <p:cTn id="128" presetID="15" presetClass="entr" presetSubtype="0" fill="hold" grpId="0" nodeType="clickEffect">
                                  <p:stCondLst>
                                    <p:cond delay="0"/>
                                  </p:stCondLst>
                                  <p:childTnLst>
                                    <p:set>
                                      <p:cBhvr>
                                        <p:cTn id="129" dur="1" fill="hold">
                                          <p:stCondLst>
                                            <p:cond delay="0"/>
                                          </p:stCondLst>
                                        </p:cTn>
                                        <p:tgtEl>
                                          <p:spTgt spid="2104"/>
                                        </p:tgtEl>
                                        <p:attrNameLst>
                                          <p:attrName>style.visibility</p:attrName>
                                        </p:attrNameLst>
                                      </p:cBhvr>
                                      <p:to>
                                        <p:strVal val="visible"/>
                                      </p:to>
                                    </p:set>
                                    <p:anim calcmode="lin" valueType="num">
                                      <p:cBhvr>
                                        <p:cTn id="130" dur="1000" fill="hold"/>
                                        <p:tgtEl>
                                          <p:spTgt spid="2104"/>
                                        </p:tgtEl>
                                        <p:attrNameLst>
                                          <p:attrName>ppt_w</p:attrName>
                                        </p:attrNameLst>
                                      </p:cBhvr>
                                      <p:tavLst>
                                        <p:tav tm="0">
                                          <p:val>
                                            <p:fltVal val="0"/>
                                          </p:val>
                                        </p:tav>
                                        <p:tav tm="100000">
                                          <p:val>
                                            <p:strVal val="#ppt_w"/>
                                          </p:val>
                                        </p:tav>
                                      </p:tavLst>
                                    </p:anim>
                                    <p:anim calcmode="lin" valueType="num">
                                      <p:cBhvr>
                                        <p:cTn id="131" dur="1000" fill="hold"/>
                                        <p:tgtEl>
                                          <p:spTgt spid="2104"/>
                                        </p:tgtEl>
                                        <p:attrNameLst>
                                          <p:attrName>ppt_h</p:attrName>
                                        </p:attrNameLst>
                                      </p:cBhvr>
                                      <p:tavLst>
                                        <p:tav tm="0">
                                          <p:val>
                                            <p:fltVal val="0"/>
                                          </p:val>
                                        </p:tav>
                                        <p:tav tm="100000">
                                          <p:val>
                                            <p:strVal val="#ppt_h"/>
                                          </p:val>
                                        </p:tav>
                                      </p:tavLst>
                                    </p:anim>
                                    <p:anim calcmode="lin" valueType="num">
                                      <p:cBhvr>
                                        <p:cTn id="132" dur="1000" fill="hold"/>
                                        <p:tgtEl>
                                          <p:spTgt spid="2104"/>
                                        </p:tgtEl>
                                        <p:attrNameLst>
                                          <p:attrName>ppt_x</p:attrName>
                                        </p:attrNameLst>
                                      </p:cBhvr>
                                      <p:tavLst>
                                        <p:tav tm="0" fmla="#ppt_x+(cos(-2*pi*(1-$))*-#ppt_x-sin(-2*pi*(1-$))*(1-#ppt_y))*(1-$)">
                                          <p:val>
                                            <p:fltVal val="0"/>
                                          </p:val>
                                        </p:tav>
                                        <p:tav tm="100000">
                                          <p:val>
                                            <p:fltVal val="1"/>
                                          </p:val>
                                        </p:tav>
                                      </p:tavLst>
                                    </p:anim>
                                    <p:anim calcmode="lin" valueType="num">
                                      <p:cBhvr>
                                        <p:cTn id="133" dur="1000" fill="hold"/>
                                        <p:tgtEl>
                                          <p:spTgt spid="210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68"/>
                                        </p:tgtEl>
                                        <p:attrNameLst>
                                          <p:attrName>style.visibility</p:attrName>
                                        </p:attrNameLst>
                                      </p:cBhvr>
                                      <p:to>
                                        <p:strVal val="visible"/>
                                      </p:to>
                                    </p:set>
                                    <p:animEffect transition="in" filter="blinds(horizontal)">
                                      <p:cBhvr>
                                        <p:cTn id="138" dur="500"/>
                                        <p:tgtEl>
                                          <p:spTgt spid="68"/>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72"/>
                                        </p:tgtEl>
                                        <p:attrNameLst>
                                          <p:attrName>style.visibility</p:attrName>
                                        </p:attrNameLst>
                                      </p:cBhvr>
                                      <p:to>
                                        <p:strVal val="visible"/>
                                      </p:to>
                                    </p:set>
                                    <p:animEffect transition="in" filter="blinds(horizontal)">
                                      <p:cBhvr>
                                        <p:cTn id="143" dur="500"/>
                                        <p:tgtEl>
                                          <p:spTgt spid="72"/>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66"/>
                                        </p:tgtEl>
                                        <p:attrNameLst>
                                          <p:attrName>style.visibility</p:attrName>
                                        </p:attrNameLst>
                                      </p:cBhvr>
                                      <p:to>
                                        <p:strVal val="visible"/>
                                      </p:to>
                                    </p:set>
                                    <p:animEffect transition="in" filter="blinds(horizontal)">
                                      <p:cBhvr>
                                        <p:cTn id="148" dur="500"/>
                                        <p:tgtEl>
                                          <p:spTgt spid="66"/>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67"/>
                                        </p:tgtEl>
                                        <p:attrNameLst>
                                          <p:attrName>style.visibility</p:attrName>
                                        </p:attrNameLst>
                                      </p:cBhvr>
                                      <p:to>
                                        <p:strVal val="visible"/>
                                      </p:to>
                                    </p:set>
                                    <p:animEffect transition="in" filter="blinds(horizontal)">
                                      <p:cBhvr>
                                        <p:cTn id="153" dur="500"/>
                                        <p:tgtEl>
                                          <p:spTgt spid="67"/>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69"/>
                                        </p:tgtEl>
                                        <p:attrNameLst>
                                          <p:attrName>style.visibility</p:attrName>
                                        </p:attrNameLst>
                                      </p:cBhvr>
                                      <p:to>
                                        <p:strVal val="visible"/>
                                      </p:to>
                                    </p:set>
                                    <p:animEffect transition="in" filter="blinds(horizontal)">
                                      <p:cBhvr>
                                        <p:cTn id="158" dur="500"/>
                                        <p:tgtEl>
                                          <p:spTgt spid="69"/>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65"/>
                                        </p:tgtEl>
                                        <p:attrNameLst>
                                          <p:attrName>style.visibility</p:attrName>
                                        </p:attrNameLst>
                                      </p:cBhvr>
                                      <p:to>
                                        <p:strVal val="visible"/>
                                      </p:to>
                                    </p:set>
                                    <p:animEffect transition="in" filter="blinds(horizontal)">
                                      <p:cBhvr>
                                        <p:cTn id="163" dur="500"/>
                                        <p:tgtEl>
                                          <p:spTgt spid="65"/>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nodeType="clickEffect">
                                  <p:stCondLst>
                                    <p:cond delay="0"/>
                                  </p:stCondLst>
                                  <p:childTnLst>
                                    <p:set>
                                      <p:cBhvr>
                                        <p:cTn id="167" dur="1" fill="hold">
                                          <p:stCondLst>
                                            <p:cond delay="0"/>
                                          </p:stCondLst>
                                        </p:cTn>
                                        <p:tgtEl>
                                          <p:spTgt spid="71"/>
                                        </p:tgtEl>
                                        <p:attrNameLst>
                                          <p:attrName>style.visibility</p:attrName>
                                        </p:attrNameLst>
                                      </p:cBhvr>
                                      <p:to>
                                        <p:strVal val="visible"/>
                                      </p:to>
                                    </p:set>
                                    <p:animEffect transition="in" filter="blinds(horizontal)">
                                      <p:cBhvr>
                                        <p:cTn id="16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2" grpId="0" animBg="1"/>
      <p:bldP spid="2083" grpId="0" animBg="1"/>
      <p:bldP spid="2084" grpId="0" animBg="1"/>
      <p:bldP spid="2085" grpId="0" animBg="1"/>
      <p:bldP spid="2086" grpId="0" animBg="1"/>
      <p:bldP spid="2087" grpId="0" animBg="1"/>
      <p:bldP spid="2088" grpId="0" animBg="1"/>
      <p:bldP spid="2089" grpId="0" animBg="1"/>
      <p:bldP spid="2090" grpId="0" animBg="1"/>
      <p:bldP spid="2098" grpId="0" animBg="1"/>
      <p:bldP spid="2099" grpId="0" animBg="1"/>
      <p:bldP spid="2100" grpId="0" animBg="1"/>
      <p:bldP spid="2101" grpId="0" animBg="1"/>
      <p:bldP spid="2102" grpId="0" animBg="1"/>
      <p:bldP spid="2103" grpId="0" animBg="1"/>
      <p:bldP spid="2104" grpId="0"/>
      <p:bldP spid="2111" grpId="0"/>
      <p:bldP spid="57" grpId="0"/>
      <p:bldP spid="58" grpId="0"/>
      <p:bldP spid="59" grpId="1"/>
      <p:bldP spid="60" grpId="0"/>
      <p:bldP spid="65" grpId="0"/>
      <p:bldP spid="66" grpId="0"/>
      <p:bldP spid="67" grpId="0"/>
      <p:bldP spid="68" grpId="0"/>
      <p:bldP spid="69" grpId="0"/>
      <p:bldP spid="72" grpId="0"/>
      <p:bldP spid="73" grpId="0"/>
      <p:bldP spid="7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Text Box 3"/>
          <p:cNvSpPr txBox="1">
            <a:spLocks noChangeArrowheads="1"/>
          </p:cNvSpPr>
          <p:nvPr/>
        </p:nvSpPr>
        <p:spPr bwMode="auto">
          <a:xfrm>
            <a:off x="2627784" y="332657"/>
            <a:ext cx="5976664" cy="1015663"/>
          </a:xfrm>
          <a:prstGeom prst="rect">
            <a:avLst/>
          </a:prstGeom>
          <a:noFill/>
          <a:ln w="9525">
            <a:noFill/>
            <a:miter lim="800000"/>
            <a:headEnd/>
            <a:tailEnd/>
          </a:ln>
          <a:effectLst/>
        </p:spPr>
        <p:txBody>
          <a:bodyPr wrap="square">
            <a:spAutoFit/>
          </a:bodyPr>
          <a:lstStyle/>
          <a:p>
            <a:pPr>
              <a:spcBef>
                <a:spcPct val="50000"/>
              </a:spcBef>
              <a:buFont typeface="Arial" pitchFamily="34" charset="0"/>
              <a:buChar char="•"/>
            </a:pPr>
            <a:r>
              <a:rPr lang="en-US" sz="2400" dirty="0" smtClean="0">
                <a:solidFill>
                  <a:srgbClr val="FF6600"/>
                </a:solidFill>
                <a:latin typeface="Arial" charset="0"/>
              </a:rPr>
              <a:t>1904 </a:t>
            </a:r>
            <a:r>
              <a:rPr lang="en-US" sz="2400" dirty="0" err="1" smtClean="0">
                <a:solidFill>
                  <a:srgbClr val="FF6600"/>
                </a:solidFill>
                <a:latin typeface="Arial" charset="0"/>
              </a:rPr>
              <a:t>Aanstelling</a:t>
            </a:r>
            <a:r>
              <a:rPr lang="en-US" sz="2400" dirty="0" smtClean="0">
                <a:solidFill>
                  <a:srgbClr val="FF6600"/>
                </a:solidFill>
                <a:latin typeface="Arial" charset="0"/>
              </a:rPr>
              <a:t> </a:t>
            </a:r>
            <a:r>
              <a:rPr lang="en-US" sz="2400" dirty="0" err="1" smtClean="0">
                <a:solidFill>
                  <a:srgbClr val="FF6600"/>
                </a:solidFill>
                <a:latin typeface="Arial" charset="0"/>
              </a:rPr>
              <a:t>patentbureau</a:t>
            </a:r>
            <a:r>
              <a:rPr lang="en-US" sz="2400" dirty="0" smtClean="0">
                <a:solidFill>
                  <a:srgbClr val="FF6600"/>
                </a:solidFill>
                <a:latin typeface="Arial" charset="0"/>
              </a:rPr>
              <a:t> in Zürich</a:t>
            </a:r>
          </a:p>
          <a:p>
            <a:pPr>
              <a:spcBef>
                <a:spcPct val="50000"/>
              </a:spcBef>
            </a:pPr>
            <a:r>
              <a:rPr lang="en-US" sz="2400" dirty="0" smtClean="0">
                <a:solidFill>
                  <a:schemeClr val="tx2"/>
                </a:solidFill>
                <a:latin typeface="Arial" charset="0"/>
              </a:rPr>
              <a:t>                          </a:t>
            </a:r>
            <a:endParaRPr lang="nl-NL" sz="2400" dirty="0">
              <a:solidFill>
                <a:schemeClr val="tx2"/>
              </a:solidFill>
              <a:latin typeface="Arial" charset="0"/>
            </a:endParaRPr>
          </a:p>
        </p:txBody>
      </p:sp>
      <p:pic>
        <p:nvPicPr>
          <p:cNvPr id="6" name="Picture 3" descr="einstein-young-1"/>
          <p:cNvPicPr>
            <a:picLocks noChangeAspect="1" noChangeArrowheads="1"/>
          </p:cNvPicPr>
          <p:nvPr/>
        </p:nvPicPr>
        <p:blipFill>
          <a:blip r:embed="rId3" cstate="print"/>
          <a:srcRect/>
          <a:stretch>
            <a:fillRect/>
          </a:stretch>
        </p:blipFill>
        <p:spPr bwMode="auto">
          <a:xfrm>
            <a:off x="251520" y="332656"/>
            <a:ext cx="2232248" cy="2817563"/>
          </a:xfrm>
          <a:prstGeom prst="rect">
            <a:avLst/>
          </a:prstGeom>
          <a:noFill/>
        </p:spPr>
      </p:pic>
      <p:sp>
        <p:nvSpPr>
          <p:cNvPr id="4" name="Rechthoek 3"/>
          <p:cNvSpPr/>
          <p:nvPr/>
        </p:nvSpPr>
        <p:spPr>
          <a:xfrm>
            <a:off x="2627784" y="1124744"/>
            <a:ext cx="4572000" cy="1200329"/>
          </a:xfrm>
          <a:prstGeom prst="rect">
            <a:avLst/>
          </a:prstGeom>
        </p:spPr>
        <p:txBody>
          <a:bodyPr>
            <a:spAutoFit/>
          </a:bodyPr>
          <a:lstStyle/>
          <a:p>
            <a:pPr>
              <a:spcBef>
                <a:spcPct val="50000"/>
              </a:spcBef>
              <a:buFont typeface="Arial" pitchFamily="34" charset="0"/>
              <a:buChar char="•"/>
            </a:pPr>
            <a:r>
              <a:rPr lang="en-US" sz="2400" dirty="0" err="1" smtClean="0">
                <a:solidFill>
                  <a:srgbClr val="FF6600"/>
                </a:solidFill>
                <a:latin typeface="Arial" charset="0"/>
              </a:rPr>
              <a:t>Houdt</a:t>
            </a:r>
            <a:r>
              <a:rPr lang="en-US" sz="2400" dirty="0" smtClean="0">
                <a:solidFill>
                  <a:srgbClr val="FF6600"/>
                </a:solidFill>
                <a:latin typeface="Arial" charset="0"/>
              </a:rPr>
              <a:t> </a:t>
            </a:r>
            <a:r>
              <a:rPr lang="en-US" sz="2400" dirty="0" err="1" smtClean="0">
                <a:solidFill>
                  <a:srgbClr val="FF6600"/>
                </a:solidFill>
                <a:latin typeface="Arial" charset="0"/>
              </a:rPr>
              <a:t>zich</a:t>
            </a:r>
            <a:r>
              <a:rPr lang="en-US" sz="2400" dirty="0" smtClean="0">
                <a:solidFill>
                  <a:srgbClr val="FF6600"/>
                </a:solidFill>
                <a:latin typeface="Arial" charset="0"/>
              </a:rPr>
              <a:t> </a:t>
            </a:r>
            <a:r>
              <a:rPr lang="en-US" sz="2400" dirty="0" err="1" smtClean="0">
                <a:solidFill>
                  <a:srgbClr val="FF6600"/>
                </a:solidFill>
                <a:latin typeface="Arial" charset="0"/>
              </a:rPr>
              <a:t>daar</a:t>
            </a:r>
            <a:r>
              <a:rPr lang="en-US" sz="2400" dirty="0" smtClean="0">
                <a:solidFill>
                  <a:srgbClr val="FF6600"/>
                </a:solidFill>
                <a:latin typeface="Arial" charset="0"/>
              </a:rPr>
              <a:t> </a:t>
            </a:r>
            <a:r>
              <a:rPr lang="en-US" sz="2400" dirty="0" err="1" smtClean="0">
                <a:solidFill>
                  <a:srgbClr val="FF6600"/>
                </a:solidFill>
                <a:latin typeface="Arial" charset="0"/>
              </a:rPr>
              <a:t>o.a</a:t>
            </a:r>
            <a:r>
              <a:rPr lang="en-US" sz="2400" dirty="0" smtClean="0">
                <a:solidFill>
                  <a:srgbClr val="FF6600"/>
                </a:solidFill>
                <a:latin typeface="Arial" charset="0"/>
              </a:rPr>
              <a:t>. </a:t>
            </a:r>
            <a:r>
              <a:rPr lang="en-US" sz="2400" dirty="0" err="1" smtClean="0">
                <a:solidFill>
                  <a:srgbClr val="FF6600"/>
                </a:solidFill>
                <a:latin typeface="Arial" charset="0"/>
              </a:rPr>
              <a:t>bezig</a:t>
            </a:r>
            <a:r>
              <a:rPr lang="en-US" sz="2400" dirty="0" smtClean="0">
                <a:solidFill>
                  <a:srgbClr val="FF6600"/>
                </a:solidFill>
                <a:latin typeface="Arial" charset="0"/>
              </a:rPr>
              <a:t> met </a:t>
            </a:r>
            <a:r>
              <a:rPr lang="en-US" sz="2400" dirty="0" err="1" smtClean="0">
                <a:solidFill>
                  <a:srgbClr val="FF6600"/>
                </a:solidFill>
                <a:latin typeface="Arial" charset="0"/>
              </a:rPr>
              <a:t>patenten</a:t>
            </a:r>
            <a:r>
              <a:rPr lang="en-US" sz="2400" dirty="0" smtClean="0">
                <a:solidFill>
                  <a:srgbClr val="FF6600"/>
                </a:solidFill>
                <a:latin typeface="Arial" charset="0"/>
              </a:rPr>
              <a:t> </a:t>
            </a:r>
            <a:r>
              <a:rPr lang="en-US" sz="2400" dirty="0" err="1" smtClean="0">
                <a:solidFill>
                  <a:srgbClr val="FF6600"/>
                </a:solidFill>
                <a:latin typeface="Arial" charset="0"/>
              </a:rPr>
              <a:t>voor</a:t>
            </a:r>
            <a:r>
              <a:rPr lang="en-US" sz="2400" dirty="0" smtClean="0">
                <a:solidFill>
                  <a:srgbClr val="FF6600"/>
                </a:solidFill>
                <a:latin typeface="Arial" charset="0"/>
              </a:rPr>
              <a:t> </a:t>
            </a:r>
            <a:r>
              <a:rPr lang="en-US" sz="2400" dirty="0" err="1" smtClean="0">
                <a:solidFill>
                  <a:srgbClr val="FF6600"/>
                </a:solidFill>
                <a:latin typeface="Arial" charset="0"/>
              </a:rPr>
              <a:t>elektrische</a:t>
            </a:r>
            <a:r>
              <a:rPr lang="en-US" sz="2400" dirty="0" smtClean="0">
                <a:solidFill>
                  <a:srgbClr val="FF6600"/>
                </a:solidFill>
                <a:latin typeface="Arial" charset="0"/>
              </a:rPr>
              <a:t> </a:t>
            </a:r>
            <a:r>
              <a:rPr lang="en-US" sz="2400" dirty="0" err="1" smtClean="0">
                <a:solidFill>
                  <a:srgbClr val="FF6600"/>
                </a:solidFill>
                <a:latin typeface="Arial" charset="0"/>
              </a:rPr>
              <a:t>klokken</a:t>
            </a:r>
          </a:p>
        </p:txBody>
      </p:sp>
      <p:sp>
        <p:nvSpPr>
          <p:cNvPr id="5" name="Rechthoek 4"/>
          <p:cNvSpPr/>
          <p:nvPr/>
        </p:nvSpPr>
        <p:spPr>
          <a:xfrm>
            <a:off x="2627784" y="2564904"/>
            <a:ext cx="4572000" cy="830997"/>
          </a:xfrm>
          <a:prstGeom prst="rect">
            <a:avLst/>
          </a:prstGeom>
        </p:spPr>
        <p:txBody>
          <a:bodyPr>
            <a:spAutoFit/>
          </a:bodyPr>
          <a:lstStyle/>
          <a:p>
            <a:pPr>
              <a:spcBef>
                <a:spcPct val="50000"/>
              </a:spcBef>
              <a:buFont typeface="Arial" pitchFamily="34" charset="0"/>
              <a:buChar char="•"/>
            </a:pPr>
            <a:r>
              <a:rPr lang="en-US" sz="2400" dirty="0" err="1" smtClean="0">
                <a:solidFill>
                  <a:srgbClr val="FF6600"/>
                </a:solidFill>
                <a:latin typeface="Arial" charset="0"/>
              </a:rPr>
              <a:t>Nationaal</a:t>
            </a:r>
            <a:r>
              <a:rPr lang="en-US" sz="2400" dirty="0" smtClean="0">
                <a:solidFill>
                  <a:srgbClr val="FF6600"/>
                </a:solidFill>
                <a:latin typeface="Arial" charset="0"/>
              </a:rPr>
              <a:t> </a:t>
            </a:r>
            <a:r>
              <a:rPr lang="en-US" sz="2400" dirty="0" err="1" smtClean="0">
                <a:solidFill>
                  <a:srgbClr val="FF6600"/>
                </a:solidFill>
                <a:latin typeface="Arial" charset="0"/>
              </a:rPr>
              <a:t>Spoorwegennet</a:t>
            </a:r>
            <a:r>
              <a:rPr lang="en-US" sz="2400" dirty="0" smtClean="0">
                <a:solidFill>
                  <a:srgbClr val="FF6600"/>
                </a:solidFill>
                <a:latin typeface="Arial" charset="0"/>
              </a:rPr>
              <a:t> </a:t>
            </a:r>
            <a:r>
              <a:rPr lang="en-US" sz="2400" dirty="0" err="1" smtClean="0">
                <a:solidFill>
                  <a:srgbClr val="FF6600"/>
                </a:solidFill>
                <a:latin typeface="Arial" charset="0"/>
              </a:rPr>
              <a:t>werd</a:t>
            </a:r>
            <a:r>
              <a:rPr lang="en-US" sz="2400" dirty="0" smtClean="0">
                <a:solidFill>
                  <a:srgbClr val="FF6600"/>
                </a:solidFill>
                <a:latin typeface="Arial" charset="0"/>
              </a:rPr>
              <a:t> </a:t>
            </a:r>
            <a:r>
              <a:rPr lang="en-US" sz="2400" dirty="0" err="1" smtClean="0">
                <a:solidFill>
                  <a:srgbClr val="FF6600"/>
                </a:solidFill>
                <a:latin typeface="Arial" charset="0"/>
              </a:rPr>
              <a:t>opgezet</a:t>
            </a:r>
            <a:r>
              <a:rPr lang="en-US" sz="2400" dirty="0" smtClean="0">
                <a:solidFill>
                  <a:srgbClr val="FF6600"/>
                </a:solidFill>
                <a:latin typeface="Arial" charset="0"/>
              </a:rPr>
              <a:t> (start 1902</a:t>
            </a:r>
            <a:r>
              <a:rPr lang="en-US" dirty="0" smtClean="0">
                <a:solidFill>
                  <a:srgbClr val="FF6600"/>
                </a:solidFill>
                <a:latin typeface="Arial" charset="0"/>
              </a:rPr>
              <a:t>)</a:t>
            </a:r>
          </a:p>
        </p:txBody>
      </p:sp>
      <p:sp>
        <p:nvSpPr>
          <p:cNvPr id="7" name="Rechthoek 6"/>
          <p:cNvSpPr/>
          <p:nvPr/>
        </p:nvSpPr>
        <p:spPr>
          <a:xfrm>
            <a:off x="2627784" y="3645024"/>
            <a:ext cx="4572000" cy="1200329"/>
          </a:xfrm>
          <a:prstGeom prst="rect">
            <a:avLst/>
          </a:prstGeom>
        </p:spPr>
        <p:txBody>
          <a:bodyPr>
            <a:spAutoFit/>
          </a:bodyPr>
          <a:lstStyle/>
          <a:p>
            <a:pPr>
              <a:spcBef>
                <a:spcPct val="50000"/>
              </a:spcBef>
              <a:buFont typeface="Arial" pitchFamily="34" charset="0"/>
              <a:buChar char="•"/>
            </a:pPr>
            <a:r>
              <a:rPr lang="en-US" sz="2400" dirty="0" err="1" smtClean="0">
                <a:solidFill>
                  <a:srgbClr val="FF6600"/>
                </a:solidFill>
                <a:latin typeface="Arial" charset="0"/>
              </a:rPr>
              <a:t>Er</a:t>
            </a:r>
            <a:r>
              <a:rPr lang="en-US" sz="2400" dirty="0" smtClean="0">
                <a:solidFill>
                  <a:srgbClr val="FF6600"/>
                </a:solidFill>
                <a:latin typeface="Arial" charset="0"/>
              </a:rPr>
              <a:t> </a:t>
            </a:r>
            <a:r>
              <a:rPr lang="en-US" sz="2400" dirty="0" err="1" smtClean="0">
                <a:solidFill>
                  <a:srgbClr val="FF6600"/>
                </a:solidFill>
                <a:latin typeface="Arial" charset="0"/>
              </a:rPr>
              <a:t>ontstond</a:t>
            </a:r>
            <a:r>
              <a:rPr lang="en-US" sz="2400" dirty="0" smtClean="0">
                <a:solidFill>
                  <a:srgbClr val="FF6600"/>
                </a:solidFill>
                <a:latin typeface="Arial" charset="0"/>
              </a:rPr>
              <a:t> </a:t>
            </a:r>
            <a:r>
              <a:rPr lang="en-US" sz="2400" dirty="0" err="1" smtClean="0">
                <a:solidFill>
                  <a:srgbClr val="FF6600"/>
                </a:solidFill>
                <a:latin typeface="Arial" charset="0"/>
              </a:rPr>
              <a:t>behoefte</a:t>
            </a:r>
            <a:r>
              <a:rPr lang="en-US" sz="2400" dirty="0" smtClean="0">
                <a:solidFill>
                  <a:srgbClr val="FF6600"/>
                </a:solidFill>
                <a:latin typeface="Arial" charset="0"/>
              </a:rPr>
              <a:t> </a:t>
            </a:r>
            <a:r>
              <a:rPr lang="en-US" sz="2400" dirty="0" err="1" smtClean="0">
                <a:solidFill>
                  <a:srgbClr val="FF6600"/>
                </a:solidFill>
                <a:latin typeface="Arial" charset="0"/>
              </a:rPr>
              <a:t>aan</a:t>
            </a:r>
            <a:r>
              <a:rPr lang="en-US" sz="2400" dirty="0" smtClean="0">
                <a:solidFill>
                  <a:srgbClr val="FF6600"/>
                </a:solidFill>
                <a:latin typeface="Arial" charset="0"/>
              </a:rPr>
              <a:t> </a:t>
            </a:r>
            <a:r>
              <a:rPr lang="en-US" sz="2400" dirty="0" err="1" smtClean="0">
                <a:solidFill>
                  <a:srgbClr val="FF6600"/>
                </a:solidFill>
                <a:latin typeface="Arial" charset="0"/>
              </a:rPr>
              <a:t>één</a:t>
            </a:r>
            <a:r>
              <a:rPr lang="en-US" sz="2400" dirty="0" smtClean="0">
                <a:solidFill>
                  <a:srgbClr val="FF6600"/>
                </a:solidFill>
                <a:latin typeface="Arial" charset="0"/>
              </a:rPr>
              <a:t>, </a:t>
            </a:r>
            <a:r>
              <a:rPr lang="en-US" sz="2400" dirty="0" err="1" smtClean="0">
                <a:solidFill>
                  <a:srgbClr val="FF6600"/>
                </a:solidFill>
                <a:latin typeface="Arial" charset="0"/>
              </a:rPr>
              <a:t>nationale</a:t>
            </a:r>
            <a:r>
              <a:rPr lang="en-US" sz="2400" dirty="0" smtClean="0">
                <a:solidFill>
                  <a:srgbClr val="FF6600"/>
                </a:solidFill>
                <a:latin typeface="Arial" charset="0"/>
              </a:rPr>
              <a:t> </a:t>
            </a:r>
            <a:r>
              <a:rPr lang="en-US" sz="2400" dirty="0" err="1" smtClean="0">
                <a:solidFill>
                  <a:srgbClr val="FF6600"/>
                </a:solidFill>
                <a:latin typeface="Arial" charset="0"/>
              </a:rPr>
              <a:t>tijd</a:t>
            </a:r>
            <a:r>
              <a:rPr lang="en-US" sz="2400" dirty="0" smtClean="0">
                <a:solidFill>
                  <a:srgbClr val="FF6600"/>
                </a:solidFill>
                <a:latin typeface="Arial" charset="0"/>
              </a:rPr>
              <a:t>: de </a:t>
            </a:r>
            <a:r>
              <a:rPr lang="en-US" sz="2400" dirty="0" err="1" smtClean="0">
                <a:solidFill>
                  <a:srgbClr val="FF6600"/>
                </a:solidFill>
                <a:latin typeface="Arial" charset="0"/>
              </a:rPr>
              <a:t>klokken</a:t>
            </a:r>
            <a:r>
              <a:rPr lang="en-US" sz="2400" dirty="0" smtClean="0">
                <a:solidFill>
                  <a:srgbClr val="FF6600"/>
                </a:solidFill>
                <a:latin typeface="Arial" charset="0"/>
              </a:rPr>
              <a:t> </a:t>
            </a:r>
            <a:r>
              <a:rPr lang="en-US" sz="2400" dirty="0" err="1" smtClean="0">
                <a:solidFill>
                  <a:srgbClr val="FF6600"/>
                </a:solidFill>
                <a:latin typeface="Arial" charset="0"/>
              </a:rPr>
              <a:t>werden</a:t>
            </a:r>
            <a:r>
              <a:rPr lang="en-US" sz="2400" dirty="0" smtClean="0">
                <a:solidFill>
                  <a:srgbClr val="FF6600"/>
                </a:solidFill>
                <a:latin typeface="Arial" charset="0"/>
              </a:rPr>
              <a:t> </a:t>
            </a:r>
            <a:r>
              <a:rPr lang="en-US" sz="2400" dirty="0" err="1" smtClean="0">
                <a:solidFill>
                  <a:srgbClr val="FF6600"/>
                </a:solidFill>
                <a:latin typeface="Arial" charset="0"/>
              </a:rPr>
              <a:t>gesynchroniseerd</a:t>
            </a:r>
          </a:p>
        </p:txBody>
      </p:sp>
      <p:sp>
        <p:nvSpPr>
          <p:cNvPr id="8" name="Rechthoek 7"/>
          <p:cNvSpPr/>
          <p:nvPr/>
        </p:nvSpPr>
        <p:spPr>
          <a:xfrm>
            <a:off x="2627784" y="5229200"/>
            <a:ext cx="4572000" cy="830997"/>
          </a:xfrm>
          <a:prstGeom prst="rect">
            <a:avLst/>
          </a:prstGeom>
        </p:spPr>
        <p:txBody>
          <a:bodyPr>
            <a:spAutoFit/>
          </a:bodyPr>
          <a:lstStyle/>
          <a:p>
            <a:pPr>
              <a:spcBef>
                <a:spcPct val="50000"/>
              </a:spcBef>
              <a:buFont typeface="Arial" pitchFamily="34" charset="0"/>
              <a:buChar char="•"/>
            </a:pPr>
            <a:r>
              <a:rPr lang="en-US" sz="2400" i="1" dirty="0" err="1" smtClean="0">
                <a:solidFill>
                  <a:srgbClr val="FF0000"/>
                </a:solidFill>
                <a:latin typeface="Arial" charset="0"/>
              </a:rPr>
              <a:t>Blijven</a:t>
            </a:r>
            <a:r>
              <a:rPr lang="en-US" sz="2400" i="1" dirty="0" smtClean="0">
                <a:solidFill>
                  <a:srgbClr val="FF0000"/>
                </a:solidFill>
                <a:latin typeface="Arial" charset="0"/>
              </a:rPr>
              <a:t> die </a:t>
            </a:r>
            <a:r>
              <a:rPr lang="en-US" sz="2400" i="1" dirty="0" err="1" smtClean="0">
                <a:solidFill>
                  <a:srgbClr val="FF0000"/>
                </a:solidFill>
                <a:latin typeface="Arial" charset="0"/>
              </a:rPr>
              <a:t>gelijk</a:t>
            </a:r>
            <a:r>
              <a:rPr lang="en-US" sz="2400" i="1" dirty="0" smtClean="0">
                <a:solidFill>
                  <a:srgbClr val="FF0000"/>
                </a:solidFill>
                <a:latin typeface="Arial" charset="0"/>
              </a:rPr>
              <a:t> </a:t>
            </a:r>
            <a:r>
              <a:rPr lang="en-US" sz="2400" i="1" dirty="0" err="1" smtClean="0">
                <a:solidFill>
                  <a:srgbClr val="FF0000"/>
                </a:solidFill>
                <a:latin typeface="Arial" charset="0"/>
              </a:rPr>
              <a:t>lopen</a:t>
            </a:r>
            <a:r>
              <a:rPr lang="en-US" sz="2400" i="1" dirty="0" smtClean="0">
                <a:solidFill>
                  <a:srgbClr val="FF0000"/>
                </a:solidFill>
                <a:latin typeface="Arial" charset="0"/>
              </a:rPr>
              <a:t> </a:t>
            </a:r>
            <a:r>
              <a:rPr lang="en-US" sz="2400" i="1" dirty="0" err="1" smtClean="0">
                <a:solidFill>
                  <a:srgbClr val="FF0000"/>
                </a:solidFill>
                <a:latin typeface="Arial" charset="0"/>
              </a:rPr>
              <a:t>tijdens</a:t>
            </a:r>
            <a:r>
              <a:rPr lang="en-US" sz="2400" i="1" dirty="0" smtClean="0">
                <a:solidFill>
                  <a:srgbClr val="FF0000"/>
                </a:solidFill>
                <a:latin typeface="Arial" charset="0"/>
              </a:rPr>
              <a:t> </a:t>
            </a:r>
            <a:r>
              <a:rPr lang="en-US" sz="2400" i="1" dirty="0" err="1" smtClean="0">
                <a:solidFill>
                  <a:srgbClr val="FF0000"/>
                </a:solidFill>
                <a:latin typeface="Arial" charset="0"/>
              </a:rPr>
              <a:t>een</a:t>
            </a:r>
            <a:r>
              <a:rPr lang="en-US" sz="2400" i="1" dirty="0" smtClean="0">
                <a:solidFill>
                  <a:srgbClr val="FF0000"/>
                </a:solidFill>
                <a:latin typeface="Arial" charset="0"/>
              </a:rPr>
              <a:t> (</a:t>
            </a:r>
            <a:r>
              <a:rPr lang="en-US" sz="2400" i="1" dirty="0" err="1" smtClean="0">
                <a:solidFill>
                  <a:srgbClr val="FF0000"/>
                </a:solidFill>
                <a:latin typeface="Arial" charset="0"/>
              </a:rPr>
              <a:t>trein</a:t>
            </a:r>
            <a:r>
              <a:rPr lang="en-US" sz="2400" i="1" dirty="0" smtClean="0">
                <a:solidFill>
                  <a:srgbClr val="FF0000"/>
                </a:solidFill>
                <a:latin typeface="Arial" charset="0"/>
              </a:rPr>
              <a:t>)</a:t>
            </a:r>
            <a:r>
              <a:rPr lang="en-US" sz="2400" i="1" dirty="0" err="1" smtClean="0">
                <a:solidFill>
                  <a:srgbClr val="FF0000"/>
                </a:solidFill>
                <a:latin typeface="Arial" charset="0"/>
              </a:rPr>
              <a:t>reis</a:t>
            </a:r>
            <a:r>
              <a:rPr lang="en-US" sz="2400" i="1" dirty="0" smtClean="0">
                <a:solidFill>
                  <a:srgbClr val="FF0000"/>
                </a:solidFill>
                <a:latin typeface="Arial" charset="0"/>
              </a:rPr>
              <a:t> ??</a:t>
            </a:r>
            <a:endParaRPr lang="en-US" sz="2400" i="1" dirty="0" err="1" smtClean="0">
              <a:solidFill>
                <a:srgbClr val="FF0000"/>
              </a:solidFill>
              <a:latin typeface="Arial" charset="0"/>
            </a:endParaRPr>
          </a:p>
        </p:txBody>
      </p:sp>
      <p:sp>
        <p:nvSpPr>
          <p:cNvPr id="9" name="Tijdelijke aanduiding voor datum 8"/>
          <p:cNvSpPr>
            <a:spLocks noGrp="1"/>
          </p:cNvSpPr>
          <p:nvPr>
            <p:ph type="dt" sz="half" idx="10"/>
          </p:nvPr>
        </p:nvSpPr>
        <p:spPr/>
        <p:txBody>
          <a:bodyPr/>
          <a:lstStyle/>
          <a:p>
            <a:fld id="{4EE9434D-7645-4174-B8C8-C6C9A58FCA7F}" type="datetime1">
              <a:rPr lang="nl-NL" smtClean="0"/>
              <a:pPr/>
              <a:t>12-12-2010</a:t>
            </a:fld>
            <a:endParaRPr lang="nl-NL"/>
          </a:p>
        </p:txBody>
      </p:sp>
      <p:sp>
        <p:nvSpPr>
          <p:cNvPr id="10" name="Tijdelijke aanduiding voor voettekst 9"/>
          <p:cNvSpPr>
            <a:spLocks noGrp="1"/>
          </p:cNvSpPr>
          <p:nvPr>
            <p:ph type="ftr" sz="quarter" idx="11"/>
          </p:nvPr>
        </p:nvSpPr>
        <p:spPr/>
        <p:txBody>
          <a:bodyPr/>
          <a:lstStyle/>
          <a:p>
            <a:r>
              <a:rPr lang="nl-NL" smtClean="0"/>
              <a:t>Bart Rijkenberg Relativiteit Woudschoten 2010</a:t>
            </a:r>
            <a:endParaRPr lang="nl-NL"/>
          </a:p>
        </p:txBody>
      </p:sp>
      <p:sp>
        <p:nvSpPr>
          <p:cNvPr id="11" name="Tijdelijke aanduiding voor dianummer 10"/>
          <p:cNvSpPr>
            <a:spLocks noGrp="1"/>
          </p:cNvSpPr>
          <p:nvPr>
            <p:ph type="sldNum" sz="quarter" idx="12"/>
          </p:nvPr>
        </p:nvSpPr>
        <p:spPr/>
        <p:txBody>
          <a:bodyPr/>
          <a:lstStyle/>
          <a:p>
            <a:fld id="{CA2A918A-8C79-48DB-8E76-1081DEF33502}" type="slidenum">
              <a:rPr lang="nl-NL" smtClean="0"/>
              <a:pPr/>
              <a:t>5</a:t>
            </a:fld>
            <a:endParaRPr lang="nl-NL"/>
          </a:p>
        </p:txBody>
      </p:sp>
      <p:sp>
        <p:nvSpPr>
          <p:cNvPr id="12" name="PIJL-RECHTS 11"/>
          <p:cNvSpPr/>
          <p:nvPr/>
        </p:nvSpPr>
        <p:spPr>
          <a:xfrm>
            <a:off x="7236296" y="5445224"/>
            <a:ext cx="1656184" cy="50400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5891"/>
                                        </p:tgtEl>
                                        <p:attrNameLst>
                                          <p:attrName>style.visibility</p:attrName>
                                        </p:attrNameLst>
                                      </p:cBhvr>
                                      <p:to>
                                        <p:strVal val="visible"/>
                                      </p:to>
                                    </p:set>
                                    <p:animEffect transition="in" filter="blinds(horizontal)">
                                      <p:cBhvr>
                                        <p:cTn id="7" dur="500"/>
                                        <p:tgtEl>
                                          <p:spTgt spid="1658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p:bldP spid="4" grpId="0"/>
      <p:bldP spid="5" grpId="0"/>
      <p:bldP spid="7"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effectLst>
            <a:outerShdw dist="35921" dir="2700000" algn="ctr" rotWithShape="0">
              <a:srgbClr val="FF6600"/>
            </a:outerShdw>
          </a:effectLst>
        </p:spPr>
        <p:txBody>
          <a:bodyPr/>
          <a:lstStyle/>
          <a:p>
            <a:r>
              <a:rPr lang="en-US" dirty="0" err="1"/>
              <a:t>Relativiteit</a:t>
            </a:r>
            <a:r>
              <a:rPr lang="en-US" dirty="0"/>
              <a:t> van Galileï</a:t>
            </a:r>
            <a:endParaRPr lang="nl-NL" dirty="0"/>
          </a:p>
        </p:txBody>
      </p:sp>
      <p:sp>
        <p:nvSpPr>
          <p:cNvPr id="165891" name="Text Box 3"/>
          <p:cNvSpPr txBox="1">
            <a:spLocks noChangeArrowheads="1"/>
          </p:cNvSpPr>
          <p:nvPr/>
        </p:nvSpPr>
        <p:spPr bwMode="auto">
          <a:xfrm>
            <a:off x="611560" y="1412776"/>
            <a:ext cx="8001000" cy="830997"/>
          </a:xfrm>
          <a:prstGeom prst="rect">
            <a:avLst/>
          </a:prstGeom>
          <a:noFill/>
          <a:ln w="9525">
            <a:noFill/>
            <a:miter lim="800000"/>
            <a:headEnd/>
            <a:tailEnd/>
          </a:ln>
          <a:effectLst/>
        </p:spPr>
        <p:txBody>
          <a:bodyPr>
            <a:spAutoFit/>
          </a:bodyPr>
          <a:lstStyle/>
          <a:p>
            <a:pPr>
              <a:spcBef>
                <a:spcPct val="50000"/>
              </a:spcBef>
            </a:pPr>
            <a:r>
              <a:rPr lang="en-US" sz="2400" dirty="0" err="1">
                <a:solidFill>
                  <a:srgbClr val="FF6600"/>
                </a:solidFill>
                <a:latin typeface="Arial" charset="0"/>
              </a:rPr>
              <a:t>Sluit</a:t>
            </a:r>
            <a:r>
              <a:rPr lang="en-US" sz="2400" dirty="0">
                <a:solidFill>
                  <a:srgbClr val="FF6600"/>
                </a:solidFill>
                <a:latin typeface="Arial" charset="0"/>
              </a:rPr>
              <a:t> </a:t>
            </a:r>
            <a:r>
              <a:rPr lang="en-US" sz="2400" dirty="0" err="1">
                <a:solidFill>
                  <a:srgbClr val="FF6600"/>
                </a:solidFill>
                <a:latin typeface="Arial" charset="0"/>
              </a:rPr>
              <a:t>jezelf</a:t>
            </a:r>
            <a:r>
              <a:rPr lang="en-US" sz="2400" dirty="0">
                <a:solidFill>
                  <a:srgbClr val="FF6600"/>
                </a:solidFill>
                <a:latin typeface="Arial" charset="0"/>
              </a:rPr>
              <a:t> op … in de </a:t>
            </a:r>
            <a:r>
              <a:rPr lang="en-US" sz="2400" dirty="0" err="1">
                <a:solidFill>
                  <a:srgbClr val="FF6600"/>
                </a:solidFill>
                <a:latin typeface="Arial" charset="0"/>
              </a:rPr>
              <a:t>hoofdkajuit</a:t>
            </a:r>
            <a:r>
              <a:rPr lang="en-US" sz="2400" dirty="0">
                <a:solidFill>
                  <a:srgbClr val="FF6600"/>
                </a:solidFill>
                <a:latin typeface="Arial" charset="0"/>
              </a:rPr>
              <a:t> </a:t>
            </a:r>
            <a:r>
              <a:rPr lang="en-US" sz="2400" dirty="0" err="1">
                <a:solidFill>
                  <a:srgbClr val="FF6600"/>
                </a:solidFill>
                <a:latin typeface="Arial" charset="0"/>
              </a:rPr>
              <a:t>benedendeks</a:t>
            </a:r>
            <a:r>
              <a:rPr lang="en-US" sz="2400" dirty="0">
                <a:solidFill>
                  <a:srgbClr val="FF6600"/>
                </a:solidFill>
                <a:latin typeface="Arial" charset="0"/>
              </a:rPr>
              <a:t> van </a:t>
            </a:r>
            <a:r>
              <a:rPr lang="en-US" sz="2400" dirty="0" err="1">
                <a:solidFill>
                  <a:srgbClr val="FF6600"/>
                </a:solidFill>
                <a:latin typeface="Arial" charset="0"/>
              </a:rPr>
              <a:t>een</a:t>
            </a:r>
            <a:r>
              <a:rPr lang="en-US" sz="2400" dirty="0">
                <a:solidFill>
                  <a:srgbClr val="FF6600"/>
                </a:solidFill>
                <a:latin typeface="Arial" charset="0"/>
              </a:rPr>
              <a:t> </a:t>
            </a:r>
            <a:r>
              <a:rPr lang="en-US" sz="2400" dirty="0" err="1">
                <a:solidFill>
                  <a:srgbClr val="FF6600"/>
                </a:solidFill>
                <a:latin typeface="Arial" charset="0"/>
              </a:rPr>
              <a:t>groot</a:t>
            </a:r>
            <a:r>
              <a:rPr lang="en-US" sz="2400" dirty="0">
                <a:solidFill>
                  <a:srgbClr val="FF6600"/>
                </a:solidFill>
                <a:latin typeface="Arial" charset="0"/>
              </a:rPr>
              <a:t> </a:t>
            </a:r>
            <a:r>
              <a:rPr lang="en-US" sz="2400" dirty="0" err="1">
                <a:solidFill>
                  <a:srgbClr val="FF6600"/>
                </a:solidFill>
                <a:latin typeface="Arial" charset="0"/>
              </a:rPr>
              <a:t>schip</a:t>
            </a:r>
            <a:r>
              <a:rPr lang="en-US" sz="2400" dirty="0" smtClean="0">
                <a:solidFill>
                  <a:srgbClr val="FF6600"/>
                </a:solidFill>
                <a:latin typeface="Arial" charset="0"/>
              </a:rPr>
              <a:t>….</a:t>
            </a:r>
            <a:endParaRPr lang="nl-NL" sz="2400" dirty="0">
              <a:solidFill>
                <a:schemeClr val="tx2"/>
              </a:solidFill>
              <a:latin typeface="Arial" charset="0"/>
            </a:endParaRPr>
          </a:p>
        </p:txBody>
      </p:sp>
      <p:sp>
        <p:nvSpPr>
          <p:cNvPr id="4" name="Tekstvak 3"/>
          <p:cNvSpPr txBox="1"/>
          <p:nvPr/>
        </p:nvSpPr>
        <p:spPr>
          <a:xfrm>
            <a:off x="611560" y="2276872"/>
            <a:ext cx="7416824" cy="1200329"/>
          </a:xfrm>
          <a:prstGeom prst="rect">
            <a:avLst/>
          </a:prstGeom>
          <a:noFill/>
        </p:spPr>
        <p:txBody>
          <a:bodyPr wrap="square" rtlCol="0">
            <a:spAutoFit/>
          </a:bodyPr>
          <a:lstStyle/>
          <a:p>
            <a:r>
              <a:rPr lang="en-US" sz="2400" dirty="0" err="1" smtClean="0">
                <a:solidFill>
                  <a:srgbClr val="FF6600"/>
                </a:solidFill>
                <a:latin typeface="Arial" charset="0"/>
              </a:rPr>
              <a:t>Neem</a:t>
            </a:r>
            <a:r>
              <a:rPr lang="en-US" sz="2400" dirty="0" smtClean="0">
                <a:solidFill>
                  <a:srgbClr val="FF6600"/>
                </a:solidFill>
                <a:latin typeface="Arial" charset="0"/>
              </a:rPr>
              <a:t> </a:t>
            </a:r>
            <a:r>
              <a:rPr lang="en-US" sz="2400" dirty="0" err="1" smtClean="0">
                <a:solidFill>
                  <a:srgbClr val="FF6600"/>
                </a:solidFill>
                <a:latin typeface="Arial" charset="0"/>
              </a:rPr>
              <a:t>een</a:t>
            </a:r>
            <a:r>
              <a:rPr lang="en-US" sz="2400" dirty="0" smtClean="0">
                <a:solidFill>
                  <a:srgbClr val="FF6600"/>
                </a:solidFill>
                <a:latin typeface="Arial" charset="0"/>
              </a:rPr>
              <a:t> </a:t>
            </a:r>
            <a:r>
              <a:rPr lang="en-US" sz="2400" dirty="0" err="1" smtClean="0">
                <a:solidFill>
                  <a:srgbClr val="FF6600"/>
                </a:solidFill>
                <a:latin typeface="Arial" charset="0"/>
              </a:rPr>
              <a:t>grote</a:t>
            </a:r>
            <a:r>
              <a:rPr lang="en-US" sz="2400" dirty="0" smtClean="0">
                <a:solidFill>
                  <a:srgbClr val="FF6600"/>
                </a:solidFill>
                <a:latin typeface="Arial" charset="0"/>
              </a:rPr>
              <a:t> </a:t>
            </a:r>
            <a:r>
              <a:rPr lang="en-US" sz="2400" dirty="0" err="1" smtClean="0">
                <a:solidFill>
                  <a:srgbClr val="FF6600"/>
                </a:solidFill>
                <a:latin typeface="Arial" charset="0"/>
              </a:rPr>
              <a:t>kom</a:t>
            </a:r>
            <a:r>
              <a:rPr lang="en-US" sz="2400" dirty="0" smtClean="0">
                <a:solidFill>
                  <a:srgbClr val="FF6600"/>
                </a:solidFill>
                <a:latin typeface="Arial" charset="0"/>
              </a:rPr>
              <a:t> water met </a:t>
            </a:r>
            <a:r>
              <a:rPr lang="en-US" sz="2400" dirty="0" err="1" smtClean="0">
                <a:solidFill>
                  <a:srgbClr val="FF6600"/>
                </a:solidFill>
                <a:latin typeface="Arial" charset="0"/>
              </a:rPr>
              <a:t>enkele</a:t>
            </a:r>
            <a:r>
              <a:rPr lang="en-US" sz="2400" dirty="0" smtClean="0">
                <a:solidFill>
                  <a:srgbClr val="FF6600"/>
                </a:solidFill>
                <a:latin typeface="Arial" charset="0"/>
              </a:rPr>
              <a:t> </a:t>
            </a:r>
            <a:r>
              <a:rPr lang="en-US" sz="2400" dirty="0" err="1" smtClean="0">
                <a:solidFill>
                  <a:srgbClr val="FF6600"/>
                </a:solidFill>
                <a:latin typeface="Arial" charset="0"/>
              </a:rPr>
              <a:t>vissen</a:t>
            </a:r>
            <a:r>
              <a:rPr lang="en-US" sz="2400" dirty="0" smtClean="0">
                <a:solidFill>
                  <a:srgbClr val="FF6600"/>
                </a:solidFill>
                <a:latin typeface="Arial" charset="0"/>
              </a:rPr>
              <a:t> </a:t>
            </a:r>
            <a:r>
              <a:rPr lang="en-US" sz="2400" dirty="0" err="1" smtClean="0">
                <a:solidFill>
                  <a:srgbClr val="FF6600"/>
                </a:solidFill>
                <a:latin typeface="Arial" charset="0"/>
              </a:rPr>
              <a:t>erin</a:t>
            </a:r>
            <a:r>
              <a:rPr lang="en-US" sz="2400" dirty="0" smtClean="0">
                <a:solidFill>
                  <a:srgbClr val="FF6600"/>
                </a:solidFill>
                <a:latin typeface="Arial" charset="0"/>
              </a:rPr>
              <a:t>. … </a:t>
            </a:r>
            <a:r>
              <a:rPr lang="en-US" sz="2400" dirty="0" err="1" smtClean="0">
                <a:solidFill>
                  <a:srgbClr val="FF6600"/>
                </a:solidFill>
                <a:latin typeface="Arial" charset="0"/>
              </a:rPr>
              <a:t>Als</a:t>
            </a:r>
            <a:r>
              <a:rPr lang="en-US" sz="2400" dirty="0" smtClean="0">
                <a:solidFill>
                  <a:srgbClr val="FF6600"/>
                </a:solidFill>
                <a:latin typeface="Arial" charset="0"/>
              </a:rPr>
              <a:t> het </a:t>
            </a:r>
            <a:r>
              <a:rPr lang="en-US" sz="2400" dirty="0" err="1" smtClean="0">
                <a:solidFill>
                  <a:srgbClr val="FF6600"/>
                </a:solidFill>
                <a:latin typeface="Arial" charset="0"/>
              </a:rPr>
              <a:t>schip</a:t>
            </a:r>
            <a:r>
              <a:rPr lang="en-US" sz="2400" dirty="0" smtClean="0">
                <a:solidFill>
                  <a:srgbClr val="FF6600"/>
                </a:solidFill>
                <a:latin typeface="Arial" charset="0"/>
              </a:rPr>
              <a:t> </a:t>
            </a:r>
            <a:r>
              <a:rPr lang="en-US" sz="2400" dirty="0" err="1" smtClean="0">
                <a:solidFill>
                  <a:srgbClr val="FF6600"/>
                </a:solidFill>
                <a:latin typeface="Arial" charset="0"/>
              </a:rPr>
              <a:t>stilligt</a:t>
            </a:r>
            <a:r>
              <a:rPr lang="en-US" sz="2400" dirty="0" smtClean="0">
                <a:solidFill>
                  <a:srgbClr val="FF6600"/>
                </a:solidFill>
                <a:latin typeface="Arial" charset="0"/>
              </a:rPr>
              <a:t> … </a:t>
            </a:r>
            <a:r>
              <a:rPr lang="en-US" sz="2400" dirty="0" err="1" smtClean="0">
                <a:solidFill>
                  <a:srgbClr val="FF6600"/>
                </a:solidFill>
                <a:latin typeface="Arial" charset="0"/>
              </a:rPr>
              <a:t>zwemmen</a:t>
            </a:r>
            <a:r>
              <a:rPr lang="en-US" sz="2400" dirty="0" smtClean="0">
                <a:solidFill>
                  <a:srgbClr val="FF6600"/>
                </a:solidFill>
                <a:latin typeface="Arial" charset="0"/>
              </a:rPr>
              <a:t> de </a:t>
            </a:r>
            <a:r>
              <a:rPr lang="en-US" sz="2400" dirty="0" err="1" smtClean="0">
                <a:solidFill>
                  <a:srgbClr val="FF6600"/>
                </a:solidFill>
                <a:latin typeface="Arial" charset="0"/>
              </a:rPr>
              <a:t>vissen</a:t>
            </a:r>
            <a:r>
              <a:rPr lang="en-US" sz="2400" dirty="0" smtClean="0">
                <a:solidFill>
                  <a:srgbClr val="FF6600"/>
                </a:solidFill>
                <a:latin typeface="Arial" charset="0"/>
              </a:rPr>
              <a:t> </a:t>
            </a:r>
            <a:r>
              <a:rPr lang="en-US" sz="2400" dirty="0" err="1" smtClean="0">
                <a:solidFill>
                  <a:srgbClr val="FF6600"/>
                </a:solidFill>
                <a:latin typeface="Arial" charset="0"/>
              </a:rPr>
              <a:t>zonder</a:t>
            </a:r>
            <a:r>
              <a:rPr lang="en-US" sz="2400" dirty="0" smtClean="0">
                <a:solidFill>
                  <a:srgbClr val="FF6600"/>
                </a:solidFill>
                <a:latin typeface="Arial" charset="0"/>
              </a:rPr>
              <a:t> </a:t>
            </a:r>
            <a:r>
              <a:rPr lang="en-US" sz="2400" dirty="0" err="1" smtClean="0">
                <a:solidFill>
                  <a:srgbClr val="FF6600"/>
                </a:solidFill>
                <a:latin typeface="Arial" charset="0"/>
              </a:rPr>
              <a:t>voorkeur</a:t>
            </a:r>
            <a:r>
              <a:rPr lang="en-US" sz="2400" dirty="0" smtClean="0">
                <a:solidFill>
                  <a:srgbClr val="FF6600"/>
                </a:solidFill>
                <a:latin typeface="Arial" charset="0"/>
              </a:rPr>
              <a:t> in </a:t>
            </a:r>
            <a:r>
              <a:rPr lang="en-US" sz="2400" dirty="0" err="1" smtClean="0">
                <a:solidFill>
                  <a:srgbClr val="FF6600"/>
                </a:solidFill>
                <a:latin typeface="Arial" charset="0"/>
              </a:rPr>
              <a:t>alle</a:t>
            </a:r>
            <a:r>
              <a:rPr lang="en-US" sz="2400" dirty="0" smtClean="0">
                <a:solidFill>
                  <a:srgbClr val="FF6600"/>
                </a:solidFill>
                <a:latin typeface="Arial" charset="0"/>
              </a:rPr>
              <a:t> </a:t>
            </a:r>
            <a:r>
              <a:rPr lang="en-US" sz="2400" dirty="0" err="1" smtClean="0">
                <a:solidFill>
                  <a:srgbClr val="FF6600"/>
                </a:solidFill>
                <a:latin typeface="Arial" charset="0"/>
              </a:rPr>
              <a:t>richtingen</a:t>
            </a:r>
            <a:r>
              <a:rPr lang="en-US" sz="2400" dirty="0" smtClean="0">
                <a:solidFill>
                  <a:srgbClr val="FF6600"/>
                </a:solidFill>
                <a:latin typeface="Arial" charset="0"/>
              </a:rPr>
              <a:t>….</a:t>
            </a:r>
            <a:endParaRPr lang="nl-NL" sz="2400" dirty="0">
              <a:solidFill>
                <a:srgbClr val="FF6600"/>
              </a:solidFill>
              <a:latin typeface="Arial" charset="0"/>
            </a:endParaRPr>
          </a:p>
        </p:txBody>
      </p:sp>
      <p:sp>
        <p:nvSpPr>
          <p:cNvPr id="5" name="Tekstvak 4"/>
          <p:cNvSpPr txBox="1"/>
          <p:nvPr/>
        </p:nvSpPr>
        <p:spPr>
          <a:xfrm>
            <a:off x="611560" y="3645024"/>
            <a:ext cx="8352928" cy="830997"/>
          </a:xfrm>
          <a:prstGeom prst="rect">
            <a:avLst/>
          </a:prstGeom>
          <a:noFill/>
        </p:spPr>
        <p:txBody>
          <a:bodyPr wrap="square" rtlCol="0">
            <a:spAutoFit/>
          </a:bodyPr>
          <a:lstStyle/>
          <a:p>
            <a:r>
              <a:rPr lang="en-US" sz="2400" dirty="0" err="1" smtClean="0">
                <a:solidFill>
                  <a:srgbClr val="FF6600"/>
                </a:solidFill>
                <a:latin typeface="Arial" charset="0"/>
              </a:rPr>
              <a:t>Nadat</a:t>
            </a:r>
            <a:r>
              <a:rPr lang="en-US" sz="2400" dirty="0" smtClean="0">
                <a:solidFill>
                  <a:srgbClr val="FF6600"/>
                </a:solidFill>
                <a:latin typeface="Arial" charset="0"/>
              </a:rPr>
              <a:t> je </a:t>
            </a:r>
            <a:r>
              <a:rPr lang="en-US" sz="2400" dirty="0" err="1" smtClean="0">
                <a:solidFill>
                  <a:srgbClr val="FF6600"/>
                </a:solidFill>
                <a:latin typeface="Arial" charset="0"/>
              </a:rPr>
              <a:t>dit</a:t>
            </a:r>
            <a:r>
              <a:rPr lang="en-US" sz="2400" dirty="0" smtClean="0">
                <a:solidFill>
                  <a:srgbClr val="FF6600"/>
                </a:solidFill>
                <a:latin typeface="Arial" charset="0"/>
              </a:rPr>
              <a:t> </a:t>
            </a:r>
            <a:r>
              <a:rPr lang="en-US" sz="2400" dirty="0" err="1" smtClean="0">
                <a:solidFill>
                  <a:srgbClr val="FF6600"/>
                </a:solidFill>
                <a:latin typeface="Arial" charset="0"/>
              </a:rPr>
              <a:t>nauwkeurig</a:t>
            </a:r>
            <a:r>
              <a:rPr lang="en-US" sz="2400" dirty="0" smtClean="0">
                <a:solidFill>
                  <a:srgbClr val="FF6600"/>
                </a:solidFill>
                <a:latin typeface="Arial" charset="0"/>
              </a:rPr>
              <a:t> </a:t>
            </a:r>
            <a:r>
              <a:rPr lang="en-US" sz="2400" dirty="0" err="1" smtClean="0">
                <a:solidFill>
                  <a:srgbClr val="FF6600"/>
                </a:solidFill>
                <a:latin typeface="Arial" charset="0"/>
              </a:rPr>
              <a:t>hebt</a:t>
            </a:r>
            <a:r>
              <a:rPr lang="en-US" sz="2400" dirty="0" smtClean="0">
                <a:solidFill>
                  <a:srgbClr val="FF6600"/>
                </a:solidFill>
                <a:latin typeface="Arial" charset="0"/>
              </a:rPr>
              <a:t> </a:t>
            </a:r>
            <a:r>
              <a:rPr lang="en-US" sz="2400" dirty="0" err="1" smtClean="0">
                <a:solidFill>
                  <a:srgbClr val="FF6600"/>
                </a:solidFill>
                <a:latin typeface="Arial" charset="0"/>
              </a:rPr>
              <a:t>bestudeerd</a:t>
            </a:r>
            <a:r>
              <a:rPr lang="en-US" sz="2400" dirty="0" smtClean="0">
                <a:solidFill>
                  <a:srgbClr val="FF6600"/>
                </a:solidFill>
                <a:latin typeface="Arial" charset="0"/>
              </a:rPr>
              <a:t> … </a:t>
            </a:r>
            <a:r>
              <a:rPr lang="en-US" sz="2400" dirty="0" err="1" smtClean="0">
                <a:solidFill>
                  <a:srgbClr val="FF6600"/>
                </a:solidFill>
                <a:latin typeface="Arial" charset="0"/>
              </a:rPr>
              <a:t>laat</a:t>
            </a:r>
            <a:r>
              <a:rPr lang="en-US" sz="2400" dirty="0" smtClean="0">
                <a:solidFill>
                  <a:srgbClr val="FF6600"/>
                </a:solidFill>
                <a:latin typeface="Arial" charset="0"/>
              </a:rPr>
              <a:t> </a:t>
            </a:r>
            <a:r>
              <a:rPr lang="en-US" sz="2400" dirty="0" err="1" smtClean="0">
                <a:solidFill>
                  <a:srgbClr val="FF6600"/>
                </a:solidFill>
                <a:latin typeface="Arial" charset="0"/>
              </a:rPr>
              <a:t>dan</a:t>
            </a:r>
            <a:r>
              <a:rPr lang="en-US" sz="2400" dirty="0" smtClean="0">
                <a:solidFill>
                  <a:srgbClr val="FF6600"/>
                </a:solidFill>
                <a:latin typeface="Arial" charset="0"/>
              </a:rPr>
              <a:t> het </a:t>
            </a:r>
            <a:r>
              <a:rPr lang="en-US" sz="2400" dirty="0" err="1" smtClean="0">
                <a:solidFill>
                  <a:srgbClr val="FF6600"/>
                </a:solidFill>
                <a:latin typeface="Arial" charset="0"/>
              </a:rPr>
              <a:t>schip</a:t>
            </a:r>
            <a:r>
              <a:rPr lang="en-US" sz="2400" dirty="0" smtClean="0">
                <a:solidFill>
                  <a:srgbClr val="FF6600"/>
                </a:solidFill>
                <a:latin typeface="Arial" charset="0"/>
              </a:rPr>
              <a:t> </a:t>
            </a:r>
            <a:r>
              <a:rPr lang="en-US" sz="2400" dirty="0" err="1" smtClean="0">
                <a:solidFill>
                  <a:srgbClr val="FF6600"/>
                </a:solidFill>
                <a:latin typeface="Arial" charset="0"/>
              </a:rPr>
              <a:t>voortgaan</a:t>
            </a:r>
            <a:r>
              <a:rPr lang="en-US" sz="2400" dirty="0" smtClean="0">
                <a:solidFill>
                  <a:srgbClr val="FF6600"/>
                </a:solidFill>
                <a:latin typeface="Arial" charset="0"/>
              </a:rPr>
              <a:t> met </a:t>
            </a:r>
            <a:r>
              <a:rPr lang="en-US" sz="2400" dirty="0" err="1" smtClean="0">
                <a:solidFill>
                  <a:srgbClr val="FF6600"/>
                </a:solidFill>
                <a:latin typeface="Arial" charset="0"/>
              </a:rPr>
              <a:t>een</a:t>
            </a:r>
            <a:r>
              <a:rPr lang="en-US" sz="2400" dirty="0" smtClean="0">
                <a:solidFill>
                  <a:srgbClr val="FF6600"/>
                </a:solidFill>
                <a:latin typeface="Arial" charset="0"/>
              </a:rPr>
              <a:t> </a:t>
            </a:r>
            <a:r>
              <a:rPr lang="en-US" sz="2400" dirty="0" err="1" smtClean="0">
                <a:solidFill>
                  <a:srgbClr val="FF6600"/>
                </a:solidFill>
                <a:latin typeface="Arial" charset="0"/>
              </a:rPr>
              <a:t>willekeurige</a:t>
            </a:r>
            <a:r>
              <a:rPr lang="en-US" sz="2400" dirty="0" smtClean="0">
                <a:solidFill>
                  <a:srgbClr val="FF6600"/>
                </a:solidFill>
                <a:latin typeface="Arial" charset="0"/>
              </a:rPr>
              <a:t> </a:t>
            </a:r>
            <a:r>
              <a:rPr lang="en-US" sz="2400" dirty="0" err="1" smtClean="0">
                <a:solidFill>
                  <a:srgbClr val="FF6600"/>
                </a:solidFill>
                <a:latin typeface="Arial" charset="0"/>
              </a:rPr>
              <a:t>constante</a:t>
            </a:r>
            <a:r>
              <a:rPr lang="en-US" sz="2400" dirty="0" smtClean="0">
                <a:solidFill>
                  <a:srgbClr val="FF6600"/>
                </a:solidFill>
                <a:latin typeface="Arial" charset="0"/>
              </a:rPr>
              <a:t> </a:t>
            </a:r>
            <a:r>
              <a:rPr lang="en-US" sz="2400" dirty="0" err="1" smtClean="0">
                <a:solidFill>
                  <a:srgbClr val="FF6600"/>
                </a:solidFill>
                <a:latin typeface="Arial" charset="0"/>
              </a:rPr>
              <a:t>snelheid</a:t>
            </a:r>
            <a:r>
              <a:rPr lang="en-US" sz="2400" dirty="0" smtClean="0">
                <a:solidFill>
                  <a:srgbClr val="FF6600"/>
                </a:solidFill>
                <a:latin typeface="Arial" charset="0"/>
              </a:rPr>
              <a:t>. …</a:t>
            </a:r>
            <a:endParaRPr lang="nl-NL" sz="2400" dirty="0" smtClean="0">
              <a:solidFill>
                <a:srgbClr val="FF6600"/>
              </a:solidFill>
              <a:latin typeface="Arial" charset="0"/>
            </a:endParaRPr>
          </a:p>
        </p:txBody>
      </p:sp>
      <p:sp>
        <p:nvSpPr>
          <p:cNvPr id="6" name="Tekstvak 5"/>
          <p:cNvSpPr txBox="1"/>
          <p:nvPr/>
        </p:nvSpPr>
        <p:spPr>
          <a:xfrm>
            <a:off x="611560" y="4581128"/>
            <a:ext cx="8064896" cy="1661993"/>
          </a:xfrm>
          <a:prstGeom prst="rect">
            <a:avLst/>
          </a:prstGeom>
          <a:noFill/>
        </p:spPr>
        <p:txBody>
          <a:bodyPr wrap="square" rtlCol="0">
            <a:spAutoFit/>
          </a:bodyPr>
          <a:lstStyle/>
          <a:p>
            <a:pPr>
              <a:spcBef>
                <a:spcPct val="50000"/>
              </a:spcBef>
            </a:pPr>
            <a:r>
              <a:rPr lang="en-US" sz="2400" dirty="0" smtClean="0">
                <a:solidFill>
                  <a:srgbClr val="FF6600"/>
                </a:solidFill>
                <a:latin typeface="Arial" charset="0"/>
              </a:rPr>
              <a:t>Je </a:t>
            </a:r>
            <a:r>
              <a:rPr lang="en-US" sz="2400" dirty="0" err="1" smtClean="0">
                <a:solidFill>
                  <a:srgbClr val="FF6600"/>
                </a:solidFill>
                <a:latin typeface="Arial" charset="0"/>
              </a:rPr>
              <a:t>zult</a:t>
            </a:r>
            <a:r>
              <a:rPr lang="en-US" sz="2400" dirty="0" smtClean="0">
                <a:solidFill>
                  <a:srgbClr val="FF6600"/>
                </a:solidFill>
                <a:latin typeface="Arial" charset="0"/>
              </a:rPr>
              <a:t> </a:t>
            </a:r>
            <a:r>
              <a:rPr lang="en-US" sz="2400" dirty="0" err="1" smtClean="0">
                <a:solidFill>
                  <a:srgbClr val="FF6600"/>
                </a:solidFill>
                <a:latin typeface="Arial" charset="0"/>
              </a:rPr>
              <a:t>geen</a:t>
            </a:r>
            <a:r>
              <a:rPr lang="en-US" sz="2400" dirty="0" smtClean="0">
                <a:solidFill>
                  <a:srgbClr val="FF6600"/>
                </a:solidFill>
                <a:latin typeface="Arial" charset="0"/>
              </a:rPr>
              <a:t> </a:t>
            </a:r>
            <a:r>
              <a:rPr lang="en-US" sz="2400" dirty="0" err="1" smtClean="0">
                <a:solidFill>
                  <a:srgbClr val="FF6600"/>
                </a:solidFill>
                <a:latin typeface="Arial" charset="0"/>
              </a:rPr>
              <a:t>verschil</a:t>
            </a:r>
            <a:r>
              <a:rPr lang="en-US" sz="2400" dirty="0" smtClean="0">
                <a:solidFill>
                  <a:srgbClr val="FF6600"/>
                </a:solidFill>
                <a:latin typeface="Arial" charset="0"/>
              </a:rPr>
              <a:t> </a:t>
            </a:r>
            <a:r>
              <a:rPr lang="en-US" sz="2400" dirty="0" err="1" smtClean="0">
                <a:solidFill>
                  <a:srgbClr val="FF6600"/>
                </a:solidFill>
                <a:latin typeface="Arial" charset="0"/>
              </a:rPr>
              <a:t>merken</a:t>
            </a:r>
            <a:r>
              <a:rPr lang="en-US" sz="2400" dirty="0" smtClean="0">
                <a:solidFill>
                  <a:srgbClr val="FF6600"/>
                </a:solidFill>
                <a:latin typeface="Arial" charset="0"/>
              </a:rPr>
              <a:t> … </a:t>
            </a:r>
            <a:r>
              <a:rPr lang="en-US" sz="2400" dirty="0" err="1" smtClean="0">
                <a:solidFill>
                  <a:srgbClr val="FF6600"/>
                </a:solidFill>
                <a:latin typeface="Arial" charset="0"/>
              </a:rPr>
              <a:t>noch</a:t>
            </a:r>
            <a:r>
              <a:rPr lang="en-US" sz="2400" dirty="0" smtClean="0">
                <a:solidFill>
                  <a:srgbClr val="FF6600"/>
                </a:solidFill>
                <a:latin typeface="Arial" charset="0"/>
              </a:rPr>
              <a:t> </a:t>
            </a:r>
            <a:r>
              <a:rPr lang="en-US" sz="2400" dirty="0" err="1" smtClean="0">
                <a:solidFill>
                  <a:srgbClr val="FF6600"/>
                </a:solidFill>
                <a:latin typeface="Arial" charset="0"/>
              </a:rPr>
              <a:t>zou</a:t>
            </a:r>
            <a:r>
              <a:rPr lang="en-US" sz="2400" dirty="0" smtClean="0">
                <a:solidFill>
                  <a:srgbClr val="FF6600"/>
                </a:solidFill>
                <a:latin typeface="Arial" charset="0"/>
              </a:rPr>
              <a:t> je </a:t>
            </a:r>
            <a:r>
              <a:rPr lang="en-US" sz="2400" dirty="0" err="1" smtClean="0">
                <a:solidFill>
                  <a:srgbClr val="FF6600"/>
                </a:solidFill>
                <a:latin typeface="Arial" charset="0"/>
              </a:rPr>
              <a:t>kunnen</a:t>
            </a:r>
            <a:r>
              <a:rPr lang="en-US" sz="2400" dirty="0" smtClean="0">
                <a:solidFill>
                  <a:srgbClr val="FF6600"/>
                </a:solidFill>
                <a:latin typeface="Arial" charset="0"/>
              </a:rPr>
              <a:t> </a:t>
            </a:r>
            <a:r>
              <a:rPr lang="en-US" sz="2400" dirty="0" err="1" smtClean="0">
                <a:solidFill>
                  <a:srgbClr val="FF6600"/>
                </a:solidFill>
                <a:latin typeface="Arial" charset="0"/>
              </a:rPr>
              <a:t>zeggen</a:t>
            </a:r>
            <a:r>
              <a:rPr lang="en-US" sz="2400" dirty="0" smtClean="0">
                <a:solidFill>
                  <a:srgbClr val="FF6600"/>
                </a:solidFill>
                <a:latin typeface="Arial" charset="0"/>
              </a:rPr>
              <a:t> of het </a:t>
            </a:r>
            <a:r>
              <a:rPr lang="en-US" sz="2400" dirty="0" err="1" smtClean="0">
                <a:solidFill>
                  <a:srgbClr val="FF6600"/>
                </a:solidFill>
                <a:latin typeface="Arial" charset="0"/>
              </a:rPr>
              <a:t>schip</a:t>
            </a:r>
            <a:r>
              <a:rPr lang="en-US" sz="2400" dirty="0" smtClean="0">
                <a:solidFill>
                  <a:srgbClr val="FF6600"/>
                </a:solidFill>
                <a:latin typeface="Arial" charset="0"/>
              </a:rPr>
              <a:t> </a:t>
            </a:r>
            <a:r>
              <a:rPr lang="en-US" sz="2400" dirty="0" err="1" smtClean="0">
                <a:solidFill>
                  <a:srgbClr val="FF6600"/>
                </a:solidFill>
                <a:latin typeface="Arial" charset="0"/>
              </a:rPr>
              <a:t>beweegt</a:t>
            </a:r>
            <a:r>
              <a:rPr lang="en-US" sz="2400" dirty="0" smtClean="0">
                <a:solidFill>
                  <a:srgbClr val="FF6600"/>
                </a:solidFill>
                <a:latin typeface="Arial" charset="0"/>
              </a:rPr>
              <a:t> of </a:t>
            </a:r>
            <a:r>
              <a:rPr lang="en-US" sz="2400" dirty="0" err="1" smtClean="0">
                <a:solidFill>
                  <a:srgbClr val="FF6600"/>
                </a:solidFill>
                <a:latin typeface="Arial" charset="0"/>
              </a:rPr>
              <a:t>niet</a:t>
            </a:r>
            <a:r>
              <a:rPr lang="en-US" sz="2400" dirty="0" smtClean="0">
                <a:solidFill>
                  <a:srgbClr val="FF6600"/>
                </a:solidFill>
                <a:latin typeface="Arial" charset="0"/>
              </a:rPr>
              <a:t>.</a:t>
            </a:r>
          </a:p>
          <a:p>
            <a:pPr>
              <a:spcBef>
                <a:spcPct val="50000"/>
              </a:spcBef>
            </a:pPr>
            <a:r>
              <a:rPr lang="en-US" sz="2400" dirty="0" smtClean="0">
                <a:solidFill>
                  <a:srgbClr val="FF6600"/>
                </a:solidFill>
                <a:latin typeface="Arial" charset="0"/>
              </a:rPr>
              <a:t>                                                   Galileo Galileï</a:t>
            </a:r>
            <a:endParaRPr lang="nl-NL" sz="2400" dirty="0" smtClean="0">
              <a:solidFill>
                <a:srgbClr val="FF6600"/>
              </a:solidFill>
              <a:latin typeface="Arial" charset="0"/>
            </a:endParaRPr>
          </a:p>
          <a:p>
            <a:endParaRPr lang="nl-NL" dirty="0"/>
          </a:p>
        </p:txBody>
      </p:sp>
      <p:sp>
        <p:nvSpPr>
          <p:cNvPr id="7" name="Tijdelijke aanduiding voor datum 6"/>
          <p:cNvSpPr>
            <a:spLocks noGrp="1"/>
          </p:cNvSpPr>
          <p:nvPr>
            <p:ph type="dt" sz="half" idx="10"/>
          </p:nvPr>
        </p:nvSpPr>
        <p:spPr/>
        <p:txBody>
          <a:bodyPr/>
          <a:lstStyle/>
          <a:p>
            <a:fld id="{BB35C3D0-31EC-49A5-BDE3-E2B8B12B5E5F}" type="datetime1">
              <a:rPr lang="nl-NL" smtClean="0"/>
              <a:pPr/>
              <a:t>12-12-2010</a:t>
            </a:fld>
            <a:endParaRPr lang="nl-NL"/>
          </a:p>
        </p:txBody>
      </p:sp>
      <p:sp>
        <p:nvSpPr>
          <p:cNvPr id="8" name="Tijdelijke aanduiding voor voettekst 7"/>
          <p:cNvSpPr>
            <a:spLocks noGrp="1"/>
          </p:cNvSpPr>
          <p:nvPr>
            <p:ph type="ftr" sz="quarter" idx="11"/>
          </p:nvPr>
        </p:nvSpPr>
        <p:spPr/>
        <p:txBody>
          <a:bodyPr/>
          <a:lstStyle/>
          <a:p>
            <a:r>
              <a:rPr lang="nl-NL" smtClean="0"/>
              <a:t>Bart Rijkenberg Relativiteit Woudschoten 2010</a:t>
            </a:r>
            <a:endParaRPr lang="nl-NL"/>
          </a:p>
        </p:txBody>
      </p:sp>
      <p:sp>
        <p:nvSpPr>
          <p:cNvPr id="9" name="Tijdelijke aanduiding voor dianummer 8"/>
          <p:cNvSpPr>
            <a:spLocks noGrp="1"/>
          </p:cNvSpPr>
          <p:nvPr>
            <p:ph type="sldNum" sz="quarter" idx="12"/>
          </p:nvPr>
        </p:nvSpPr>
        <p:spPr/>
        <p:txBody>
          <a:bodyPr/>
          <a:lstStyle/>
          <a:p>
            <a:fld id="{CA2A918A-8C79-48DB-8E76-1081DEF33502}" type="slidenum">
              <a:rPr lang="nl-NL" smtClean="0"/>
              <a:pPr/>
              <a:t>6</a:t>
            </a:fld>
            <a:endParaRPr lang="nl-NL"/>
          </a:p>
        </p:txBody>
      </p:sp>
      <p:sp>
        <p:nvSpPr>
          <p:cNvPr id="10" name="PIJL-RECHTS 9"/>
          <p:cNvSpPr/>
          <p:nvPr/>
        </p:nvSpPr>
        <p:spPr>
          <a:xfrm>
            <a:off x="7236296" y="5445224"/>
            <a:ext cx="1656184" cy="50400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blinds(horizontal)">
                                      <p:cBhvr>
                                        <p:cTn id="7" dur="500"/>
                                        <p:tgtEl>
                                          <p:spTgt spid="16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143000"/>
          </a:xfrm>
        </p:spPr>
        <p:txBody>
          <a:bodyPr/>
          <a:lstStyle/>
          <a:p>
            <a:r>
              <a:rPr lang="en-US" dirty="0">
                <a:effectLst>
                  <a:outerShdw blurRad="38100" dist="38100" dir="2700000" algn="tl">
                    <a:srgbClr val="000000">
                      <a:alpha val="43137"/>
                    </a:srgbClr>
                  </a:outerShdw>
                </a:effectLst>
              </a:rPr>
              <a:t>Johannes </a:t>
            </a:r>
            <a:r>
              <a:rPr lang="en-US" dirty="0" err="1">
                <a:effectLst>
                  <a:outerShdw blurRad="38100" dist="38100" dir="2700000" algn="tl">
                    <a:srgbClr val="000000">
                      <a:alpha val="43137"/>
                    </a:srgbClr>
                  </a:outerShdw>
                </a:effectLst>
              </a:rPr>
              <a:t>Keppler</a:t>
            </a:r>
            <a:r>
              <a:rPr lang="en-US" dirty="0">
                <a:effectLst>
                  <a:outerShdw blurRad="38100" dist="38100" dir="2700000" algn="tl">
                    <a:srgbClr val="000000">
                      <a:alpha val="43137"/>
                    </a:srgbClr>
                  </a:outerShdw>
                </a:effectLst>
              </a:rPr>
              <a:t> (1571 – 1630)</a:t>
            </a:r>
            <a:endParaRPr lang="nl-NL" dirty="0">
              <a:effectLst>
                <a:outerShdw blurRad="38100" dist="38100" dir="2700000" algn="tl">
                  <a:srgbClr val="000000">
                    <a:alpha val="43137"/>
                  </a:srgbClr>
                </a:outerShdw>
              </a:effectLst>
            </a:endParaRPr>
          </a:p>
        </p:txBody>
      </p:sp>
      <p:pic>
        <p:nvPicPr>
          <p:cNvPr id="20483" name="Picture 3" descr="keplerplato"/>
          <p:cNvPicPr>
            <a:picLocks noChangeAspect="1" noChangeArrowheads="1"/>
          </p:cNvPicPr>
          <p:nvPr/>
        </p:nvPicPr>
        <p:blipFill>
          <a:blip r:embed="rId3" cstate="print"/>
          <a:srcRect/>
          <a:stretch>
            <a:fillRect/>
          </a:stretch>
        </p:blipFill>
        <p:spPr bwMode="auto">
          <a:xfrm>
            <a:off x="4343400" y="817563"/>
            <a:ext cx="4538663" cy="6040437"/>
          </a:xfrm>
          <a:prstGeom prst="rect">
            <a:avLst/>
          </a:prstGeom>
          <a:noFill/>
        </p:spPr>
      </p:pic>
      <p:sp>
        <p:nvSpPr>
          <p:cNvPr id="20484" name="Oval 4"/>
          <p:cNvSpPr>
            <a:spLocks noChangeArrowheads="1"/>
          </p:cNvSpPr>
          <p:nvPr/>
        </p:nvSpPr>
        <p:spPr bwMode="auto">
          <a:xfrm>
            <a:off x="304800" y="1981200"/>
            <a:ext cx="2667000" cy="1143000"/>
          </a:xfrm>
          <a:prstGeom prst="ellipse">
            <a:avLst/>
          </a:prstGeom>
          <a:noFill/>
          <a:ln w="57150">
            <a:solidFill>
              <a:schemeClr val="tx2"/>
            </a:solidFill>
            <a:round/>
            <a:headEnd/>
            <a:tailEnd/>
          </a:ln>
          <a:effectLst/>
        </p:spPr>
        <p:txBody>
          <a:bodyPr wrap="none" anchor="ctr"/>
          <a:lstStyle/>
          <a:p>
            <a:endParaRPr lang="nl-NL"/>
          </a:p>
        </p:txBody>
      </p:sp>
      <p:sp>
        <p:nvSpPr>
          <p:cNvPr id="20485" name="Line 5"/>
          <p:cNvSpPr>
            <a:spLocks noChangeShapeType="1"/>
          </p:cNvSpPr>
          <p:nvPr/>
        </p:nvSpPr>
        <p:spPr bwMode="auto">
          <a:xfrm>
            <a:off x="304800" y="2590800"/>
            <a:ext cx="2667000" cy="0"/>
          </a:xfrm>
          <a:prstGeom prst="line">
            <a:avLst/>
          </a:prstGeom>
          <a:noFill/>
          <a:ln w="28575">
            <a:solidFill>
              <a:schemeClr val="hlink"/>
            </a:solidFill>
            <a:round/>
            <a:headEnd/>
            <a:tailEnd/>
          </a:ln>
          <a:effectLst/>
        </p:spPr>
        <p:txBody>
          <a:bodyPr wrap="none" anchor="ctr"/>
          <a:lstStyle/>
          <a:p>
            <a:endParaRPr lang="nl-NL"/>
          </a:p>
        </p:txBody>
      </p:sp>
      <p:sp>
        <p:nvSpPr>
          <p:cNvPr id="20486" name="Line 6"/>
          <p:cNvSpPr>
            <a:spLocks noChangeShapeType="1"/>
          </p:cNvSpPr>
          <p:nvPr/>
        </p:nvSpPr>
        <p:spPr bwMode="auto">
          <a:xfrm>
            <a:off x="1676400" y="1981200"/>
            <a:ext cx="0" cy="1143000"/>
          </a:xfrm>
          <a:prstGeom prst="line">
            <a:avLst/>
          </a:prstGeom>
          <a:noFill/>
          <a:ln w="28575">
            <a:solidFill>
              <a:schemeClr val="hlink"/>
            </a:solidFill>
            <a:round/>
            <a:headEnd/>
            <a:tailEnd/>
          </a:ln>
          <a:effectLst/>
        </p:spPr>
        <p:txBody>
          <a:bodyPr wrap="none" anchor="ctr"/>
          <a:lstStyle/>
          <a:p>
            <a:endParaRPr lang="nl-NL"/>
          </a:p>
        </p:txBody>
      </p:sp>
      <p:sp>
        <p:nvSpPr>
          <p:cNvPr id="20488" name="Line 8"/>
          <p:cNvSpPr>
            <a:spLocks noChangeShapeType="1"/>
          </p:cNvSpPr>
          <p:nvPr/>
        </p:nvSpPr>
        <p:spPr bwMode="auto">
          <a:xfrm flipV="1">
            <a:off x="838200" y="2057400"/>
            <a:ext cx="381000" cy="533400"/>
          </a:xfrm>
          <a:prstGeom prst="line">
            <a:avLst/>
          </a:prstGeom>
          <a:noFill/>
          <a:ln w="53975">
            <a:solidFill>
              <a:srgbClr val="FF0000"/>
            </a:solidFill>
            <a:round/>
            <a:headEnd/>
            <a:tailEnd/>
          </a:ln>
          <a:effectLst/>
        </p:spPr>
        <p:txBody>
          <a:bodyPr wrap="none" anchor="ctr"/>
          <a:lstStyle/>
          <a:p>
            <a:endParaRPr lang="nl-NL"/>
          </a:p>
        </p:txBody>
      </p:sp>
      <p:sp>
        <p:nvSpPr>
          <p:cNvPr id="20489" name="Line 9"/>
          <p:cNvSpPr>
            <a:spLocks noChangeShapeType="1"/>
          </p:cNvSpPr>
          <p:nvPr/>
        </p:nvSpPr>
        <p:spPr bwMode="auto">
          <a:xfrm flipH="1" flipV="1">
            <a:off x="1219200" y="2057400"/>
            <a:ext cx="1295400" cy="533400"/>
          </a:xfrm>
          <a:prstGeom prst="line">
            <a:avLst/>
          </a:prstGeom>
          <a:noFill/>
          <a:ln w="53975">
            <a:solidFill>
              <a:srgbClr val="FF0000"/>
            </a:solidFill>
            <a:round/>
            <a:headEnd/>
            <a:tailEnd/>
          </a:ln>
          <a:effectLst/>
        </p:spPr>
        <p:txBody>
          <a:bodyPr wrap="none" anchor="ctr"/>
          <a:lstStyle/>
          <a:p>
            <a:endParaRPr lang="nl-NL"/>
          </a:p>
        </p:txBody>
      </p:sp>
      <p:sp>
        <p:nvSpPr>
          <p:cNvPr id="20490" name="Text Box 10"/>
          <p:cNvSpPr txBox="1">
            <a:spLocks noChangeArrowheads="1"/>
          </p:cNvSpPr>
          <p:nvPr/>
        </p:nvSpPr>
        <p:spPr bwMode="auto">
          <a:xfrm>
            <a:off x="0" y="1295400"/>
            <a:ext cx="2762295" cy="369332"/>
          </a:xfrm>
          <a:prstGeom prst="rect">
            <a:avLst/>
          </a:prstGeom>
          <a:noFill/>
          <a:ln w="28575">
            <a:noFill/>
            <a:miter lim="800000"/>
            <a:headEnd/>
            <a:tailEnd/>
          </a:ln>
          <a:effectLst/>
        </p:spPr>
        <p:txBody>
          <a:bodyPr wrap="none">
            <a:spAutoFit/>
          </a:bodyPr>
          <a:lstStyle/>
          <a:p>
            <a:r>
              <a:rPr lang="en-US" dirty="0">
                <a:solidFill>
                  <a:schemeClr val="tx2"/>
                </a:solidFill>
                <a:latin typeface="Times New Roman" pitchFamily="80" charset="0"/>
              </a:rPr>
              <a:t>I</a:t>
            </a:r>
            <a:r>
              <a:rPr lang="en-US" b="1" dirty="0">
                <a:solidFill>
                  <a:schemeClr val="tx2"/>
                </a:solidFill>
              </a:rPr>
              <a:t>.</a:t>
            </a:r>
            <a:r>
              <a:rPr lang="en-US" dirty="0">
                <a:solidFill>
                  <a:schemeClr val="tx2"/>
                </a:solidFill>
              </a:rPr>
              <a:t> </a:t>
            </a:r>
            <a:r>
              <a:rPr lang="en-US" dirty="0" smtClean="0">
                <a:solidFill>
                  <a:schemeClr val="tx2"/>
                </a:solidFill>
              </a:rPr>
              <a:t>  </a:t>
            </a:r>
            <a:r>
              <a:rPr lang="en-US" dirty="0" err="1" smtClean="0">
                <a:solidFill>
                  <a:schemeClr val="tx2"/>
                </a:solidFill>
              </a:rPr>
              <a:t>Elliptische</a:t>
            </a:r>
            <a:r>
              <a:rPr lang="en-US" dirty="0" smtClean="0">
                <a:solidFill>
                  <a:schemeClr val="tx2"/>
                </a:solidFill>
              </a:rPr>
              <a:t> </a:t>
            </a:r>
            <a:r>
              <a:rPr lang="en-US" dirty="0" err="1">
                <a:solidFill>
                  <a:schemeClr val="tx2"/>
                </a:solidFill>
              </a:rPr>
              <a:t>banen</a:t>
            </a:r>
            <a:r>
              <a:rPr lang="en-US" dirty="0">
                <a:solidFill>
                  <a:schemeClr val="tx2"/>
                </a:solidFill>
              </a:rPr>
              <a:t> (1609)</a:t>
            </a:r>
            <a:endParaRPr lang="nl-NL" dirty="0">
              <a:solidFill>
                <a:schemeClr val="tx2"/>
              </a:solidFill>
            </a:endParaRPr>
          </a:p>
        </p:txBody>
      </p:sp>
      <p:sp>
        <p:nvSpPr>
          <p:cNvPr id="20491" name="Text Box 11"/>
          <p:cNvSpPr txBox="1">
            <a:spLocks noChangeArrowheads="1"/>
          </p:cNvSpPr>
          <p:nvPr/>
        </p:nvSpPr>
        <p:spPr bwMode="auto">
          <a:xfrm>
            <a:off x="0" y="3429000"/>
            <a:ext cx="2571410" cy="1661993"/>
          </a:xfrm>
          <a:prstGeom prst="rect">
            <a:avLst/>
          </a:prstGeom>
          <a:noFill/>
          <a:ln w="28575">
            <a:noFill/>
            <a:miter lim="800000"/>
            <a:headEnd/>
            <a:tailEnd/>
          </a:ln>
          <a:effectLst/>
        </p:spPr>
        <p:txBody>
          <a:bodyPr wrap="none">
            <a:spAutoFit/>
          </a:bodyPr>
          <a:lstStyle/>
          <a:p>
            <a:r>
              <a:rPr lang="en-US" dirty="0">
                <a:solidFill>
                  <a:schemeClr val="tx2"/>
                </a:solidFill>
                <a:latin typeface="Times New Roman" pitchFamily="80" charset="0"/>
              </a:rPr>
              <a:t>II</a:t>
            </a:r>
            <a:r>
              <a:rPr lang="en-US" b="1" dirty="0">
                <a:solidFill>
                  <a:schemeClr val="tx2"/>
                </a:solidFill>
                <a:latin typeface="Times New Roman" pitchFamily="80" charset="0"/>
              </a:rPr>
              <a:t>.</a:t>
            </a:r>
            <a:r>
              <a:rPr lang="en-US" dirty="0">
                <a:solidFill>
                  <a:schemeClr val="tx2"/>
                </a:solidFill>
                <a:latin typeface="Times New Roman" pitchFamily="80" charset="0"/>
              </a:rPr>
              <a:t>   </a:t>
            </a:r>
            <a:r>
              <a:rPr lang="en-US" dirty="0" err="1">
                <a:solidFill>
                  <a:schemeClr val="tx2"/>
                </a:solidFill>
              </a:rPr>
              <a:t>Perkenwet</a:t>
            </a:r>
            <a:r>
              <a:rPr lang="en-US" dirty="0">
                <a:solidFill>
                  <a:schemeClr val="tx2"/>
                </a:solidFill>
              </a:rPr>
              <a:t> (1609)</a:t>
            </a:r>
          </a:p>
          <a:p>
            <a:r>
              <a:rPr lang="en-US" sz="2400" dirty="0">
                <a:solidFill>
                  <a:schemeClr val="tx2"/>
                </a:solidFill>
                <a:latin typeface="Times New Roman" pitchFamily="80" charset="0"/>
              </a:rPr>
              <a:t>      </a:t>
            </a:r>
            <a:r>
              <a:rPr lang="en-US" sz="2400" b="1" u="sng" dirty="0" err="1">
                <a:solidFill>
                  <a:schemeClr val="tx2"/>
                </a:solidFill>
              </a:rPr>
              <a:t>dA</a:t>
            </a:r>
            <a:r>
              <a:rPr lang="en-US" sz="2400" u="sng" dirty="0">
                <a:solidFill>
                  <a:schemeClr val="tx2"/>
                </a:solidFill>
                <a:latin typeface="Times New Roman" pitchFamily="80" charset="0"/>
              </a:rPr>
              <a:t> </a:t>
            </a:r>
            <a:r>
              <a:rPr lang="en-US" sz="2400" dirty="0">
                <a:solidFill>
                  <a:schemeClr val="tx2"/>
                </a:solidFill>
                <a:latin typeface="Times New Roman" pitchFamily="80" charset="0"/>
              </a:rPr>
              <a:t>      </a:t>
            </a:r>
          </a:p>
          <a:p>
            <a:r>
              <a:rPr lang="en-US" dirty="0">
                <a:solidFill>
                  <a:schemeClr val="tx2"/>
                </a:solidFill>
                <a:latin typeface="Times New Roman" pitchFamily="80" charset="0"/>
              </a:rPr>
              <a:t>      </a:t>
            </a:r>
            <a:r>
              <a:rPr lang="en-US" dirty="0" smtClean="0">
                <a:solidFill>
                  <a:schemeClr val="tx2"/>
                </a:solidFill>
                <a:latin typeface="Times New Roman" pitchFamily="80" charset="0"/>
              </a:rPr>
              <a:t>   </a:t>
            </a:r>
            <a:r>
              <a:rPr lang="en-US" sz="2400" b="1" dirty="0" err="1">
                <a:solidFill>
                  <a:schemeClr val="tx2"/>
                </a:solidFill>
                <a:latin typeface="Times New Roman" pitchFamily="80" charset="0"/>
              </a:rPr>
              <a:t>dt</a:t>
            </a:r>
            <a:r>
              <a:rPr lang="en-US" dirty="0">
                <a:solidFill>
                  <a:schemeClr val="tx2"/>
                </a:solidFill>
                <a:latin typeface="Times New Roman" pitchFamily="80" charset="0"/>
              </a:rPr>
              <a:t> </a:t>
            </a:r>
          </a:p>
          <a:p>
            <a:endParaRPr lang="en-US" dirty="0">
              <a:solidFill>
                <a:schemeClr val="tx2"/>
              </a:solidFill>
              <a:latin typeface="Times New Roman" pitchFamily="80" charset="0"/>
            </a:endParaRPr>
          </a:p>
          <a:p>
            <a:r>
              <a:rPr lang="en-US" dirty="0">
                <a:solidFill>
                  <a:schemeClr val="tx2"/>
                </a:solidFill>
                <a:latin typeface="Times New Roman" pitchFamily="80" charset="0"/>
              </a:rPr>
              <a:t>III</a:t>
            </a:r>
            <a:r>
              <a:rPr lang="en-US" b="1" dirty="0">
                <a:solidFill>
                  <a:schemeClr val="tx2"/>
                </a:solidFill>
                <a:latin typeface="Times New Roman" pitchFamily="80" charset="0"/>
              </a:rPr>
              <a:t>.</a:t>
            </a:r>
            <a:r>
              <a:rPr lang="en-US" dirty="0">
                <a:solidFill>
                  <a:schemeClr val="tx2"/>
                </a:solidFill>
                <a:latin typeface="Times New Roman" pitchFamily="80" charset="0"/>
              </a:rPr>
              <a:t>  </a:t>
            </a:r>
            <a:r>
              <a:rPr lang="en-US" dirty="0" err="1">
                <a:solidFill>
                  <a:schemeClr val="tx2"/>
                </a:solidFill>
              </a:rPr>
              <a:t>Perioderelatie</a:t>
            </a:r>
            <a:r>
              <a:rPr lang="en-US" dirty="0">
                <a:solidFill>
                  <a:schemeClr val="tx2"/>
                </a:solidFill>
              </a:rPr>
              <a:t> (1619)</a:t>
            </a:r>
            <a:endParaRPr lang="nl-NL" dirty="0">
              <a:solidFill>
                <a:schemeClr val="tx2"/>
              </a:solidFill>
            </a:endParaRPr>
          </a:p>
        </p:txBody>
      </p:sp>
      <p:sp>
        <p:nvSpPr>
          <p:cNvPr id="20492" name="Text Box 12"/>
          <p:cNvSpPr txBox="1">
            <a:spLocks noChangeArrowheads="1"/>
          </p:cNvSpPr>
          <p:nvPr/>
        </p:nvSpPr>
        <p:spPr bwMode="auto">
          <a:xfrm>
            <a:off x="395536" y="5157192"/>
            <a:ext cx="1826013" cy="461665"/>
          </a:xfrm>
          <a:prstGeom prst="rect">
            <a:avLst/>
          </a:prstGeom>
          <a:noFill/>
          <a:ln w="28575">
            <a:noFill/>
            <a:miter lim="800000"/>
            <a:headEnd/>
            <a:tailEnd/>
          </a:ln>
          <a:effectLst/>
        </p:spPr>
        <p:txBody>
          <a:bodyPr wrap="none">
            <a:spAutoFit/>
          </a:bodyPr>
          <a:lstStyle/>
          <a:p>
            <a:pPr algn="ctr"/>
            <a:r>
              <a:rPr lang="en-US" sz="2400" b="1" dirty="0" smtClean="0">
                <a:solidFill>
                  <a:schemeClr val="tx2"/>
                </a:solidFill>
              </a:rPr>
              <a:t>T</a:t>
            </a:r>
            <a:r>
              <a:rPr lang="en-US" sz="2400" b="1" baseline="30000" dirty="0" smtClean="0">
                <a:solidFill>
                  <a:schemeClr val="tx2"/>
                </a:solidFill>
              </a:rPr>
              <a:t>2</a:t>
            </a:r>
            <a:r>
              <a:rPr lang="en-US" sz="2400" b="1" dirty="0" smtClean="0">
                <a:solidFill>
                  <a:schemeClr val="tx2"/>
                </a:solidFill>
              </a:rPr>
              <a:t> </a:t>
            </a:r>
            <a:r>
              <a:rPr lang="en-US" sz="2400" b="1" dirty="0">
                <a:solidFill>
                  <a:schemeClr val="tx2"/>
                </a:solidFill>
              </a:rPr>
              <a:t>= </a:t>
            </a:r>
            <a:r>
              <a:rPr lang="en-US" sz="2400" b="1" dirty="0" smtClean="0">
                <a:solidFill>
                  <a:schemeClr val="tx2"/>
                </a:solidFill>
              </a:rPr>
              <a:t>const. a</a:t>
            </a:r>
            <a:r>
              <a:rPr lang="en-US" sz="2400" b="1" baseline="30000" dirty="0">
                <a:solidFill>
                  <a:schemeClr val="tx2"/>
                </a:solidFill>
              </a:rPr>
              <a:t>3</a:t>
            </a:r>
            <a:endParaRPr lang="nl-NL" sz="2400" b="1" baseline="30000" dirty="0">
              <a:solidFill>
                <a:schemeClr val="tx2"/>
              </a:solidFill>
            </a:endParaRPr>
          </a:p>
        </p:txBody>
      </p:sp>
      <p:sp>
        <p:nvSpPr>
          <p:cNvPr id="20493" name="Text Box 13"/>
          <p:cNvSpPr txBox="1">
            <a:spLocks noChangeArrowheads="1"/>
          </p:cNvSpPr>
          <p:nvPr/>
        </p:nvSpPr>
        <p:spPr bwMode="auto">
          <a:xfrm>
            <a:off x="971600" y="3861048"/>
            <a:ext cx="1947863" cy="519113"/>
          </a:xfrm>
          <a:prstGeom prst="rect">
            <a:avLst/>
          </a:prstGeom>
          <a:noFill/>
          <a:ln w="28575">
            <a:noFill/>
            <a:miter lim="800000"/>
            <a:headEnd/>
            <a:tailEnd/>
          </a:ln>
          <a:effectLst/>
        </p:spPr>
        <p:txBody>
          <a:bodyPr wrap="none">
            <a:spAutoFit/>
          </a:bodyPr>
          <a:lstStyle/>
          <a:p>
            <a:r>
              <a:rPr lang="en-US" b="1" dirty="0">
                <a:solidFill>
                  <a:schemeClr val="tx2"/>
                </a:solidFill>
                <a:latin typeface="Times New Roman" pitchFamily="80" charset="0"/>
              </a:rPr>
              <a:t> = Constant</a:t>
            </a:r>
            <a:endParaRPr lang="nl-NL" b="1" dirty="0">
              <a:solidFill>
                <a:schemeClr val="tx2"/>
              </a:solidFill>
              <a:latin typeface="Times New Roman" pitchFamily="80" charset="0"/>
            </a:endParaRPr>
          </a:p>
        </p:txBody>
      </p:sp>
      <p:sp>
        <p:nvSpPr>
          <p:cNvPr id="20495" name="AutoShape 15"/>
          <p:cNvSpPr>
            <a:spLocks noChangeArrowheads="1"/>
          </p:cNvSpPr>
          <p:nvPr/>
        </p:nvSpPr>
        <p:spPr bwMode="auto">
          <a:xfrm>
            <a:off x="685800" y="2362200"/>
            <a:ext cx="454025" cy="508000"/>
          </a:xfrm>
          <a:prstGeom prst="star5">
            <a:avLst/>
          </a:prstGeom>
          <a:solidFill>
            <a:srgbClr val="FFCC00"/>
          </a:solidFill>
          <a:ln w="28575">
            <a:solidFill>
              <a:schemeClr val="tx2"/>
            </a:solidFill>
            <a:miter lim="800000"/>
            <a:headEnd/>
            <a:tailEnd/>
          </a:ln>
          <a:effectLst/>
        </p:spPr>
        <p:txBody>
          <a:bodyPr wrap="none" anchor="ctr"/>
          <a:lstStyle/>
          <a:p>
            <a:endParaRPr lang="nl-NL"/>
          </a:p>
        </p:txBody>
      </p:sp>
      <p:sp>
        <p:nvSpPr>
          <p:cNvPr id="20496" name="AutoShape 16"/>
          <p:cNvSpPr>
            <a:spLocks noChangeArrowheads="1"/>
          </p:cNvSpPr>
          <p:nvPr/>
        </p:nvSpPr>
        <p:spPr bwMode="auto">
          <a:xfrm>
            <a:off x="1066800" y="1828800"/>
            <a:ext cx="327025" cy="327025"/>
          </a:xfrm>
          <a:prstGeom prst="star8">
            <a:avLst>
              <a:gd name="adj" fmla="val 38250"/>
            </a:avLst>
          </a:prstGeom>
          <a:solidFill>
            <a:srgbClr val="00CCFF"/>
          </a:solidFill>
          <a:ln w="28575">
            <a:solidFill>
              <a:srgbClr val="00CCFF"/>
            </a:solidFill>
            <a:miter lim="800000"/>
            <a:headEnd/>
            <a:tailEnd/>
          </a:ln>
          <a:effectLst/>
        </p:spPr>
        <p:txBody>
          <a:bodyPr wrap="none" anchor="ctr"/>
          <a:lstStyle/>
          <a:p>
            <a:endParaRPr lang="nl-NL"/>
          </a:p>
        </p:txBody>
      </p:sp>
      <p:sp>
        <p:nvSpPr>
          <p:cNvPr id="15" name="Tijdelijke aanduiding voor datum 14"/>
          <p:cNvSpPr>
            <a:spLocks noGrp="1"/>
          </p:cNvSpPr>
          <p:nvPr>
            <p:ph type="dt" sz="half" idx="10"/>
          </p:nvPr>
        </p:nvSpPr>
        <p:spPr/>
        <p:txBody>
          <a:bodyPr/>
          <a:lstStyle/>
          <a:p>
            <a:fld id="{0879B04C-A7DF-4C0E-87BA-CC8338037B27}" type="datetime1">
              <a:rPr lang="nl-NL" smtClean="0"/>
              <a:pPr/>
              <a:t>12-12-2010</a:t>
            </a:fld>
            <a:endParaRPr lang="nl-NL"/>
          </a:p>
        </p:txBody>
      </p:sp>
      <p:sp>
        <p:nvSpPr>
          <p:cNvPr id="16" name="Tijdelijke aanduiding voor voettekst 15"/>
          <p:cNvSpPr>
            <a:spLocks noGrp="1"/>
          </p:cNvSpPr>
          <p:nvPr>
            <p:ph type="ftr" sz="quarter" idx="11"/>
          </p:nvPr>
        </p:nvSpPr>
        <p:spPr/>
        <p:txBody>
          <a:bodyPr/>
          <a:lstStyle/>
          <a:p>
            <a:r>
              <a:rPr lang="nl-NL" smtClean="0"/>
              <a:t>Bart Rijkenberg Relativiteit Woudschoten 2010</a:t>
            </a:r>
            <a:endParaRPr lang="nl-NL"/>
          </a:p>
        </p:txBody>
      </p:sp>
      <p:sp>
        <p:nvSpPr>
          <p:cNvPr id="17" name="Tijdelijke aanduiding voor dianummer 16"/>
          <p:cNvSpPr>
            <a:spLocks noGrp="1"/>
          </p:cNvSpPr>
          <p:nvPr>
            <p:ph type="sldNum" sz="quarter" idx="12"/>
          </p:nvPr>
        </p:nvSpPr>
        <p:spPr/>
        <p:txBody>
          <a:bodyPr/>
          <a:lstStyle/>
          <a:p>
            <a:fld id="{CA2A918A-8C79-48DB-8E76-1081DEF33502}" type="slidenum">
              <a:rPr lang="nl-NL" smtClean="0"/>
              <a:pPr/>
              <a:t>7</a:t>
            </a:fld>
            <a:endParaRPr lang="nl-NL"/>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atum 2"/>
          <p:cNvSpPr>
            <a:spLocks noGrp="1"/>
          </p:cNvSpPr>
          <p:nvPr>
            <p:ph type="dt" sz="half" idx="10"/>
          </p:nvPr>
        </p:nvSpPr>
        <p:spPr/>
        <p:txBody>
          <a:bodyPr/>
          <a:lstStyle/>
          <a:p>
            <a:fld id="{27A8EA39-FED5-4D0D-8258-D5FF2BDA4A3F}" type="datetime1">
              <a:rPr lang="nl-NL" smtClean="0"/>
              <a:pPr/>
              <a:t>12-12-2010</a:t>
            </a:fld>
            <a:endParaRPr lang="nl-NL"/>
          </a:p>
        </p:txBody>
      </p:sp>
      <p:sp>
        <p:nvSpPr>
          <p:cNvPr id="27650" name="Rectangle 2"/>
          <p:cNvSpPr>
            <a:spLocks noGrp="1" noChangeArrowheads="1"/>
          </p:cNvSpPr>
          <p:nvPr>
            <p:ph type="title"/>
          </p:nvPr>
        </p:nvSpPr>
        <p:spPr>
          <a:xfrm>
            <a:off x="0" y="0"/>
            <a:ext cx="7086600" cy="1143000"/>
          </a:xfrm>
        </p:spPr>
        <p:txBody>
          <a:bodyPr/>
          <a:lstStyle/>
          <a:p>
            <a:r>
              <a:rPr lang="en-US" dirty="0">
                <a:effectLst>
                  <a:outerShdw blurRad="38100" dist="38100" dir="2700000" algn="tl">
                    <a:srgbClr val="000000">
                      <a:alpha val="43137"/>
                    </a:srgbClr>
                  </a:outerShdw>
                </a:effectLst>
              </a:rPr>
              <a:t>Isaac Newton (1642 – 1727)</a:t>
            </a:r>
            <a:endParaRPr lang="nl-NL" dirty="0">
              <a:effectLst>
                <a:outerShdw blurRad="38100" dist="38100" dir="2700000" algn="tl">
                  <a:srgbClr val="000000">
                    <a:alpha val="43137"/>
                  </a:srgbClr>
                </a:outerShdw>
              </a:effectLst>
            </a:endParaRPr>
          </a:p>
        </p:txBody>
      </p:sp>
      <p:pic>
        <p:nvPicPr>
          <p:cNvPr id="27651" name="Picture 3" descr="newton"/>
          <p:cNvPicPr>
            <a:picLocks noChangeAspect="1" noChangeArrowheads="1"/>
          </p:cNvPicPr>
          <p:nvPr/>
        </p:nvPicPr>
        <p:blipFill>
          <a:blip r:embed="rId3" cstate="print"/>
          <a:srcRect/>
          <a:stretch>
            <a:fillRect/>
          </a:stretch>
        </p:blipFill>
        <p:spPr bwMode="auto">
          <a:xfrm>
            <a:off x="4419600" y="1219200"/>
            <a:ext cx="3919538" cy="5384800"/>
          </a:xfrm>
          <a:prstGeom prst="rect">
            <a:avLst/>
          </a:prstGeom>
          <a:noFill/>
          <a:ln w="9525">
            <a:noFill/>
            <a:miter lim="800000"/>
            <a:headEnd/>
            <a:tailEnd/>
          </a:ln>
        </p:spPr>
      </p:pic>
      <p:pic>
        <p:nvPicPr>
          <p:cNvPr id="27652" name="Picture 4" descr="mewtprincneg"/>
          <p:cNvPicPr>
            <a:picLocks noChangeAspect="1" noChangeArrowheads="1"/>
          </p:cNvPicPr>
          <p:nvPr/>
        </p:nvPicPr>
        <p:blipFill>
          <a:blip r:embed="rId4" cstate="print"/>
          <a:srcRect/>
          <a:stretch>
            <a:fillRect/>
          </a:stretch>
        </p:blipFill>
        <p:spPr bwMode="auto">
          <a:xfrm>
            <a:off x="0" y="1447800"/>
            <a:ext cx="4067175" cy="5410200"/>
          </a:xfrm>
          <a:prstGeom prst="rect">
            <a:avLst/>
          </a:prstGeom>
          <a:noFill/>
          <a:ln w="9525">
            <a:noFill/>
            <a:miter lim="800000"/>
            <a:headEnd/>
            <a:tailEnd/>
          </a:ln>
        </p:spPr>
      </p:pic>
      <p:sp>
        <p:nvSpPr>
          <p:cNvPr id="6" name="Tijdelijke aanduiding voor voettekst 5"/>
          <p:cNvSpPr>
            <a:spLocks noGrp="1"/>
          </p:cNvSpPr>
          <p:nvPr>
            <p:ph type="ftr" sz="quarter" idx="11"/>
          </p:nvPr>
        </p:nvSpPr>
        <p:spPr/>
        <p:txBody>
          <a:bodyPr/>
          <a:lstStyle/>
          <a:p>
            <a:r>
              <a:rPr lang="nl-NL" smtClean="0"/>
              <a:t>Bart Rijkenberg Relativiteit Woudschoten 2010</a:t>
            </a:r>
            <a:endParaRPr lang="nl-NL"/>
          </a:p>
        </p:txBody>
      </p:sp>
      <p:sp>
        <p:nvSpPr>
          <p:cNvPr id="7" name="Tijdelijke aanduiding voor dianummer 6"/>
          <p:cNvSpPr>
            <a:spLocks noGrp="1"/>
          </p:cNvSpPr>
          <p:nvPr>
            <p:ph type="sldNum" sz="quarter" idx="12"/>
          </p:nvPr>
        </p:nvSpPr>
        <p:spPr/>
        <p:txBody>
          <a:bodyPr/>
          <a:lstStyle/>
          <a:p>
            <a:fld id="{CA2A918A-8C79-48DB-8E76-1081DEF33502}" type="slidenum">
              <a:rPr lang="nl-NL" smtClean="0"/>
              <a:pPr/>
              <a:t>8</a:t>
            </a:fld>
            <a:endParaRPr lang="nl-N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atum 3"/>
          <p:cNvSpPr>
            <a:spLocks noGrp="1"/>
          </p:cNvSpPr>
          <p:nvPr>
            <p:ph type="dt" sz="half" idx="10"/>
          </p:nvPr>
        </p:nvSpPr>
        <p:spPr/>
        <p:txBody>
          <a:bodyPr/>
          <a:lstStyle/>
          <a:p>
            <a:fld id="{D28B06CF-3515-4AFE-B8A5-EA3A24B2B75E}" type="datetime1">
              <a:rPr lang="nl-NL" smtClean="0"/>
              <a:pPr/>
              <a:t>12-12-2010</a:t>
            </a:fld>
            <a:endParaRPr lang="nl-NL"/>
          </a:p>
        </p:txBody>
      </p:sp>
      <p:sp>
        <p:nvSpPr>
          <p:cNvPr id="30722" name="Rectangle 2"/>
          <p:cNvSpPr>
            <a:spLocks noGrp="1" noChangeArrowheads="1"/>
          </p:cNvSpPr>
          <p:nvPr>
            <p:ph type="title"/>
          </p:nvPr>
        </p:nvSpPr>
        <p:spPr>
          <a:effectLst>
            <a:outerShdw dist="35921" dir="2700000" algn="ctr" rotWithShape="0">
              <a:srgbClr val="FF6600"/>
            </a:outerShdw>
          </a:effectLst>
        </p:spPr>
        <p:txBody>
          <a:bodyPr/>
          <a:lstStyle/>
          <a:p>
            <a:r>
              <a:rPr lang="en-US"/>
              <a:t>De wetten van Newton</a:t>
            </a:r>
          </a:p>
        </p:txBody>
      </p:sp>
      <p:sp>
        <p:nvSpPr>
          <p:cNvPr id="30723" name="Rectangle 3"/>
          <p:cNvSpPr>
            <a:spLocks noGrp="1" noChangeArrowheads="1"/>
          </p:cNvSpPr>
          <p:nvPr>
            <p:ph type="body" idx="1"/>
          </p:nvPr>
        </p:nvSpPr>
        <p:spPr bwMode="auto">
          <a:xfrm>
            <a:off x="2627784" y="1196752"/>
            <a:ext cx="6248400" cy="3962400"/>
          </a:xfrm>
          <a:noFill/>
          <a:ln>
            <a:miter lim="800000"/>
            <a:headEnd/>
            <a:tailEnd/>
          </a:ln>
        </p:spPr>
        <p:txBody>
          <a:bodyPr vert="horz" wrap="square" lIns="91440" tIns="45720" rIns="91440" bIns="45720" numCol="1" anchor="t" anchorCtr="0" compatLnSpc="1">
            <a:prstTxWarp prst="textNoShape">
              <a:avLst/>
            </a:prstTxWarp>
            <a:normAutofit/>
          </a:bodyPr>
          <a:lstStyle/>
          <a:p>
            <a:pPr>
              <a:lnSpc>
                <a:spcPct val="90000"/>
              </a:lnSpc>
            </a:pPr>
            <a:r>
              <a:rPr lang="en-US" b="1" dirty="0" smtClean="0">
                <a:solidFill>
                  <a:schemeClr val="tx2"/>
                </a:solidFill>
                <a:latin typeface="Times New Roman" pitchFamily="80" charset="0"/>
              </a:rPr>
              <a:t>             			</a:t>
            </a:r>
            <a:r>
              <a:rPr lang="en-US" sz="2800" b="1" dirty="0" err="1" smtClean="0">
                <a:solidFill>
                  <a:schemeClr val="tx2"/>
                </a:solidFill>
                <a:latin typeface="Times New Roman" pitchFamily="80" charset="0"/>
              </a:rPr>
              <a:t>impuls</a:t>
            </a:r>
            <a:r>
              <a:rPr lang="en-US" sz="2800" b="1" dirty="0" smtClean="0">
                <a:solidFill>
                  <a:schemeClr val="tx2"/>
                </a:solidFill>
                <a:latin typeface="Times New Roman" pitchFamily="80" charset="0"/>
              </a:rPr>
              <a:t>  </a:t>
            </a:r>
            <a:endParaRPr lang="en-US" sz="2800" b="1" dirty="0">
              <a:solidFill>
                <a:schemeClr val="tx2"/>
              </a:solidFill>
              <a:latin typeface="Times New Roman" pitchFamily="80" charset="0"/>
            </a:endParaRPr>
          </a:p>
          <a:p>
            <a:pPr>
              <a:lnSpc>
                <a:spcPct val="90000"/>
              </a:lnSpc>
              <a:buFont typeface="Wingdings" pitchFamily="80" charset="2"/>
              <a:buNone/>
            </a:pPr>
            <a:r>
              <a:rPr lang="en-US" sz="2800" b="1" dirty="0">
                <a:solidFill>
                  <a:schemeClr val="tx2"/>
                </a:solidFill>
                <a:latin typeface="Times New Roman" pitchFamily="80" charset="0"/>
              </a:rPr>
              <a:t>                                               </a:t>
            </a:r>
          </a:p>
          <a:p>
            <a:pPr>
              <a:lnSpc>
                <a:spcPct val="90000"/>
              </a:lnSpc>
            </a:pPr>
            <a:r>
              <a:rPr lang="en-US" sz="2800" b="1" dirty="0" smtClean="0">
                <a:solidFill>
                  <a:schemeClr val="tx2"/>
                </a:solidFill>
                <a:latin typeface="Times New Roman" pitchFamily="80" charset="0"/>
              </a:rPr>
              <a:t>				</a:t>
            </a:r>
            <a:r>
              <a:rPr lang="en-US" sz="2800" b="1" dirty="0" err="1" smtClean="0">
                <a:solidFill>
                  <a:schemeClr val="tx2"/>
                </a:solidFill>
                <a:latin typeface="Times New Roman" pitchFamily="80" charset="0"/>
              </a:rPr>
              <a:t>krachtwet</a:t>
            </a:r>
            <a:endParaRPr lang="en-US" sz="2800" b="1" dirty="0">
              <a:solidFill>
                <a:schemeClr val="tx2"/>
              </a:solidFill>
              <a:latin typeface="Times New Roman" pitchFamily="80" charset="0"/>
            </a:endParaRPr>
          </a:p>
          <a:p>
            <a:pPr>
              <a:lnSpc>
                <a:spcPct val="90000"/>
              </a:lnSpc>
              <a:buFont typeface="Wingdings" pitchFamily="80" charset="2"/>
              <a:buNone/>
            </a:pPr>
            <a:endParaRPr lang="en-US" sz="2800" b="1" dirty="0" smtClean="0">
              <a:solidFill>
                <a:schemeClr val="tx2"/>
              </a:solidFill>
              <a:latin typeface="Times New Roman" pitchFamily="80" charset="0"/>
            </a:endParaRPr>
          </a:p>
          <a:p>
            <a:pPr>
              <a:lnSpc>
                <a:spcPct val="90000"/>
              </a:lnSpc>
            </a:pPr>
            <a:r>
              <a:rPr lang="en-US" sz="2800" b="1" dirty="0" smtClean="0">
                <a:solidFill>
                  <a:schemeClr val="tx2"/>
                </a:solidFill>
                <a:latin typeface="Times New Roman" pitchFamily="80" charset="0"/>
              </a:rPr>
              <a:t>				</a:t>
            </a:r>
            <a:r>
              <a:rPr lang="en-US" sz="2800" b="1" dirty="0" err="1" smtClean="0">
                <a:solidFill>
                  <a:schemeClr val="tx2"/>
                </a:solidFill>
                <a:latin typeface="Times New Roman" pitchFamily="80" charset="0"/>
              </a:rPr>
              <a:t>actie</a:t>
            </a:r>
            <a:r>
              <a:rPr lang="en-US" sz="2800" b="1" dirty="0" smtClean="0">
                <a:solidFill>
                  <a:schemeClr val="tx2"/>
                </a:solidFill>
                <a:latin typeface="Times New Roman" pitchFamily="80" charset="0"/>
              </a:rPr>
              <a:t> </a:t>
            </a:r>
            <a:r>
              <a:rPr lang="en-US" sz="2800" b="1" dirty="0">
                <a:solidFill>
                  <a:schemeClr val="tx2"/>
                </a:solidFill>
                <a:latin typeface="Times New Roman" pitchFamily="80" charset="0"/>
              </a:rPr>
              <a:t>= </a:t>
            </a:r>
            <a:r>
              <a:rPr lang="en-US" sz="2800" b="1" dirty="0" smtClean="0">
                <a:solidFill>
                  <a:schemeClr val="tx2"/>
                </a:solidFill>
                <a:latin typeface="Times New Roman" pitchFamily="80" charset="0"/>
              </a:rPr>
              <a:t>-</a:t>
            </a:r>
            <a:r>
              <a:rPr lang="en-US" sz="2800" b="1" dirty="0" err="1" smtClean="0">
                <a:solidFill>
                  <a:schemeClr val="tx2"/>
                </a:solidFill>
                <a:latin typeface="Times New Roman" pitchFamily="80" charset="0"/>
              </a:rPr>
              <a:t>reactie</a:t>
            </a:r>
            <a:endParaRPr lang="en-US" sz="2800" b="1" dirty="0">
              <a:solidFill>
                <a:schemeClr val="tx2"/>
              </a:solidFill>
              <a:latin typeface="Times New Roman" pitchFamily="80" charset="0"/>
            </a:endParaRPr>
          </a:p>
          <a:p>
            <a:pPr>
              <a:lnSpc>
                <a:spcPct val="90000"/>
              </a:lnSpc>
              <a:buFont typeface="Wingdings" pitchFamily="80" charset="2"/>
              <a:buNone/>
            </a:pPr>
            <a:endParaRPr lang="en-US" sz="2800" b="1" dirty="0">
              <a:solidFill>
                <a:schemeClr val="tx2"/>
              </a:solidFill>
              <a:latin typeface="Times New Roman" pitchFamily="80" charset="0"/>
            </a:endParaRPr>
          </a:p>
          <a:p>
            <a:pPr>
              <a:lnSpc>
                <a:spcPct val="90000"/>
              </a:lnSpc>
            </a:pPr>
            <a:r>
              <a:rPr lang="en-US" sz="2800" b="1" dirty="0">
                <a:solidFill>
                  <a:schemeClr val="tx2"/>
                </a:solidFill>
                <a:latin typeface="Times New Roman" pitchFamily="80" charset="0"/>
              </a:rPr>
              <a:t>De </a:t>
            </a:r>
            <a:r>
              <a:rPr lang="en-US" sz="2800" b="1" dirty="0" err="1">
                <a:solidFill>
                  <a:schemeClr val="tx2"/>
                </a:solidFill>
                <a:latin typeface="Times New Roman" pitchFamily="80" charset="0"/>
              </a:rPr>
              <a:t>zwaartekrachtswet</a:t>
            </a:r>
            <a:r>
              <a:rPr lang="en-US" sz="2800" b="1" dirty="0" smtClean="0">
                <a:solidFill>
                  <a:schemeClr val="tx2"/>
                </a:solidFill>
                <a:latin typeface="Times New Roman" pitchFamily="80" charset="0"/>
              </a:rPr>
              <a:t>:</a:t>
            </a:r>
            <a:endParaRPr lang="en-US" sz="2800" b="1" baseline="30000" dirty="0">
              <a:solidFill>
                <a:schemeClr val="tx2"/>
              </a:solidFill>
              <a:latin typeface="Times New Roman" pitchFamily="80" charset="0"/>
            </a:endParaRPr>
          </a:p>
        </p:txBody>
      </p:sp>
      <p:pic>
        <p:nvPicPr>
          <p:cNvPr id="30729" name="Picture 9" descr="newtonprinc"/>
          <p:cNvPicPr>
            <a:picLocks noChangeAspect="1" noChangeArrowheads="1"/>
          </p:cNvPicPr>
          <p:nvPr/>
        </p:nvPicPr>
        <p:blipFill>
          <a:blip r:embed="rId4" cstate="print"/>
          <a:srcRect/>
          <a:stretch>
            <a:fillRect/>
          </a:stretch>
        </p:blipFill>
        <p:spPr bwMode="auto">
          <a:xfrm>
            <a:off x="152400" y="4876800"/>
            <a:ext cx="2590800" cy="1789113"/>
          </a:xfrm>
          <a:prstGeom prst="rect">
            <a:avLst/>
          </a:prstGeom>
          <a:noFill/>
        </p:spPr>
      </p:pic>
      <p:graphicFrame>
        <p:nvGraphicFramePr>
          <p:cNvPr id="1027" name="Object 3"/>
          <p:cNvGraphicFramePr>
            <a:graphicFrameLocks noChangeAspect="1"/>
          </p:cNvGraphicFramePr>
          <p:nvPr/>
        </p:nvGraphicFramePr>
        <p:xfrm>
          <a:off x="3059832" y="1196752"/>
          <a:ext cx="1291644" cy="504056"/>
        </p:xfrm>
        <a:graphic>
          <a:graphicData uri="http://schemas.openxmlformats.org/presentationml/2006/ole">
            <p:oleObj spid="_x0000_s1027" name="Equation" r:id="rId5" imgW="520560" imgH="203040" progId="Equation.3">
              <p:embed/>
            </p:oleObj>
          </a:graphicData>
        </a:graphic>
      </p:graphicFrame>
      <p:graphicFrame>
        <p:nvGraphicFramePr>
          <p:cNvPr id="1028" name="Object 4"/>
          <p:cNvGraphicFramePr>
            <a:graphicFrameLocks noChangeAspect="1"/>
          </p:cNvGraphicFramePr>
          <p:nvPr/>
        </p:nvGraphicFramePr>
        <p:xfrm>
          <a:off x="3059832" y="2132856"/>
          <a:ext cx="2443507" cy="552698"/>
        </p:xfrm>
        <a:graphic>
          <a:graphicData uri="http://schemas.openxmlformats.org/presentationml/2006/ole">
            <p:oleObj spid="_x0000_s1028" name="Equation" r:id="rId6" imgW="1066680" imgH="241200" progId="Equation.3">
              <p:embed/>
            </p:oleObj>
          </a:graphicData>
        </a:graphic>
      </p:graphicFrame>
      <p:graphicFrame>
        <p:nvGraphicFramePr>
          <p:cNvPr id="1029" name="Object 5"/>
          <p:cNvGraphicFramePr>
            <a:graphicFrameLocks noChangeAspect="1"/>
          </p:cNvGraphicFramePr>
          <p:nvPr/>
        </p:nvGraphicFramePr>
        <p:xfrm>
          <a:off x="3059832" y="3140968"/>
          <a:ext cx="1483558" cy="552698"/>
        </p:xfrm>
        <a:graphic>
          <a:graphicData uri="http://schemas.openxmlformats.org/presentationml/2006/ole">
            <p:oleObj spid="_x0000_s1029" name="Equation" r:id="rId7" imgW="647640" imgH="241200" progId="Equation.3">
              <p:embed/>
            </p:oleObj>
          </a:graphicData>
        </a:graphic>
      </p:graphicFrame>
      <p:graphicFrame>
        <p:nvGraphicFramePr>
          <p:cNvPr id="1031" name="Object 7"/>
          <p:cNvGraphicFramePr>
            <a:graphicFrameLocks noChangeAspect="1"/>
          </p:cNvGraphicFramePr>
          <p:nvPr/>
        </p:nvGraphicFramePr>
        <p:xfrm>
          <a:off x="3059832" y="4581128"/>
          <a:ext cx="2040909" cy="916930"/>
        </p:xfrm>
        <a:graphic>
          <a:graphicData uri="http://schemas.openxmlformats.org/presentationml/2006/ole">
            <p:oleObj spid="_x0000_s1031" name="Equation" r:id="rId8" imgW="876240" imgH="393480" progId="Equation.3">
              <p:embed/>
            </p:oleObj>
          </a:graphicData>
        </a:graphic>
      </p:graphicFrame>
      <p:sp>
        <p:nvSpPr>
          <p:cNvPr id="10" name="Tijdelijke aanduiding voor voettekst 9"/>
          <p:cNvSpPr>
            <a:spLocks noGrp="1"/>
          </p:cNvSpPr>
          <p:nvPr>
            <p:ph type="ftr" sz="quarter" idx="11"/>
          </p:nvPr>
        </p:nvSpPr>
        <p:spPr/>
        <p:txBody>
          <a:bodyPr/>
          <a:lstStyle/>
          <a:p>
            <a:r>
              <a:rPr lang="nl-NL" smtClean="0"/>
              <a:t>Bart Rijkenberg Relativiteit Woudschoten 2010</a:t>
            </a:r>
            <a:endParaRPr lang="nl-NL"/>
          </a:p>
        </p:txBody>
      </p:sp>
      <p:sp>
        <p:nvSpPr>
          <p:cNvPr id="11" name="Tijdelijke aanduiding voor dianummer 10"/>
          <p:cNvSpPr>
            <a:spLocks noGrp="1"/>
          </p:cNvSpPr>
          <p:nvPr>
            <p:ph type="sldNum" sz="quarter" idx="12"/>
          </p:nvPr>
        </p:nvSpPr>
        <p:spPr/>
        <p:txBody>
          <a:bodyPr/>
          <a:lstStyle/>
          <a:p>
            <a:fld id="{CA2A918A-8C79-48DB-8E76-1081DEF33502}" type="slidenum">
              <a:rPr lang="nl-NL" smtClean="0"/>
              <a:pPr/>
              <a:t>9</a:t>
            </a:fld>
            <a:endParaRPr lang="nl-NL"/>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1159</TotalTime>
  <Words>1285</Words>
  <Application>Microsoft Office PowerPoint</Application>
  <PresentationFormat>Diavoorstelling (4:3)</PresentationFormat>
  <Paragraphs>337</Paragraphs>
  <Slides>42</Slides>
  <Notes>11</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42</vt:i4>
      </vt:variant>
    </vt:vector>
  </HeadingPairs>
  <TitlesOfParts>
    <vt:vector size="44" baseType="lpstr">
      <vt:lpstr>Office-thema</vt:lpstr>
      <vt:lpstr>Equation</vt:lpstr>
      <vt:lpstr>  (De sublieme eenvoud van)  Relativiteit  Een visuele inleiding</vt:lpstr>
      <vt:lpstr>Dia 2</vt:lpstr>
      <vt:lpstr>Dia 3</vt:lpstr>
      <vt:lpstr>Het Wunderjahr 1905</vt:lpstr>
      <vt:lpstr>Dia 5</vt:lpstr>
      <vt:lpstr>Relativiteit van Galileï</vt:lpstr>
      <vt:lpstr>Johannes Keppler (1571 – 1630)</vt:lpstr>
      <vt:lpstr>Isaac Newton (1642 – 1727)</vt:lpstr>
      <vt:lpstr>De wetten van Newton</vt:lpstr>
      <vt:lpstr>Albert Einstein - Relativiteit</vt:lpstr>
      <vt:lpstr>Inhoud</vt:lpstr>
      <vt:lpstr>Postulaten speciale relativiteit</vt:lpstr>
      <vt:lpstr>Dia 13</vt:lpstr>
      <vt:lpstr>De schaal van ruimtetijd</vt:lpstr>
      <vt:lpstr>Dia 15</vt:lpstr>
      <vt:lpstr>Dia 16</vt:lpstr>
      <vt:lpstr>Dia 17</vt:lpstr>
      <vt:lpstr>Dia 18</vt:lpstr>
      <vt:lpstr>Een fysisch experiment: klokken gelijkzetten</vt:lpstr>
      <vt:lpstr>Klokken gelijk zetten</vt:lpstr>
      <vt:lpstr>Klokken gelijkzetten in een rijdende trein</vt:lpstr>
      <vt:lpstr>Een nieuw assenstelsel</vt:lpstr>
      <vt:lpstr>Snelheden optellen</vt:lpstr>
      <vt:lpstr>Snelheden optellen volgens Newton</vt:lpstr>
      <vt:lpstr>En volgens Einstein …</vt:lpstr>
      <vt:lpstr>c/2 + c/2 = 0,8.c </vt:lpstr>
      <vt:lpstr>Optelformule voor snelheden</vt:lpstr>
      <vt:lpstr>Tijdrek – herschaling w-as </vt:lpstr>
      <vt:lpstr>Tijdrek – herschaling w-as </vt:lpstr>
      <vt:lpstr>Tijdrek – herschaling w-as </vt:lpstr>
      <vt:lpstr>Tijdrek</vt:lpstr>
      <vt:lpstr>Gelijke rechten</vt:lpstr>
      <vt:lpstr>De tweelingparadox </vt:lpstr>
      <vt:lpstr>De tweelingparadox </vt:lpstr>
      <vt:lpstr>Vragen</vt:lpstr>
      <vt:lpstr>Dia 36</vt:lpstr>
      <vt:lpstr>Dia 37</vt:lpstr>
      <vt:lpstr>Internetadressen</vt:lpstr>
      <vt:lpstr>Componenten</vt:lpstr>
      <vt:lpstr>De optelformule voor snelheden</vt:lpstr>
      <vt:lpstr>              Tijduitrekking          </vt:lpstr>
      <vt:lpstr>Dia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sublieme eenvoud van)  Relativiteit   Een visuele inleiding</dc:title>
  <dc:creator>Bart</dc:creator>
  <cp:lastModifiedBy>Bart</cp:lastModifiedBy>
  <cp:revision>118</cp:revision>
  <dcterms:created xsi:type="dcterms:W3CDTF">2010-10-09T17:29:01Z</dcterms:created>
  <dcterms:modified xsi:type="dcterms:W3CDTF">2010-12-12T08:45:08Z</dcterms:modified>
</cp:coreProperties>
</file>