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4" r:id="rId4"/>
    <p:sldId id="260" r:id="rId5"/>
    <p:sldId id="273" r:id="rId6"/>
    <p:sldId id="274" r:id="rId7"/>
    <p:sldId id="269" r:id="rId8"/>
    <p:sldId id="275" r:id="rId9"/>
    <p:sldId id="270" r:id="rId10"/>
    <p:sldId id="272" r:id="rId11"/>
    <p:sldId id="271" r:id="rId12"/>
    <p:sldId id="276" r:id="rId13"/>
    <p:sldId id="261" r:id="rId14"/>
    <p:sldId id="258" r:id="rId15"/>
    <p:sldId id="259" r:id="rId16"/>
    <p:sldId id="265" r:id="rId17"/>
    <p:sldId id="266" r:id="rId18"/>
    <p:sldId id="267" r:id="rId19"/>
    <p:sldId id="268" r:id="rId20"/>
    <p:sldId id="277" r:id="rId21"/>
    <p:sldId id="278" r:id="rId22"/>
    <p:sldId id="257" r:id="rId23"/>
    <p:sldId id="263" r:id="rId2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61" autoAdjust="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11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FA25-4C9B-E547-A7E6-3B0E302E0772}" type="datetimeFigureOut">
              <a:t>09-11-14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046-9ED8-4048-BF1E-9623E6B6640F}" type="slidenum">
              <a:t>‹nr.›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89600"/>
            <a:ext cx="2286000" cy="116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05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FA25-4C9B-E547-A7E6-3B0E302E0772}" type="datetimeFigureOut">
              <a:t>09-11-14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046-9ED8-4048-BF1E-9623E6B6640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98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FA25-4C9B-E547-A7E6-3B0E302E0772}" type="datetimeFigureOut">
              <a:t>09-11-14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046-9ED8-4048-BF1E-9623E6B6640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00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FA25-4C9B-E547-A7E6-3B0E302E0772}" type="datetimeFigureOut">
              <a:t>09-11-14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046-9ED8-4048-BF1E-9623E6B6640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77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FA25-4C9B-E547-A7E6-3B0E302E0772}" type="datetimeFigureOut">
              <a:t>09-11-14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046-9ED8-4048-BF1E-9623E6B6640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42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FA25-4C9B-E547-A7E6-3B0E302E0772}" type="datetimeFigureOut">
              <a:t>09-11-14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046-9ED8-4048-BF1E-9623E6B6640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85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FA25-4C9B-E547-A7E6-3B0E302E0772}" type="datetimeFigureOut">
              <a:t>09-11-14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046-9ED8-4048-BF1E-9623E6B6640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47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FA25-4C9B-E547-A7E6-3B0E302E0772}" type="datetimeFigureOut">
              <a:t>09-11-14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046-9ED8-4048-BF1E-9623E6B6640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57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FA25-4C9B-E547-A7E6-3B0E302E0772}" type="datetimeFigureOut">
              <a:t>09-11-14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046-9ED8-4048-BF1E-9623E6B6640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87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FA25-4C9B-E547-A7E6-3B0E302E0772}" type="datetimeFigureOut">
              <a:t>09-11-14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046-9ED8-4048-BF1E-9623E6B6640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96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FA25-4C9B-E547-A7E6-3B0E302E0772}" type="datetimeFigureOut">
              <a:t>09-11-14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4046-9ED8-4048-BF1E-9623E6B6640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203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FA25-4C9B-E547-A7E6-3B0E302E0772}" type="datetimeFigureOut">
              <a:t>09-11-14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4046-9ED8-4048-BF1E-9623E6B6640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19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scil-project.eu/" TargetMode="Externa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jects.science.uu.nl/Masci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-UgHwU9oGno" TargetMode="Externa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04721"/>
            <a:ext cx="7772400" cy="3401808"/>
          </a:xfrm>
        </p:spPr>
        <p:txBody>
          <a:bodyPr>
            <a:normAutofit/>
          </a:bodyPr>
          <a:lstStyle/>
          <a:p>
            <a:r>
              <a:rPr lang="nl-NL" dirty="0"/>
              <a:t>Onderzoekend leren</a:t>
            </a:r>
            <a:br>
              <a:rPr lang="nl-NL" dirty="0"/>
            </a:br>
            <a:r>
              <a:rPr lang="nl-NL" dirty="0"/>
              <a:t>en</a:t>
            </a:r>
            <a:br>
              <a:rPr lang="nl-NL" dirty="0"/>
            </a:br>
            <a:r>
              <a:rPr lang="nl-NL" dirty="0" smtClean="0"/>
              <a:t>beroepscontexten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30129" y="4854575"/>
            <a:ext cx="6400800" cy="1752600"/>
          </a:xfrm>
        </p:spPr>
        <p:txBody>
          <a:bodyPr/>
          <a:lstStyle/>
          <a:p>
            <a:pPr algn="r"/>
            <a:r>
              <a:rPr lang="nl-NL" dirty="0"/>
              <a:t>M</a:t>
            </a:r>
            <a:r>
              <a:rPr lang="nl-NL" dirty="0" smtClean="0"/>
              <a:t>ieke Abels</a:t>
            </a:r>
          </a:p>
          <a:p>
            <a:pPr algn="r"/>
            <a:r>
              <a:rPr lang="nl-NL" dirty="0"/>
              <a:t>M</a:t>
            </a:r>
            <a:r>
              <a:rPr lang="nl-NL" dirty="0" smtClean="0"/>
              <a:t>ichiel </a:t>
            </a:r>
            <a:r>
              <a:rPr lang="nl-NL" dirty="0" err="1" smtClean="0"/>
              <a:t>Doorman</a:t>
            </a:r>
            <a:endParaRPr lang="nl-NL" dirty="0" smtClean="0"/>
          </a:p>
          <a:p>
            <a:pPr algn="r"/>
            <a:r>
              <a:rPr lang="nl-NL" dirty="0"/>
              <a:t>V</a:t>
            </a:r>
            <a:r>
              <a:rPr lang="nl-NL" dirty="0" smtClean="0"/>
              <a:t>incent </a:t>
            </a:r>
            <a:r>
              <a:rPr lang="nl-NL" dirty="0"/>
              <a:t>J</a:t>
            </a:r>
            <a:r>
              <a:rPr lang="nl-NL" dirty="0" smtClean="0"/>
              <a:t>onker</a:t>
            </a:r>
            <a:endParaRPr lang="nl-NL" dirty="0"/>
          </a:p>
        </p:txBody>
      </p:sp>
      <p:pic>
        <p:nvPicPr>
          <p:cNvPr id="1026" name="Picture 2" descr="http://www.fisme.science.uu.nl/toepassingen/22004/images/screenshot_color_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777"/>
            <a:ext cx="2096456" cy="15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isme.science.uu.nl/toepassingen/22003/images/screenshot_color_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12" y="3805085"/>
            <a:ext cx="3243114" cy="21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isme.science.uu.nl/toepassingen/22018/images/screenshot_color_n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51" y="0"/>
            <a:ext cx="2175648" cy="15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4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t="9972" r="3487" b="3376"/>
          <a:stretch/>
        </p:blipFill>
        <p:spPr>
          <a:xfrm rot="5400000">
            <a:off x="868286" y="980727"/>
            <a:ext cx="6858000" cy="4896546"/>
          </a:xfrm>
        </p:spPr>
      </p:pic>
    </p:spTree>
    <p:extLst>
      <p:ext uri="{BB962C8B-B14F-4D97-AF65-F5344CB8AC3E}">
        <p14:creationId xmlns:p14="http://schemas.microsoft.com/office/powerpoint/2010/main" val="336404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94" y="-32940"/>
            <a:ext cx="4768645" cy="6921684"/>
          </a:xfrm>
        </p:spPr>
      </p:pic>
    </p:spTree>
    <p:extLst>
      <p:ext uri="{BB962C8B-B14F-4D97-AF65-F5344CB8AC3E}">
        <p14:creationId xmlns:p14="http://schemas.microsoft.com/office/powerpoint/2010/main" val="292770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>
              <a:hlinkClick r:id="rId2"/>
            </a:endParaRP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endParaRPr lang="en-GB" dirty="0" smtClean="0">
              <a:hlinkClick r:id="rId2"/>
            </a:endParaRP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www.mascil-project.eu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39" y="590011"/>
            <a:ext cx="54006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40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Informatie over het project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bollen van </a:t>
            </a:r>
            <a:r>
              <a:rPr lang="nl-NL" dirty="0" err="1"/>
              <a:t>primas</a:t>
            </a:r>
            <a:r>
              <a:rPr lang="nl-NL" dirty="0"/>
              <a:t>/</a:t>
            </a:r>
            <a:r>
              <a:rPr lang="nl-NL" dirty="0" err="1"/>
              <a:t>mascil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409"/>
            <a:ext cx="9144000" cy="59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Schoolboeken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voorbeelden uit schoolboeken</a:t>
            </a:r>
          </a:p>
          <a:p>
            <a:r>
              <a:rPr lang="nl-NL" dirty="0"/>
              <a:t>o</a:t>
            </a:r>
            <a:r>
              <a:rPr lang="nl-NL" dirty="0" smtClean="0"/>
              <a:t>pgaven met een beroepscontext</a:t>
            </a:r>
          </a:p>
          <a:p>
            <a:r>
              <a:rPr lang="nl-NL" dirty="0" smtClean="0"/>
              <a:t>hoe kunnen het onderzoeken en de context beter tot hun recht komen?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29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Herontwerp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Kies een van de vier opgaven.</a:t>
            </a:r>
          </a:p>
          <a:p>
            <a:r>
              <a:rPr lang="nl-NL" dirty="0" smtClean="0"/>
              <a:t>Bekijk </a:t>
            </a:r>
            <a:r>
              <a:rPr lang="nl-NL" dirty="0"/>
              <a:t>hoe je deze </a:t>
            </a:r>
            <a:r>
              <a:rPr lang="nl-NL" dirty="0" smtClean="0"/>
              <a:t>opgave kunt ‘herontwerpen’ met behulp van de informatie in de bollen.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36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 altLang="nl-NL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MW vmbo </a:t>
            </a:r>
            <a:r>
              <a:rPr lang="nl-NL" altLang="nl-NL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gt</a:t>
            </a:r>
            <a:r>
              <a:rPr lang="nl-NL" altLang="nl-NL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havo 2 B p. 101 (H. 10 Inhoud, 10-2 inhoud cilinder) </a:t>
            </a:r>
            <a:r>
              <a:rPr lang="nl-NL" altLang="nl-NL" sz="2800" dirty="0">
                <a:latin typeface="Arial" pitchFamily="34" charset="0"/>
                <a:cs typeface="Arial" pitchFamily="34" charset="0"/>
              </a:rPr>
              <a:t/>
            </a:r>
            <a:br>
              <a:rPr lang="nl-NL" altLang="nl-NL" sz="2800" dirty="0">
                <a:latin typeface="Arial" pitchFamily="34" charset="0"/>
                <a:cs typeface="Arial" pitchFamily="34" charset="0"/>
              </a:rPr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3" name="Picture 1" descr="Sca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" y="1600200"/>
            <a:ext cx="9014514" cy="375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3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MW vmbo </a:t>
            </a:r>
            <a:r>
              <a:rPr lang="nl-NL" dirty="0" err="1"/>
              <a:t>gt</a:t>
            </a:r>
            <a:r>
              <a:rPr lang="nl-NL" dirty="0"/>
              <a:t>  havo 2 B p. 126. (H 11 Verbanden, 11-3 wortelformules)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P:\fisme\_Public\Projecten\Mascil\wp3_materials\presentatie_nwd_2014\images\Scan 3rotat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" y="2231923"/>
            <a:ext cx="9002837" cy="4130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13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MW vwo bovenbouw A1(B1) 1 p. 125. </a:t>
            </a:r>
            <a:r>
              <a:rPr lang="nl-NL" sz="3600" dirty="0"/>
              <a:t>(H Analyse_4, Periodieke functies Testbeeld)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 descr="P:\fisme\_Public\Projecten\Mascil\wp3_materials\presentatie_nwd_2014\images\Scan 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2" y="1804987"/>
            <a:ext cx="8905750" cy="5053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0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29466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MW vwo </a:t>
            </a:r>
            <a:r>
              <a:rPr lang="nl-NL" sz="4000" dirty="0" smtClean="0"/>
              <a:t>wiskunde </a:t>
            </a:r>
            <a:r>
              <a:rPr lang="nl-NL" sz="4000" dirty="0"/>
              <a:t>B deel 2,  p. 227.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4000" dirty="0" smtClean="0"/>
              <a:t>(</a:t>
            </a:r>
            <a:r>
              <a:rPr lang="nl-NL" sz="4000" dirty="0"/>
              <a:t>H 8 Product- en quotiëntfuncties, 8-5 uiterste waarde berekenen)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 descr="P:\fisme\_Public\Projecten\Mascil\wp3_materials\presentatie_nwd_2014\images\Scan 10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0" y="2271559"/>
            <a:ext cx="9014070" cy="4109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15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Voorbeeld uit </a:t>
            </a:r>
            <a:r>
              <a:rPr lang="nl-NL" dirty="0" smtClean="0"/>
              <a:t>het </a:t>
            </a:r>
            <a:r>
              <a:rPr lang="nl-NL" dirty="0" err="1" smtClean="0"/>
              <a:t>Mascil</a:t>
            </a:r>
            <a:r>
              <a:rPr lang="nl-NL" dirty="0" smtClean="0"/>
              <a:t> project(15 </a:t>
            </a:r>
            <a:r>
              <a:rPr lang="nl-NL" dirty="0"/>
              <a:t>minuten)</a:t>
            </a:r>
          </a:p>
          <a:p>
            <a:r>
              <a:rPr lang="nl-NL" dirty="0" smtClean="0"/>
              <a:t>Informatie </a:t>
            </a:r>
            <a:r>
              <a:rPr lang="nl-NL" dirty="0"/>
              <a:t>uit </a:t>
            </a:r>
            <a:r>
              <a:rPr lang="nl-NL" dirty="0" smtClean="0"/>
              <a:t>het Mascil project </a:t>
            </a:r>
            <a:r>
              <a:rPr lang="nl-NL" dirty="0"/>
              <a:t>(5 minuten)</a:t>
            </a:r>
          </a:p>
          <a:p>
            <a:r>
              <a:rPr lang="nl-NL" dirty="0"/>
              <a:t>Herontwerpen (15 minuten)</a:t>
            </a:r>
          </a:p>
          <a:p>
            <a:r>
              <a:rPr lang="nl-NL" dirty="0"/>
              <a:t>Discussie/afronding</a:t>
            </a:r>
          </a:p>
        </p:txBody>
      </p:sp>
    </p:spTree>
    <p:extLst>
      <p:ext uri="{BB962C8B-B14F-4D97-AF65-F5344CB8AC3E}">
        <p14:creationId xmlns:p14="http://schemas.microsoft.com/office/powerpoint/2010/main" val="330209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Onderzoekend leren en beroepscontexten: Waarom?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458"/>
            <a:ext cx="8229600" cy="4525963"/>
          </a:xfrm>
        </p:spPr>
        <p:txBody>
          <a:bodyPr/>
          <a:lstStyle/>
          <a:p>
            <a:r>
              <a:rPr lang="nl-NL" dirty="0" smtClean="0"/>
              <a:t>Geeft een beeld van de relevantie van het vak.</a:t>
            </a:r>
          </a:p>
          <a:p>
            <a:r>
              <a:rPr lang="nl-NL" dirty="0" smtClean="0"/>
              <a:t>Leerlingen leren probleemoplossen en toepassen.</a:t>
            </a:r>
          </a:p>
          <a:p>
            <a:r>
              <a:rPr lang="nl-NL" dirty="0" smtClean="0"/>
              <a:t>Docent ziet wat leerlingen kunnen.</a:t>
            </a:r>
          </a:p>
          <a:p>
            <a:r>
              <a:rPr lang="nl-NL" dirty="0" smtClean="0"/>
              <a:t>Benut hun creativiteit.</a:t>
            </a:r>
          </a:p>
          <a:p>
            <a:r>
              <a:rPr lang="nl-NL" dirty="0" smtClean="0"/>
              <a:t>Motivatieverhogend.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066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Onderzoekend leren en beroepscontexten</a:t>
            </a:r>
            <a:r>
              <a:rPr lang="nl-NL" dirty="0" smtClean="0"/>
              <a:t>: Hoe?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88458"/>
            <a:ext cx="8400197" cy="4525963"/>
          </a:xfrm>
        </p:spPr>
        <p:txBody>
          <a:bodyPr/>
          <a:lstStyle/>
          <a:p>
            <a:r>
              <a:rPr lang="nl-NL" dirty="0" smtClean="0"/>
              <a:t>Maak context ‘echt’ (</a:t>
            </a:r>
            <a:r>
              <a:rPr lang="nl-NL" dirty="0" err="1" smtClean="0"/>
              <a:t>bijv</a:t>
            </a:r>
            <a:r>
              <a:rPr lang="nl-NL" dirty="0" smtClean="0"/>
              <a:t> met een filmpje)</a:t>
            </a:r>
          </a:p>
          <a:p>
            <a:r>
              <a:rPr lang="nl-NL" dirty="0" smtClean="0"/>
              <a:t>Laat leerlingen eigenaar van het/een probleem worden.</a:t>
            </a:r>
          </a:p>
          <a:p>
            <a:r>
              <a:rPr lang="nl-NL" dirty="0" smtClean="0"/>
              <a:t>Geef leerlingen een rol.</a:t>
            </a:r>
          </a:p>
          <a:p>
            <a:r>
              <a:rPr lang="nl-NL" dirty="0" smtClean="0"/>
              <a:t>Vraag om een product.</a:t>
            </a:r>
          </a:p>
          <a:p>
            <a:r>
              <a:rPr lang="nl-NL" dirty="0" smtClean="0"/>
              <a:t>Structuur uit de opdracht -&gt; structuur in de les.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485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Bronnen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Mascil - </a:t>
            </a:r>
            <a:r>
              <a:rPr lang="nl-NL" dirty="0">
                <a:hlinkClick r:id="rId2"/>
              </a:rPr>
              <a:t>www.projects.science.uu.nl/Mascil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medicijnspiegel</a:t>
            </a:r>
          </a:p>
          <a:p>
            <a:pPr lvl="1"/>
            <a:r>
              <a:rPr lang="nl-NL" dirty="0"/>
              <a:t>parkeergarage</a:t>
            </a:r>
          </a:p>
          <a:p>
            <a:pPr lvl="1"/>
            <a:r>
              <a:rPr lang="nl-NL" dirty="0" smtClean="0"/>
              <a:t>Fietsverzekering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Andere voorbeelden</a:t>
            </a:r>
          </a:p>
          <a:p>
            <a:pPr lvl="1"/>
            <a:r>
              <a:rPr lang="nl-NL" dirty="0" smtClean="0"/>
              <a:t>Wiskundige Denk Activiteiten</a:t>
            </a:r>
          </a:p>
          <a:p>
            <a:pPr lvl="1"/>
            <a:r>
              <a:rPr lang="nl-NL" dirty="0" err="1" smtClean="0"/>
              <a:t>Alympiade</a:t>
            </a:r>
            <a:endParaRPr lang="nl-NL" dirty="0"/>
          </a:p>
          <a:p>
            <a:pPr lvl="1"/>
            <a:r>
              <a:rPr lang="nl-NL" dirty="0" smtClean="0"/>
              <a:t>Bèta-beroepen </a:t>
            </a:r>
            <a:r>
              <a:rPr lang="nl-NL" dirty="0"/>
              <a:t>in de klas (HU)</a:t>
            </a:r>
          </a:p>
          <a:p>
            <a:pPr lvl="1"/>
            <a:r>
              <a:rPr lang="nl-NL" dirty="0" smtClean="0"/>
              <a:t>Onderbouw Wiskunde Dag</a:t>
            </a:r>
            <a:endParaRPr lang="nl-NL" dirty="0"/>
          </a:p>
          <a:p>
            <a:pPr lvl="1"/>
            <a:r>
              <a:rPr lang="nl-NL" dirty="0" smtClean="0"/>
              <a:t>Succesformules en lesmateriaal van de Praktijk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25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Nieuwsbrief onderzoekend leren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Probleem van de maand</a:t>
            </a:r>
          </a:p>
          <a:p>
            <a:r>
              <a:rPr lang="nl-NL"/>
              <a:t>E-mail-adres achterlaten</a:t>
            </a:r>
          </a:p>
        </p:txBody>
      </p:sp>
    </p:spTree>
    <p:extLst>
      <p:ext uri="{BB962C8B-B14F-4D97-AF65-F5344CB8AC3E}">
        <p14:creationId xmlns:p14="http://schemas.microsoft.com/office/powerpoint/2010/main" val="36386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een </a:t>
            </a:r>
            <a:r>
              <a:rPr lang="nl-NL" dirty="0"/>
              <a:t>standaard wiskunde opgave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G&amp;R_structured_mtk_havo3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35" y="1211051"/>
            <a:ext cx="50006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09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uit </a:t>
            </a:r>
            <a:r>
              <a:rPr lang="nl-NL" dirty="0" err="1"/>
              <a:t>Mascil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Parkeergarage (linken naar </a:t>
            </a:r>
            <a:r>
              <a:rPr lang="nl-NL" dirty="0" smtClean="0">
                <a:hlinkClick r:id="rId2"/>
              </a:rPr>
              <a:t>video</a:t>
            </a:r>
            <a:r>
              <a:rPr lang="nl-NL" dirty="0" smtClean="0"/>
              <a:t>)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 descr="http://www.fisme.science.uu.nl/toepassingen/28187/images/screenshot_color_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1" y="2239887"/>
            <a:ext cx="5181703" cy="38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4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uit </a:t>
            </a:r>
            <a:r>
              <a:rPr lang="nl-NL" dirty="0" err="1"/>
              <a:t>Mascil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Parkeergarage:</a:t>
            </a:r>
          </a:p>
          <a:p>
            <a:pPr lvl="1"/>
            <a:r>
              <a:rPr lang="nl-NL" dirty="0" smtClean="0"/>
              <a:t>Bekijk de opdracht</a:t>
            </a:r>
          </a:p>
          <a:p>
            <a:pPr lvl="1"/>
            <a:r>
              <a:rPr lang="nl-NL" dirty="0" smtClean="0"/>
              <a:t>Begin aan een ontwerp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18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uit </a:t>
            </a:r>
            <a:r>
              <a:rPr lang="nl-NL" dirty="0" err="1"/>
              <a:t>Mascil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24168"/>
            <a:ext cx="8229600" cy="4525963"/>
          </a:xfrm>
        </p:spPr>
        <p:txBody>
          <a:bodyPr/>
          <a:lstStyle/>
          <a:p>
            <a:r>
              <a:rPr lang="nl-NL" dirty="0" smtClean="0"/>
              <a:t>De Parkeergarage en de Schoolboekopgave</a:t>
            </a:r>
          </a:p>
          <a:p>
            <a:r>
              <a:rPr lang="nl-NL" dirty="0" smtClean="0"/>
              <a:t>Wat zijn verschillen?</a:t>
            </a:r>
          </a:p>
          <a:p>
            <a:r>
              <a:rPr lang="nl-NL" dirty="0" smtClean="0"/>
              <a:t>Wat betekent dat voor docent en leerlingen?</a:t>
            </a:r>
          </a:p>
        </p:txBody>
      </p:sp>
      <p:pic>
        <p:nvPicPr>
          <p:cNvPr id="4" name="Picture 2" descr="G&amp;R_structured_mtk_havo3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50" y="3045130"/>
            <a:ext cx="3045125" cy="36748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400775"/>
              </p:ext>
            </p:extLst>
          </p:nvPr>
        </p:nvGraphicFramePr>
        <p:xfrm>
          <a:off x="1242917" y="3036492"/>
          <a:ext cx="2846063" cy="3683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4" imgW="5829199" imgH="7543800" progId="AcroExch.Document.11">
                  <p:embed/>
                </p:oleObj>
              </mc:Choice>
              <mc:Fallback>
                <p:oleObj name="Acrobat Document" r:id="rId4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2917" y="3036492"/>
                        <a:ext cx="2846063" cy="36834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67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5401"/>
          </a:xfrm>
        </p:spPr>
        <p:txBody>
          <a:bodyPr>
            <a:noAutofit/>
          </a:bodyPr>
          <a:lstStyle/>
          <a:p>
            <a:r>
              <a:rPr lang="nl-NL" sz="3600" dirty="0" smtClean="0"/>
              <a:t>Structuur uit opdracht? Structuur in de les!</a:t>
            </a:r>
            <a:br>
              <a:rPr lang="nl-NL" sz="3600" dirty="0" smtClean="0"/>
            </a:br>
            <a:r>
              <a:rPr lang="nl-NL" sz="3600" dirty="0" smtClean="0"/>
              <a:t>Een voorbeeld lesplan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71" y="1578644"/>
            <a:ext cx="8669547" cy="4970300"/>
          </a:xfrm>
        </p:spPr>
        <p:txBody>
          <a:bodyPr>
            <a:normAutofit fontScale="85000" lnSpcReduction="10000"/>
          </a:bodyPr>
          <a:lstStyle/>
          <a:p>
            <a:r>
              <a:rPr lang="nl-NL" sz="3600" dirty="0" smtClean="0"/>
              <a:t>5 minuten:  Maak groepjes van max. 4 leerlingen en introduceer het probleem.</a:t>
            </a:r>
          </a:p>
          <a:p>
            <a:r>
              <a:rPr lang="nl-NL" sz="3600" dirty="0" smtClean="0"/>
              <a:t>10 minuten: Leerlingen werken in groepjes aan de opdracht.</a:t>
            </a:r>
          </a:p>
          <a:p>
            <a:r>
              <a:rPr lang="nl-NL" sz="3600" dirty="0" smtClean="0"/>
              <a:t>5 minuten: Kort klassikaal rondje om problemen en vragen te bespreken en antwoorden te delen.</a:t>
            </a:r>
            <a:endParaRPr lang="nl-NL" sz="3600" dirty="0"/>
          </a:p>
          <a:p>
            <a:r>
              <a:rPr lang="nl-NL" sz="3600" dirty="0" smtClean="0"/>
              <a:t>25 minuten: </a:t>
            </a:r>
            <a:r>
              <a:rPr lang="nl-NL" sz="3600" dirty="0"/>
              <a:t>D</a:t>
            </a:r>
            <a:r>
              <a:rPr lang="nl-NL" sz="3600" dirty="0" smtClean="0"/>
              <a:t>e groepen werken verder en maken een definitief ontwerp.</a:t>
            </a:r>
          </a:p>
          <a:p>
            <a:r>
              <a:rPr lang="nl-NL" sz="3600" dirty="0" smtClean="0"/>
              <a:t>10 minuten: Presentaties van een paar groepjes.</a:t>
            </a:r>
          </a:p>
          <a:p>
            <a:r>
              <a:rPr lang="nl-NL" sz="3600" dirty="0" smtClean="0"/>
              <a:t>5 minuten: Terugblik op de opdracht.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680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5401"/>
          </a:xfrm>
        </p:spPr>
        <p:txBody>
          <a:bodyPr>
            <a:no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Structuur uit opdracht? Structuur in de les!</a:t>
            </a:r>
            <a:br>
              <a:rPr lang="nl-NL" sz="3600" dirty="0" smtClean="0">
                <a:solidFill>
                  <a:schemeClr val="bg1"/>
                </a:solidFill>
              </a:rPr>
            </a:br>
            <a:r>
              <a:rPr lang="nl-NL" sz="3600" dirty="0" smtClean="0">
                <a:solidFill>
                  <a:schemeClr val="bg1"/>
                </a:solidFill>
              </a:rPr>
              <a:t>Een voorbeeld les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45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2371" y="860062"/>
            <a:ext cx="6880490" cy="5160368"/>
          </a:xfrm>
        </p:spPr>
      </p:pic>
    </p:spTree>
    <p:extLst>
      <p:ext uri="{BB962C8B-B14F-4D97-AF65-F5344CB8AC3E}">
        <p14:creationId xmlns:p14="http://schemas.microsoft.com/office/powerpoint/2010/main" val="21308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432</Words>
  <Application>Microsoft Macintosh PowerPoint</Application>
  <PresentationFormat>Diavoorstelling (4:3)</PresentationFormat>
  <Paragraphs>74</Paragraphs>
  <Slides>23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5" baseType="lpstr">
      <vt:lpstr>Office-thema</vt:lpstr>
      <vt:lpstr>Acrobat Document</vt:lpstr>
      <vt:lpstr>Onderzoekend leren en beroepscontexten</vt:lpstr>
      <vt:lpstr>Programma</vt:lpstr>
      <vt:lpstr>een standaard wiskunde opgave</vt:lpstr>
      <vt:lpstr>Voorbeeld uit Mascil</vt:lpstr>
      <vt:lpstr>Voorbeeld uit Mascil</vt:lpstr>
      <vt:lpstr>Voorbeeld uit Mascil</vt:lpstr>
      <vt:lpstr>Structuur uit opdracht? Structuur in de les! Een voorbeeld lesplan</vt:lpstr>
      <vt:lpstr>Structuur uit opdracht? Structuur in de les! Een voorbeeld les</vt:lpstr>
      <vt:lpstr>PowerPoint-presentatie</vt:lpstr>
      <vt:lpstr>PowerPoint-presentatie</vt:lpstr>
      <vt:lpstr>PowerPoint-presentatie</vt:lpstr>
      <vt:lpstr>PowerPoint-presentatie</vt:lpstr>
      <vt:lpstr>Informatie over het project</vt:lpstr>
      <vt:lpstr>Schoolboeken</vt:lpstr>
      <vt:lpstr>Herontwerp</vt:lpstr>
      <vt:lpstr>MW vmbo gt  havo 2 B p. 101 (H. 10 Inhoud, 10-2 inhoud cilinder)  </vt:lpstr>
      <vt:lpstr>MW vmbo gt  havo 2 B p. 126. (H 11 Verbanden, 11-3 wortelformules)</vt:lpstr>
      <vt:lpstr>MW vwo bovenbouw A1(B1) 1 p. 125. (H Analyse_4, Periodieke functies Testbeeld)</vt:lpstr>
      <vt:lpstr>MW vwo wiskunde B deel 2,  p. 227.  (H 8 Product- en quotiëntfuncties, 8-5 uiterste waarde berekenen) </vt:lpstr>
      <vt:lpstr>Onderzoekend leren en beroepscontexten: Waarom?</vt:lpstr>
      <vt:lpstr>Onderzoekend leren en beroepscontexten: Hoe?</vt:lpstr>
      <vt:lpstr>Bronnen</vt:lpstr>
      <vt:lpstr>Nieuwsbrief onderzoekend leren</vt:lpstr>
    </vt:vector>
  </TitlesOfParts>
  <Company>Freudenthal instituut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onderzoekend leren</dc:title>
  <dc:creator>Vincent Jonker</dc:creator>
  <cp:lastModifiedBy>Vincent Jonker</cp:lastModifiedBy>
  <cp:revision>26</cp:revision>
  <dcterms:created xsi:type="dcterms:W3CDTF">2014-11-03T09:09:52Z</dcterms:created>
  <dcterms:modified xsi:type="dcterms:W3CDTF">2014-11-09T15:23:56Z</dcterms:modified>
</cp:coreProperties>
</file>