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1" r:id="rId4"/>
    <p:sldId id="266" r:id="rId5"/>
    <p:sldId id="272" r:id="rId6"/>
    <p:sldId id="273" r:id="rId7"/>
    <p:sldId id="269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4D236"/>
    <a:srgbClr val="8DA375"/>
    <a:srgbClr val="C1C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794" autoAdjust="0"/>
  </p:normalViewPr>
  <p:slideViewPr>
    <p:cSldViewPr snapToGrid="0" snapToObjects="1"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DB13-8B38-B042-8945-119E2A2B7D54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2D4-6A2B-9E46-B80F-705C9EA32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2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38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E1BD8-D732-3649-BF4F-B81352AC842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Centre for Research in Mathematics Education, University of Nottingham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scil_Logo_4C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3917" y="6070600"/>
            <a:ext cx="1117600" cy="571500"/>
          </a:xfrm>
          <a:prstGeom prst="rect">
            <a:avLst/>
          </a:prstGeom>
        </p:spPr>
      </p:pic>
      <p:pic>
        <p:nvPicPr>
          <p:cNvPr id="8" name="Grafi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287" y="6149025"/>
            <a:ext cx="850354" cy="572450"/>
          </a:xfrm>
          <a:prstGeom prst="rect">
            <a:avLst/>
          </a:prstGeom>
        </p:spPr>
      </p:pic>
      <p:pic>
        <p:nvPicPr>
          <p:cNvPr id="9" name="Grafik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193" y="6149025"/>
            <a:ext cx="708094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url=http://mom.me/in-the-loop/7930-video-deaf-boy-hears-fathers-voice-first-time/&amp;rct=j&amp;frm=1&amp;q=&amp;esrc=s&amp;sa=U&amp;ei=wGvrU9KmO66p7Abd1IDoAQ&amp;ved=0CB4Q9QEwBA&amp;usg=AFQjCNGYgeKzhX6sL1oD19JsvBOqrN-6V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u9Ja4wyU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ontinuingeducation.com/Audiolog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30148" y="1083822"/>
            <a:ext cx="7115536" cy="164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Science problem of the month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>
                <a:solidFill>
                  <a:srgbClr val="8DA375"/>
                </a:solidFill>
              </a:rPr>
              <a:t>   </a:t>
            </a:r>
            <a:r>
              <a:rPr lang="en-GB" sz="3600" dirty="0" smtClean="0">
                <a:solidFill>
                  <a:srgbClr val="8DA375"/>
                </a:solidFill>
              </a:rPr>
              <a:t>A problem of hearing</a:t>
            </a:r>
            <a:endParaRPr lang="en-US" sz="3600" dirty="0">
              <a:solidFill>
                <a:srgbClr val="8DA375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327737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pic>
        <p:nvPicPr>
          <p:cNvPr id="5" name="Picture 4" descr="https://encrypted-tbn1.gstatic.com/images?q=tbn:ANd9GcQjoCNW6qlmhj7VwXMuX1Z-Vcs6mpOyuS0OX_QmSt0CoYDIFFkft3V1ms5K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987" y="3277373"/>
            <a:ext cx="3437680" cy="238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287" y="331788"/>
            <a:ext cx="502919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Overview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572" y="1335892"/>
            <a:ext cx="7234177" cy="4250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smtClean="0"/>
              <a:t>Aims: </a:t>
            </a:r>
          </a:p>
          <a:p>
            <a:pPr lvl="0"/>
            <a:r>
              <a:rPr lang="en-US" sz="2600" dirty="0" smtClean="0"/>
              <a:t>To design and use a </a:t>
            </a:r>
            <a:r>
              <a:rPr lang="en-US" sz="2600" dirty="0"/>
              <a:t>simple hearing </a:t>
            </a:r>
            <a:r>
              <a:rPr lang="en-US" sz="2600" dirty="0" smtClean="0"/>
              <a:t>test;</a:t>
            </a:r>
            <a:endParaRPr lang="en-GB" sz="2600" dirty="0"/>
          </a:p>
          <a:p>
            <a:r>
              <a:rPr lang="en-US" sz="2600" dirty="0" smtClean="0"/>
              <a:t>To critically </a:t>
            </a:r>
            <a:r>
              <a:rPr lang="en-US" sz="2600" dirty="0"/>
              <a:t>compare </a:t>
            </a:r>
            <a:r>
              <a:rPr lang="en-US" sz="2600" dirty="0" smtClean="0"/>
              <a:t>designs with </a:t>
            </a:r>
            <a:r>
              <a:rPr lang="en-US" sz="2600" dirty="0"/>
              <a:t>others</a:t>
            </a:r>
            <a:r>
              <a:rPr lang="en-US" sz="2600" dirty="0" smtClean="0"/>
              <a:t>;</a:t>
            </a:r>
            <a:r>
              <a:rPr lang="en-GB" sz="2600" dirty="0"/>
              <a:t> </a:t>
            </a:r>
            <a:endParaRPr lang="en-GB" sz="2600" dirty="0" smtClean="0"/>
          </a:p>
          <a:p>
            <a:pPr lvl="0"/>
            <a:r>
              <a:rPr lang="en-GB" sz="2600" dirty="0" smtClean="0"/>
              <a:t>To understand </a:t>
            </a:r>
            <a:r>
              <a:rPr lang="en-US" sz="2600" dirty="0" smtClean="0"/>
              <a:t>the </a:t>
            </a:r>
            <a:r>
              <a:rPr lang="en-US" sz="2600" dirty="0"/>
              <a:t>work </a:t>
            </a:r>
            <a:r>
              <a:rPr lang="en-US" sz="2600" dirty="0" smtClean="0"/>
              <a:t>of an </a:t>
            </a:r>
            <a:r>
              <a:rPr lang="en-US" sz="2600" dirty="0"/>
              <a:t>audiologist;</a:t>
            </a: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We </a:t>
            </a:r>
            <a:r>
              <a:rPr lang="en-GB" sz="2600" dirty="0"/>
              <a:t>will:</a:t>
            </a:r>
          </a:p>
          <a:p>
            <a:r>
              <a:rPr lang="en-US" sz="2600" dirty="0" smtClean="0"/>
              <a:t>Work as a group to design a simple hearing test;</a:t>
            </a:r>
          </a:p>
          <a:p>
            <a:r>
              <a:rPr lang="en-US" sz="2600" dirty="0" smtClean="0"/>
              <a:t>Learn </a:t>
            </a:r>
            <a:r>
              <a:rPr lang="en-US" sz="2600" dirty="0"/>
              <a:t>about different types of hearing </a:t>
            </a:r>
            <a:r>
              <a:rPr lang="en-US" sz="2600" dirty="0" smtClean="0"/>
              <a:t>loss and how </a:t>
            </a:r>
            <a:r>
              <a:rPr lang="en-US" sz="2600" dirty="0"/>
              <a:t>they are </a:t>
            </a:r>
            <a:r>
              <a:rPr lang="en-US" sz="2600" dirty="0" smtClean="0"/>
              <a:t>diagnosed;</a:t>
            </a:r>
            <a:endParaRPr lang="en-GB" sz="2600" dirty="0"/>
          </a:p>
          <a:p>
            <a:pPr lvl="0"/>
            <a:r>
              <a:rPr lang="en-US" sz="2600" dirty="0" smtClean="0"/>
              <a:t>Act </a:t>
            </a:r>
            <a:r>
              <a:rPr lang="en-US" sz="2600" dirty="0"/>
              <a:t>in the role of an audiologist to diagnose common hearing problems from audiograms.</a:t>
            </a: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699" y="451676"/>
            <a:ext cx="7008430" cy="119534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Discussion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5033" y="1615453"/>
            <a:ext cx="8021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122745" y="1667575"/>
            <a:ext cx="702583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It has been estimated </a:t>
            </a:r>
            <a:r>
              <a:rPr lang="en-US" sz="2600" dirty="0" smtClean="0"/>
              <a:t>that in the population: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in 6 people have some form of hearing loss;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in 30 wear hearing aids;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in 10 would benefit from a hearing aid.</a:t>
            </a:r>
            <a:endParaRPr lang="en-GB" sz="2600" dirty="0"/>
          </a:p>
          <a:p>
            <a:r>
              <a:rPr lang="en-US" sz="2600" dirty="0"/>
              <a:t> </a:t>
            </a:r>
            <a:endParaRPr lang="en-GB" sz="2600" dirty="0"/>
          </a:p>
        </p:txBody>
      </p:sp>
      <p:pic>
        <p:nvPicPr>
          <p:cNvPr id="9" name="Picture 2" descr="Audiology Services at Therapies Summer H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386" y="3514234"/>
            <a:ext cx="2522155" cy="229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352081" y="3514234"/>
            <a:ext cx="39180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are many degrees of hearing loss between hearing well and hearing nothing but there is natural deterioration with age.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9359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15" y="274638"/>
            <a:ext cx="6910087" cy="162427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social problem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631164" y="2074191"/>
            <a:ext cx="734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0147" y="1576480"/>
            <a:ext cx="73846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Hearing impairment can result in the following social problems: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Difficulty participating in </a:t>
            </a:r>
            <a:r>
              <a:rPr lang="en-US" sz="2400" dirty="0" smtClean="0"/>
              <a:t>conversations;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Difficulty hearing in a group situation, particularly with background </a:t>
            </a:r>
            <a:r>
              <a:rPr lang="en-US" sz="2400" dirty="0" smtClean="0"/>
              <a:t>noise;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Finding men’s voices easier to hear than </a:t>
            </a:r>
            <a:r>
              <a:rPr lang="en-US" sz="2400" dirty="0" smtClean="0"/>
              <a:t>women’s;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Needing the TV louder than other family </a:t>
            </a:r>
            <a:r>
              <a:rPr lang="en-US" sz="2400" dirty="0" smtClean="0"/>
              <a:t>members;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Misunderstanding what is being </a:t>
            </a:r>
            <a:r>
              <a:rPr lang="en-US" sz="2400" dirty="0" smtClean="0"/>
              <a:t>said;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Hearing better from one side than the </a:t>
            </a:r>
            <a:r>
              <a:rPr lang="en-US" sz="2400" dirty="0" smtClean="0"/>
              <a:t>other;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Missing parts of </a:t>
            </a:r>
            <a:r>
              <a:rPr lang="en-US" sz="2400" dirty="0" smtClean="0"/>
              <a:t>conversations;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Avoiding social situations.</a:t>
            </a:r>
            <a:endParaRPr lang="en-GB" sz="2400" dirty="0"/>
          </a:p>
          <a:p>
            <a:pPr algn="r"/>
            <a:r>
              <a:rPr lang="en-US" dirty="0" smtClean="0"/>
              <a:t>(Source: Chime </a:t>
            </a:r>
            <a:r>
              <a:rPr lang="en-US" dirty="0"/>
              <a:t>Social Enterprises, </a:t>
            </a:r>
            <a:r>
              <a:rPr lang="en-US" dirty="0" smtClean="0"/>
              <a:t>2014)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7312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491" y="398324"/>
            <a:ext cx="656284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Designing a hearing test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4319" y="1752391"/>
            <a:ext cx="692166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00" dirty="0" smtClean="0"/>
              <a:t>Design </a:t>
            </a:r>
            <a:r>
              <a:rPr lang="en-US" sz="2600" dirty="0"/>
              <a:t>a short hearing test that </a:t>
            </a:r>
            <a:r>
              <a:rPr lang="en-US" sz="2600" dirty="0" smtClean="0"/>
              <a:t>you can </a:t>
            </a:r>
            <a:r>
              <a:rPr lang="en-US" sz="2600" dirty="0"/>
              <a:t>use to measure hearing ranges and construct </a:t>
            </a:r>
            <a:r>
              <a:rPr lang="en-US" sz="2600" dirty="0" smtClean="0"/>
              <a:t>a definition </a:t>
            </a:r>
            <a:r>
              <a:rPr lang="en-US" sz="2600" dirty="0"/>
              <a:t>of what is ‘normal</a:t>
            </a:r>
            <a:r>
              <a:rPr lang="en-US" sz="2600" dirty="0" smtClean="0"/>
              <a:t>’ hearing. </a:t>
            </a:r>
            <a:endParaRPr lang="en-GB" sz="2600" dirty="0"/>
          </a:p>
        </p:txBody>
      </p:sp>
      <p:pic>
        <p:nvPicPr>
          <p:cNvPr id="1030" name="Picture 6" descr="http://teachmag.com/wp-content/uploads/2010/09/hearingimpaired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797" y="3265350"/>
            <a:ext cx="3518703" cy="253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06044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Design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6" name="Rectangle 5"/>
          <p:cNvSpPr/>
          <p:nvPr/>
        </p:nvSpPr>
        <p:spPr>
          <a:xfrm>
            <a:off x="613458" y="1417638"/>
            <a:ext cx="78939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Features to consider: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are the key </a:t>
            </a:r>
            <a:r>
              <a:rPr lang="en-US" sz="2400" dirty="0" smtClean="0"/>
              <a:t>variables?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How can sample sounds be generated easily and replicated </a:t>
            </a:r>
            <a:r>
              <a:rPr lang="en-US" sz="2400" dirty="0" smtClean="0"/>
              <a:t>consistently? 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What sample of people will be tested?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Should hearing be tested for both ears independently or is the combined hearing most appropriate?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Is the predicted answer of ‘normal’ hearing going to be a single measurement or a range?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In what form might the </a:t>
            </a:r>
            <a:r>
              <a:rPr lang="en-US" sz="2400" dirty="0" smtClean="0"/>
              <a:t>results </a:t>
            </a:r>
            <a:r>
              <a:rPr lang="en-US" sz="2400" dirty="0"/>
              <a:t>be best displayed?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What health and safety controls are needed?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37168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94" y="643222"/>
            <a:ext cx="6483458" cy="1072449"/>
          </a:xfrm>
        </p:spPr>
        <p:txBody>
          <a:bodyPr>
            <a:normAutofit/>
          </a:bodyPr>
          <a:lstStyle/>
          <a:p>
            <a:r>
              <a:rPr lang="en-US" dirty="0" smtClean="0"/>
              <a:t>Audiology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56527" y="1715671"/>
            <a:ext cx="7597360" cy="3759154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sz="2600" dirty="0" smtClean="0"/>
              <a:t>Watch the video </a:t>
            </a:r>
            <a:r>
              <a:rPr lang="en-US" sz="2600" u="sng" dirty="0" smtClean="0">
                <a:hlinkClick r:id="rId3"/>
              </a:rPr>
              <a:t>https</a:t>
            </a:r>
            <a:r>
              <a:rPr lang="en-US" sz="2600" u="sng" dirty="0">
                <a:hlinkClick r:id="rId3"/>
              </a:rPr>
              <a:t>://www.youtube.com/watch?v=9u9Ja4wyUaU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lvl="0" indent="0" fontAlgn="base">
              <a:buNone/>
            </a:pPr>
            <a:r>
              <a:rPr lang="en-US" sz="2600" dirty="0" smtClean="0"/>
              <a:t>and use Handout </a:t>
            </a:r>
            <a:r>
              <a:rPr lang="en-US" sz="2600" dirty="0"/>
              <a:t>1 to </a:t>
            </a:r>
            <a:r>
              <a:rPr lang="en-US" sz="2600" dirty="0" smtClean="0"/>
              <a:t>understand more about:</a:t>
            </a:r>
          </a:p>
          <a:p>
            <a:pPr fontAlgn="base"/>
            <a:r>
              <a:rPr lang="en-US" sz="2600" dirty="0" smtClean="0"/>
              <a:t>The work of an audiologist;</a:t>
            </a:r>
          </a:p>
          <a:p>
            <a:pPr fontAlgn="base"/>
            <a:r>
              <a:rPr lang="en-US" sz="2600" dirty="0" smtClean="0"/>
              <a:t>Different types of hearing test;</a:t>
            </a:r>
          </a:p>
          <a:p>
            <a:pPr fontAlgn="base"/>
            <a:r>
              <a:rPr lang="en-US" sz="2600" dirty="0" smtClean="0"/>
              <a:t>Different types of hearing problem;</a:t>
            </a:r>
          </a:p>
          <a:p>
            <a:pPr fontAlgn="base"/>
            <a:r>
              <a:rPr lang="en-US" sz="2600" dirty="0" smtClean="0"/>
              <a:t>How audiograms are used in diagnosis.</a:t>
            </a:r>
          </a:p>
          <a:p>
            <a:pPr marL="0" lvl="0" indent="0" fontAlgn="base">
              <a:buNone/>
            </a:pP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8936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questions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722" y="1623350"/>
            <a:ext cx="7025832" cy="337691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skills, knowledge and personal qualities are needed by an audiologist?</a:t>
            </a:r>
            <a:endParaRPr lang="en-GB" dirty="0"/>
          </a:p>
        </p:txBody>
      </p:sp>
      <p:pic>
        <p:nvPicPr>
          <p:cNvPr id="2050" name="Picture 2" descr="http://www.continuingeducation.com/CourseImages/CELogo/box_prof_image_audiology.jpg">
            <a:hlinkClick r:id="rId2" tooltip="Continuing Education Audiologist/SL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824" y="3050797"/>
            <a:ext cx="4988688" cy="277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4560" y="6187069"/>
            <a:ext cx="57065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© 2014 Centre for Research In Mathematics Education University of Nottingham, </a:t>
            </a:r>
            <a:r>
              <a:rPr lang="en-GB" sz="1050" dirty="0" err="1"/>
              <a:t>mascil</a:t>
            </a:r>
            <a:r>
              <a:rPr lang="en-GB" sz="1050" dirty="0"/>
              <a:t> project (G.A. no. 320693); CC-NC-SA 4.0 license granted. The project </a:t>
            </a:r>
            <a:r>
              <a:rPr lang="en-GB" sz="1050" dirty="0" err="1"/>
              <a:t>mascil</a:t>
            </a:r>
            <a:r>
              <a:rPr lang="en-GB" sz="1050" dirty="0"/>
              <a:t> has received funding from the </a:t>
            </a:r>
            <a:r>
              <a:rPr lang="en-GB" sz="1050" dirty="0" smtClean="0"/>
              <a:t>European Union’s </a:t>
            </a:r>
            <a:r>
              <a:rPr lang="en-GB" sz="1050" dirty="0"/>
              <a:t>Seventh Framework Programme (FP7/2007-2013). 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98761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Microsoft Office PowerPoint</Application>
  <PresentationFormat>On-screen Show (4:3)</PresentationFormat>
  <Paragraphs>70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Overview</vt:lpstr>
      <vt:lpstr> Discussion </vt:lpstr>
      <vt:lpstr>A social problem</vt:lpstr>
      <vt:lpstr>Designing a hearing test</vt:lpstr>
      <vt:lpstr>Design features</vt:lpstr>
      <vt:lpstr>Audiology</vt:lpstr>
      <vt:lpstr>Final questions </vt:lpstr>
    </vt:vector>
  </TitlesOfParts>
  <Company>Graduate School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Domain: Issue (e.g. WoW) Question (e.g. M&amp;S in the WoW)</dc:title>
  <dc:creator>Marie Joubert</dc:creator>
  <cp:lastModifiedBy>Kuijpers, N.</cp:lastModifiedBy>
  <cp:revision>116</cp:revision>
  <dcterms:created xsi:type="dcterms:W3CDTF">2014-04-13T14:15:20Z</dcterms:created>
  <dcterms:modified xsi:type="dcterms:W3CDTF">2016-07-21T10:17:09Z</dcterms:modified>
</cp:coreProperties>
</file>