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9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7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4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4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8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9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6C59-5622-FE4D-8E87-25A30FDDE527}" type="datetimeFigureOut">
              <a:rPr lang="en-US" smtClean="0"/>
              <a:t>02-02-14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F7FBF-34D6-FC49-9023-F067E293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Mascil</a:t>
            </a:r>
            <a:r>
              <a:rPr lang="en-US" dirty="0" smtClean="0"/>
              <a:t> workshop with teachers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lay-out</a:t>
            </a:r>
          </a:p>
          <a:p>
            <a:r>
              <a:rPr lang="en-US" dirty="0" smtClean="0"/>
              <a:t>Trialed in NL with Math teachers</a:t>
            </a:r>
          </a:p>
          <a:p>
            <a:r>
              <a:rPr lang="en-US" dirty="0" smtClean="0"/>
              <a:t>31-01-2014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41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in small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minutes – glancing through set of textbook problems</a:t>
            </a:r>
          </a:p>
          <a:p>
            <a:r>
              <a:rPr lang="en-US" dirty="0" smtClean="0"/>
              <a:t>15 minutes – redesigning one of more problems, making it more IBL and </a:t>
            </a:r>
            <a:r>
              <a:rPr lang="en-US" dirty="0" err="1" smtClean="0"/>
              <a:t>WoW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optional: hand out copy of </a:t>
            </a:r>
            <a:r>
              <a:rPr lang="en-US" dirty="0" err="1" smtClean="0"/>
              <a:t>mascil</a:t>
            </a:r>
            <a:r>
              <a:rPr lang="en-US" dirty="0" smtClean="0"/>
              <a:t> characteristics</a:t>
            </a:r>
          </a:p>
          <a:p>
            <a:r>
              <a:rPr lang="en-US" dirty="0"/>
              <a:t>5</a:t>
            </a:r>
            <a:r>
              <a:rPr lang="en-US" dirty="0" smtClean="0"/>
              <a:t> minutes – groups reflect on the redesign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6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 minutes</a:t>
            </a:r>
          </a:p>
          <a:p>
            <a:r>
              <a:rPr lang="en-US" dirty="0" smtClean="0"/>
              <a:t>Whole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6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minutes – groups report on their design process</a:t>
            </a:r>
          </a:p>
          <a:p>
            <a:endParaRPr lang="en-US" dirty="0"/>
          </a:p>
          <a:p>
            <a:r>
              <a:rPr lang="en-US" dirty="0" smtClean="0"/>
              <a:t>5-10 minutes– present and discuss design guidelines from </a:t>
            </a:r>
            <a:r>
              <a:rPr lang="en-US" dirty="0" err="1" smtClean="0"/>
              <a:t>Mascil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54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session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5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1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- copies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versions of a brief </a:t>
            </a:r>
            <a:r>
              <a:rPr lang="en-US" sz="2800" dirty="0" err="1" smtClean="0"/>
              <a:t>Mascil</a:t>
            </a:r>
            <a:r>
              <a:rPr lang="en-US" sz="2800" dirty="0" smtClean="0"/>
              <a:t> task appropriate for the audience (1 copy of each </a:t>
            </a:r>
            <a:r>
              <a:rPr lang="en-US" sz="2800" dirty="0" err="1" smtClean="0"/>
              <a:t>pp</a:t>
            </a:r>
            <a:r>
              <a:rPr lang="en-US" sz="2800" dirty="0" smtClean="0"/>
              <a:t>)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Version 1:</a:t>
            </a:r>
            <a:r>
              <a:rPr lang="en-US" sz="2000" dirty="0"/>
              <a:t> </a:t>
            </a:r>
            <a:r>
              <a:rPr lang="en-US" sz="2000" dirty="0" smtClean="0"/>
              <a:t>task with </a:t>
            </a:r>
            <a:r>
              <a:rPr lang="en-US" sz="2000" dirty="0" err="1" smtClean="0"/>
              <a:t>Mascil</a:t>
            </a:r>
            <a:r>
              <a:rPr lang="en-US" sz="2000" dirty="0" smtClean="0"/>
              <a:t> characteristics of IBL and </a:t>
            </a:r>
            <a:r>
              <a:rPr lang="en-US" sz="2000" dirty="0" err="1" smtClean="0"/>
              <a:t>WoW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Version 2: same task in traditional schoolbook form</a:t>
            </a:r>
            <a:endParaRPr lang="en-US" sz="2000" dirty="0"/>
          </a:p>
          <a:p>
            <a:r>
              <a:rPr lang="en-US" sz="2800" dirty="0" smtClean="0"/>
              <a:t>A set of problems from textbooks the teachers may use (1 set per table of 3-6 teachers)</a:t>
            </a:r>
          </a:p>
          <a:p>
            <a:r>
              <a:rPr lang="en-US" sz="2800" dirty="0" smtClean="0"/>
              <a:t>Optional: </a:t>
            </a:r>
            <a:r>
              <a:rPr lang="en-US" sz="2800" dirty="0" err="1" smtClean="0"/>
              <a:t>mascil</a:t>
            </a:r>
            <a:r>
              <a:rPr lang="en-US" sz="2800" dirty="0" smtClean="0"/>
              <a:t> </a:t>
            </a:r>
            <a:r>
              <a:rPr lang="en-US" sz="2800" dirty="0" err="1" smtClean="0"/>
              <a:t>charcteristics</a:t>
            </a:r>
            <a:r>
              <a:rPr lang="en-US" sz="2800" dirty="0" smtClean="0"/>
              <a:t> of IBL </a:t>
            </a:r>
            <a:r>
              <a:rPr lang="en-US" sz="2800" dirty="0" err="1" smtClean="0"/>
              <a:t>ansd</a:t>
            </a:r>
            <a:r>
              <a:rPr lang="en-US" sz="2800" dirty="0" smtClean="0"/>
              <a:t> </a:t>
            </a:r>
            <a:r>
              <a:rPr lang="en-US" sz="2800" dirty="0" err="1" smtClean="0"/>
              <a:t>WoW</a:t>
            </a:r>
            <a:r>
              <a:rPr lang="en-US" sz="2800" dirty="0" smtClean="0"/>
              <a:t> (1 per table)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90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minutes – Introduction </a:t>
            </a:r>
            <a:r>
              <a:rPr lang="en-US" dirty="0" err="1" smtClean="0"/>
              <a:t>Mascil</a:t>
            </a:r>
            <a:endParaRPr lang="en-US" dirty="0" smtClean="0"/>
          </a:p>
          <a:p>
            <a:r>
              <a:rPr lang="en-US" dirty="0" smtClean="0"/>
              <a:t>25 minutes – activity 1</a:t>
            </a:r>
          </a:p>
          <a:p>
            <a:r>
              <a:rPr lang="en-US" dirty="0" smtClean="0"/>
              <a:t>10 minutes – reflection and preview</a:t>
            </a:r>
          </a:p>
          <a:p>
            <a:r>
              <a:rPr lang="en-US" dirty="0" smtClean="0"/>
              <a:t>2</a:t>
            </a:r>
            <a:r>
              <a:rPr lang="en-US" dirty="0"/>
              <a:t>5</a:t>
            </a:r>
            <a:r>
              <a:rPr lang="en-US" dirty="0" smtClean="0"/>
              <a:t> minutes – activity 2</a:t>
            </a:r>
          </a:p>
          <a:p>
            <a:r>
              <a:rPr lang="en-US" dirty="0" smtClean="0"/>
              <a:t>10 minutes – reflection 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optional:filling</a:t>
            </a:r>
            <a:r>
              <a:rPr lang="en-US" dirty="0" smtClean="0"/>
              <a:t> in questionnaire)</a:t>
            </a:r>
          </a:p>
          <a:p>
            <a:pPr marL="514350" indent="-457200"/>
            <a:r>
              <a:rPr lang="en-US" dirty="0" smtClean="0"/>
              <a:t>5 minutes – questions and farewell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8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 intro </a:t>
            </a:r>
            <a:r>
              <a:rPr lang="en-US" dirty="0" err="1" smtClean="0"/>
              <a:t>Mascil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10-15 </a:t>
            </a:r>
            <a:r>
              <a:rPr lang="en-US" dirty="0" smtClean="0"/>
              <a:t>minutes</a:t>
            </a:r>
          </a:p>
          <a:p>
            <a:r>
              <a:rPr lang="en-US" dirty="0" smtClean="0"/>
              <a:t>Note: e</a:t>
            </a:r>
            <a:r>
              <a:rPr lang="en-US" dirty="0" smtClean="0"/>
              <a:t>nd </a:t>
            </a:r>
            <a:r>
              <a:rPr lang="en-US" dirty="0" smtClean="0"/>
              <a:t>with a </a:t>
            </a:r>
            <a:r>
              <a:rPr lang="en-US" dirty="0" smtClean="0"/>
              <a:t>list </a:t>
            </a:r>
            <a:r>
              <a:rPr lang="en-US" dirty="0" smtClean="0"/>
              <a:t>of relevant national projects and activities connected with </a:t>
            </a:r>
            <a:r>
              <a:rPr lang="en-US" dirty="0" err="1" smtClean="0"/>
              <a:t>Mascil</a:t>
            </a:r>
            <a:r>
              <a:rPr lang="en-US" dirty="0" smtClean="0"/>
              <a:t> themes: IBL and WOW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9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1 – a </a:t>
            </a:r>
            <a:r>
              <a:rPr lang="en-US" dirty="0" err="1"/>
              <a:t>M</a:t>
            </a:r>
            <a:r>
              <a:rPr lang="en-US" dirty="0" err="1" smtClean="0"/>
              <a:t>ascil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 minutes</a:t>
            </a:r>
          </a:p>
          <a:p>
            <a:r>
              <a:rPr lang="en-US" dirty="0" smtClean="0"/>
              <a:t>Use </a:t>
            </a:r>
            <a:r>
              <a:rPr lang="en-US" dirty="0"/>
              <a:t> </a:t>
            </a:r>
            <a:r>
              <a:rPr lang="en-US" dirty="0" smtClean="0"/>
              <a:t>task version 1 (with IBL and Wow)</a:t>
            </a:r>
          </a:p>
          <a:p>
            <a:r>
              <a:rPr lang="en-US" dirty="0" smtClean="0"/>
              <a:t>Teachers work in groups of 3-6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0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ctivity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5 - 10 </a:t>
            </a:r>
            <a:r>
              <a:rPr lang="en-US" dirty="0" smtClean="0"/>
              <a:t>minutes – small groups</a:t>
            </a:r>
          </a:p>
          <a:p>
            <a:pPr lvl="1"/>
            <a:r>
              <a:rPr lang="en-US" dirty="0" smtClean="0"/>
              <a:t>Getting to know the task</a:t>
            </a:r>
          </a:p>
          <a:p>
            <a:r>
              <a:rPr lang="en-US" dirty="0" smtClean="0"/>
              <a:t>5 </a:t>
            </a:r>
            <a:r>
              <a:rPr lang="en-US" dirty="0" smtClean="0"/>
              <a:t>- 10 </a:t>
            </a:r>
            <a:r>
              <a:rPr lang="en-US" dirty="0" smtClean="0"/>
              <a:t>minutes – small groups</a:t>
            </a:r>
          </a:p>
          <a:p>
            <a:pPr lvl="1"/>
            <a:r>
              <a:rPr lang="en-US" dirty="0" smtClean="0"/>
              <a:t>Identifying I</a:t>
            </a:r>
            <a:r>
              <a:rPr lang="en-US" dirty="0" smtClean="0"/>
              <a:t>BL </a:t>
            </a:r>
            <a:r>
              <a:rPr lang="en-US" dirty="0" smtClean="0"/>
              <a:t>and WOW </a:t>
            </a:r>
            <a:r>
              <a:rPr lang="en-US" dirty="0" smtClean="0"/>
              <a:t>characteristics in task </a:t>
            </a:r>
            <a:endParaRPr lang="en-US" dirty="0" smtClean="0"/>
          </a:p>
          <a:p>
            <a:r>
              <a:rPr lang="en-US" dirty="0" smtClean="0"/>
              <a:t>5 – 10 minutes – whole group</a:t>
            </a:r>
          </a:p>
          <a:p>
            <a:pPr lvl="1"/>
            <a:r>
              <a:rPr lang="en-US" dirty="0" smtClean="0"/>
              <a:t>Quick vote: is this an IBL task?</a:t>
            </a:r>
          </a:p>
          <a:p>
            <a:pPr lvl="2"/>
            <a:r>
              <a:rPr lang="en-US" dirty="0" smtClean="0"/>
              <a:t>Why – </a:t>
            </a:r>
            <a:r>
              <a:rPr lang="en-US" dirty="0" err="1" smtClean="0"/>
              <a:t>inventorize</a:t>
            </a:r>
            <a:r>
              <a:rPr lang="en-US" dirty="0" smtClean="0"/>
              <a:t> and briefly discuss characteristics</a:t>
            </a:r>
          </a:p>
          <a:p>
            <a:pPr lvl="1"/>
            <a:r>
              <a:rPr lang="en-US" dirty="0" smtClean="0"/>
              <a:t>Quick vote:  is Wow in this task?</a:t>
            </a:r>
          </a:p>
          <a:p>
            <a:pPr lvl="2"/>
            <a:r>
              <a:rPr lang="en-US" dirty="0" smtClean="0"/>
              <a:t>Why – </a:t>
            </a:r>
            <a:r>
              <a:rPr lang="en-US" dirty="0" err="1" smtClean="0"/>
              <a:t>inventorize</a:t>
            </a:r>
            <a:r>
              <a:rPr lang="en-US" dirty="0" smtClean="0"/>
              <a:t> and briefly discuss characteristics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-1651000" y="838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4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Mascil</a:t>
            </a:r>
            <a:r>
              <a:rPr lang="en-US" dirty="0" smtClean="0"/>
              <a:t> Characteristics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10 minutes </a:t>
            </a:r>
            <a:r>
              <a:rPr lang="en-US" dirty="0" smtClean="0"/>
              <a:t>– whole group</a:t>
            </a:r>
          </a:p>
          <a:p>
            <a:r>
              <a:rPr lang="en-US" dirty="0"/>
              <a:t>S</a:t>
            </a:r>
            <a:r>
              <a:rPr lang="en-US" dirty="0" smtClean="0"/>
              <a:t>how </a:t>
            </a:r>
            <a:r>
              <a:rPr lang="en-US" dirty="0" err="1" smtClean="0"/>
              <a:t>Mascil</a:t>
            </a:r>
            <a:r>
              <a:rPr lang="en-US" dirty="0" smtClean="0"/>
              <a:t> </a:t>
            </a:r>
            <a:r>
              <a:rPr lang="en-US" dirty="0" smtClean="0"/>
              <a:t>characteristics </a:t>
            </a:r>
            <a:r>
              <a:rPr lang="en-US" dirty="0" smtClean="0"/>
              <a:t>of IBL and </a:t>
            </a:r>
            <a:r>
              <a:rPr lang="en-US" dirty="0" err="1" smtClean="0"/>
              <a:t>WoW</a:t>
            </a:r>
            <a:endParaRPr lang="en-US" dirty="0" smtClean="0"/>
          </a:p>
          <a:p>
            <a:r>
              <a:rPr lang="en-US" dirty="0" smtClean="0"/>
              <a:t>Relate to characteristics from </a:t>
            </a:r>
            <a:r>
              <a:rPr lang="en-US" dirty="0" smtClean="0"/>
              <a:t>group</a:t>
            </a:r>
            <a:endParaRPr lang="en-US" dirty="0"/>
          </a:p>
          <a:p>
            <a:r>
              <a:rPr lang="en-US" dirty="0" smtClean="0"/>
              <a:t>Introduce next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36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Briefly present </a:t>
            </a:r>
            <a:r>
              <a:rPr lang="en-US" dirty="0" err="1" smtClean="0"/>
              <a:t>Mascil</a:t>
            </a:r>
            <a:r>
              <a:rPr lang="en-US" dirty="0" smtClean="0"/>
              <a:t> characteristics of tasks, relate to characteristics from group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Next hand out version 2 (schoolbook version) of task, have teachers briefly compare this with version 1</a:t>
            </a:r>
          </a:p>
          <a:p>
            <a:endParaRPr lang="en-US" dirty="0"/>
          </a:p>
          <a:p>
            <a:r>
              <a:rPr lang="en-US" dirty="0" smtClean="0"/>
              <a:t>Introduce next activity: redesigning schoolbook problems into </a:t>
            </a:r>
            <a:r>
              <a:rPr lang="en-US" dirty="0" err="1" smtClean="0"/>
              <a:t>Mascil</a:t>
            </a:r>
            <a:r>
              <a:rPr lang="en-US" dirty="0" smtClean="0"/>
              <a:t>-tasks</a:t>
            </a:r>
          </a:p>
        </p:txBody>
      </p:sp>
    </p:spTree>
    <p:extLst>
      <p:ext uri="{BB962C8B-B14F-4D97-AF65-F5344CB8AC3E}">
        <p14:creationId xmlns:p14="http://schemas.microsoft.com/office/powerpoint/2010/main" val="354837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2 – redesigning textbook problems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25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4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390</Words>
  <Application>Microsoft Macintosh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Mascil workshop with teachers</vt:lpstr>
      <vt:lpstr>Materials - copies </vt:lpstr>
      <vt:lpstr>Schedule for 90 minutes</vt:lpstr>
      <vt:lpstr>Brief intro Mascil project</vt:lpstr>
      <vt:lpstr>Activity 1 – a Mascil task</vt:lpstr>
      <vt:lpstr>Activity</vt:lpstr>
      <vt:lpstr>Mascil Characteristics</vt:lpstr>
      <vt:lpstr>To do</vt:lpstr>
      <vt:lpstr>Activity 2 – redesigning textbook problems</vt:lpstr>
      <vt:lpstr>Activity – in small groups</vt:lpstr>
      <vt:lpstr>reflection</vt:lpstr>
      <vt:lpstr>reflection</vt:lpstr>
      <vt:lpstr>End session</vt:lpstr>
    </vt:vector>
  </TitlesOfParts>
  <Company>uu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Mascil workshop with teachers</dc:title>
  <dc:creator>Monica Wijers</dc:creator>
  <cp:lastModifiedBy>Monica Wijers</cp:lastModifiedBy>
  <cp:revision>13</cp:revision>
  <dcterms:created xsi:type="dcterms:W3CDTF">2014-02-01T09:31:16Z</dcterms:created>
  <dcterms:modified xsi:type="dcterms:W3CDTF">2014-02-02T14:13:44Z</dcterms:modified>
</cp:coreProperties>
</file>