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1" r:id="rId3"/>
    <p:sldId id="326" r:id="rId4"/>
    <p:sldId id="355" r:id="rId5"/>
    <p:sldId id="356" r:id="rId6"/>
    <p:sldId id="357" r:id="rId7"/>
    <p:sldId id="304" r:id="rId8"/>
    <p:sldId id="305" r:id="rId9"/>
    <p:sldId id="307" r:id="rId10"/>
    <p:sldId id="362" r:id="rId11"/>
    <p:sldId id="340" r:id="rId12"/>
    <p:sldId id="339" r:id="rId13"/>
    <p:sldId id="341" r:id="rId14"/>
    <p:sldId id="354" r:id="rId15"/>
    <p:sldId id="344" r:id="rId16"/>
    <p:sldId id="381" r:id="rId17"/>
    <p:sldId id="382" r:id="rId18"/>
    <p:sldId id="399" r:id="rId19"/>
    <p:sldId id="400" r:id="rId20"/>
    <p:sldId id="380" r:id="rId21"/>
    <p:sldId id="328" r:id="rId22"/>
    <p:sldId id="360" r:id="rId23"/>
    <p:sldId id="366" r:id="rId24"/>
    <p:sldId id="401" r:id="rId25"/>
    <p:sldId id="397" r:id="rId26"/>
    <p:sldId id="394" r:id="rId27"/>
    <p:sldId id="391" r:id="rId28"/>
    <p:sldId id="392" r:id="rId29"/>
    <p:sldId id="361" r:id="rId30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4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A197964-3514-5444-B4BD-CD3BE09C3752}" type="datetime1">
              <a:rPr lang="en-US"/>
              <a:pPr>
                <a:defRPr/>
              </a:pPr>
              <a:t>02-02-14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36D91663-DC1C-7B45-AD8F-75FABBEC7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5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EB104800-4EE0-0843-BCDA-A57DD41FB2EB}" type="datetime1">
              <a:rPr lang="en-US"/>
              <a:pPr>
                <a:defRPr/>
              </a:pPr>
              <a:t>02-02-14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F1BEFEE-51D4-6948-A6E7-FBD002238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53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Workshop</a:t>
            </a:r>
            <a:r>
              <a:rPr lang="en-US" baseline="0" dirty="0" smtClean="0"/>
              <a:t> on c</a:t>
            </a:r>
            <a:r>
              <a:rPr lang="en-US" dirty="0" smtClean="0"/>
              <a:t>onference for</a:t>
            </a:r>
            <a:r>
              <a:rPr lang="en-US" baseline="0" dirty="0" smtClean="0"/>
              <a:t> math teachers – 40+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2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local</a:t>
            </a:r>
            <a:r>
              <a:rPr lang="en-US" baseline="0" dirty="0" smtClean="0"/>
              <a:t> initiatives for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9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dirty="0" err="1" smtClean="0"/>
              <a:t>Mascil</a:t>
            </a:r>
            <a:r>
              <a:rPr lang="en-US" dirty="0" smtClean="0"/>
              <a:t> Math example,</a:t>
            </a:r>
            <a:r>
              <a:rPr lang="en-US" baseline="0" dirty="0" smtClean="0"/>
              <a:t> replace by science example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0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notes</a:t>
            </a:r>
            <a:r>
              <a:rPr lang="en-US" baseline="0" dirty="0" smtClean="0"/>
              <a:t> of group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notes of reports from groups.</a:t>
            </a:r>
          </a:p>
          <a:p>
            <a:r>
              <a:rPr lang="en-US" dirty="0" smtClean="0"/>
              <a:t>Optional:</a:t>
            </a:r>
            <a:r>
              <a:rPr lang="en-US" baseline="0" dirty="0" smtClean="0"/>
              <a:t> present info on related professions (in this case </a:t>
            </a:r>
            <a:r>
              <a:rPr lang="en-US" baseline="0" dirty="0" err="1" smtClean="0"/>
              <a:t>farmaco</a:t>
            </a:r>
            <a:r>
              <a:rPr lang="en-US" baseline="0" dirty="0" smtClean="0"/>
              <a:t>-kinetics)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5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Or: designing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Mascil</a:t>
            </a:r>
            <a:r>
              <a:rPr lang="en-US" baseline="0" dirty="0" smtClean="0"/>
              <a:t>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75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Mainly focus on what</a:t>
            </a:r>
            <a:r>
              <a:rPr lang="en-US" baseline="0" dirty="0" smtClean="0"/>
              <a:t> teachers did to change the problem (do not discuss the problems itself)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BEFEE-51D4-6948-A6E7-FBD0022380C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D76C2-540D-DB4C-A359-44F8DF53766B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A0C72-751F-C74F-A91E-D1AED5280E9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D22B-1FFE-3841-A2C5-26D5148ADC07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945A-B285-AF40-B1EE-6969F4ABFD2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7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E1A9-5105-834B-8524-53FACA49981C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E31-0E8E-0F4C-908D-3D7C885CD2A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05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CB38F-587D-D249-B941-A6847DFB13FB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0036-4023-4C44-A611-D56D96BB4FE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03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edit</a:t>
            </a:r>
            <a:r>
              <a:rPr lang="nl-NL" dirty="0" smtClean="0"/>
              <a:t> Master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94FD-DB92-5F40-9142-A56848B1162D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74CD-E63E-144B-AE1D-DC214A18C07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0985" y="429397"/>
            <a:ext cx="5294476" cy="27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307C0-56AF-E54E-854E-995A5D56B83A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71465-3979-E34E-AA93-88F14031E0E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81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DC50-9937-D043-86EC-D543721A35C0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0501E-C69D-F34D-A275-9A407741F63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1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EDBA-FE9B-C748-9244-13C02F03DBCB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BD3D1-A701-4445-BF2D-91231285494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6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FA26-470D-C34A-BD79-47D1D630D3A4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3E4E1-C933-C04D-9B17-71C44536A17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8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24FC-FC35-5348-88AD-3D81C65D14E7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364B2-8D5B-AD4A-82E5-D67722710A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15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Drag picture to placeholder or click icon to add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B2E3-B1E0-0944-8A9A-14AAB0A41455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B495-E838-3649-ABE7-9D9D0968BD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41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1323B26-05E1-7B47-ACA4-540A30CF9583}" type="datetime1">
              <a:rPr lang="nl-NL"/>
              <a:pPr>
                <a:defRPr/>
              </a:pPr>
              <a:t>02-02-14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677E74E-FC32-3647-A7C4-8C616E86305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6350"/>
            <a:ext cx="981489" cy="501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cil-project.eu/teaching-material.html" TargetMode="External"/><Relationship Id="rId4" Type="http://schemas.openxmlformats.org/officeDocument/2006/relationships/hyperlink" Target="http://www.fisme.science.uu.nl/toepassingen/22018/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466725"/>
            <a:ext cx="7772400" cy="4034576"/>
          </a:xfrm>
        </p:spPr>
        <p:txBody>
          <a:bodyPr/>
          <a:lstStyle/>
          <a:p>
            <a:pPr eaLnBrk="1" hangingPunct="1"/>
            <a:r>
              <a:rPr lang="nl-NL" dirty="0" err="1" smtClean="0">
                <a:latin typeface="Calibri" charset="0"/>
                <a:ea typeface="ＭＳ Ｐゴシック" charset="0"/>
                <a:cs typeface="ＭＳ Ｐゴシック" charset="0"/>
              </a:rPr>
              <a:t>Mascil</a:t>
            </a:r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 err="1" smtClean="0">
                <a:latin typeface="Calibri" charset="0"/>
                <a:ea typeface="ＭＳ Ｐゴシック" charset="0"/>
                <a:cs typeface="ＭＳ Ｐゴシック" charset="0"/>
              </a:rPr>
              <a:t>Mathematics</a:t>
            </a:r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 smtClean="0">
                <a:latin typeface="Calibri" charset="0"/>
                <a:ea typeface="ＭＳ Ｐゴシック" charset="0"/>
                <a:cs typeface="ＭＳ Ｐゴシック" charset="0"/>
              </a:rPr>
              <a:t>and</a:t>
            </a:r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nl-NL" dirty="0" err="1" smtClean="0">
                <a:latin typeface="Calibri" charset="0"/>
                <a:ea typeface="ＭＳ Ｐゴシック" charset="0"/>
                <a:cs typeface="ＭＳ Ｐゴシック" charset="0"/>
              </a:rPr>
              <a:t>Science</a:t>
            </a:r>
            <a: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  <a:t> in Life</a:t>
            </a:r>
            <a:br>
              <a:rPr lang="nl-NL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nl-NL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nl-NL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el 2"/>
          <p:cNvSpPr>
            <a:spLocks noGrp="1"/>
          </p:cNvSpPr>
          <p:nvPr>
            <p:ph type="subTitle" idx="1"/>
          </p:nvPr>
        </p:nvSpPr>
        <p:spPr>
          <a:xfrm>
            <a:off x="761993" y="4501301"/>
            <a:ext cx="7888118" cy="2449689"/>
          </a:xfrm>
        </p:spPr>
        <p:txBody>
          <a:bodyPr/>
          <a:lstStyle/>
          <a:p>
            <a:pPr algn="l" eaLnBrk="1" hangingPunct="1"/>
            <a:r>
              <a:rPr lang="nl-NL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31 januari 2014</a:t>
            </a:r>
          </a:p>
          <a:p>
            <a:pPr algn="l" eaLnBrk="1" hangingPunct="1"/>
            <a:r>
              <a:rPr lang="nl-NL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Monica Wijers, Vincent Jonker</a:t>
            </a:r>
            <a:endParaRPr lang="nl-NL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nl-NL" dirty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Freudenthal </a:t>
            </a:r>
            <a:r>
              <a:rPr lang="nl-NL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rPr>
              <a:t>Instituut</a:t>
            </a:r>
            <a:endParaRPr lang="nl-NL" dirty="0">
              <a:solidFill>
                <a:srgbClr val="898989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756" y="6108700"/>
            <a:ext cx="762000" cy="74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EU</a:t>
            </a:r>
            <a:endParaRPr lang="en-US" dirty="0" smtClean="0"/>
          </a:p>
          <a:p>
            <a:r>
              <a:rPr lang="en-US" dirty="0" err="1" smtClean="0"/>
              <a:t>inGenious</a:t>
            </a:r>
            <a:endParaRPr lang="en-US" dirty="0" smtClean="0"/>
          </a:p>
          <a:p>
            <a:r>
              <a:rPr lang="en-US" dirty="0" err="1" smtClean="0"/>
              <a:t>Primas</a:t>
            </a:r>
            <a:endParaRPr lang="en-US" dirty="0" smtClean="0"/>
          </a:p>
          <a:p>
            <a:r>
              <a:rPr lang="en-US" dirty="0" smtClean="0"/>
              <a:t>Establish</a:t>
            </a:r>
          </a:p>
          <a:p>
            <a:r>
              <a:rPr lang="en-US" dirty="0" err="1" smtClean="0"/>
              <a:t>Parrise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Local</a:t>
            </a:r>
            <a:endParaRPr lang="en-US" dirty="0" smtClean="0"/>
          </a:p>
          <a:p>
            <a:r>
              <a:rPr lang="en-US" dirty="0" smtClean="0"/>
              <a:t>……</a:t>
            </a:r>
          </a:p>
          <a:p>
            <a:r>
              <a:rPr lang="en-US" dirty="0" smtClean="0"/>
              <a:t>.....</a:t>
            </a:r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30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fbeelding 2013-01-30 om 08.5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6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1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ermafbeelding 2014-01-14 om 11.53.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286"/>
            <a:ext cx="9144000" cy="527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fbeelding 2014-01-14 om 11.55.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785"/>
            <a:ext cx="9144000" cy="565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4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a </a:t>
            </a:r>
            <a:r>
              <a:rPr lang="en-US" dirty="0" err="1" smtClean="0"/>
              <a:t>mascil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000" dirty="0">
                <a:hlinkClick r:id="rId3"/>
              </a:rPr>
              <a:t>http://www.mascil-project.eu/teaching-</a:t>
            </a:r>
            <a:r>
              <a:rPr lang="en-US" sz="2000" dirty="0" smtClean="0">
                <a:hlinkClick r:id="rId3"/>
              </a:rPr>
              <a:t>material.html</a:t>
            </a:r>
            <a:endParaRPr lang="en-US" sz="2000" dirty="0" smtClean="0"/>
          </a:p>
          <a:p>
            <a:r>
              <a:rPr lang="en-US" dirty="0" smtClean="0"/>
              <a:t>Or use direct </a:t>
            </a:r>
            <a:r>
              <a:rPr lang="en-US" dirty="0" err="1" smtClean="0"/>
              <a:t>url</a:t>
            </a:r>
            <a:endParaRPr lang="en-US" dirty="0" smtClean="0"/>
          </a:p>
          <a:p>
            <a:pPr marL="400050" lvl="1" indent="0">
              <a:buNone/>
            </a:pPr>
            <a:r>
              <a:rPr lang="en-US" sz="2000" u="sng" dirty="0">
                <a:hlinkClick r:id="rId4"/>
              </a:rPr>
              <a:t>http://www.fisme.science.uu.nl/toepassingen/</a:t>
            </a:r>
            <a:r>
              <a:rPr lang="en-US" sz="2000" u="sng" dirty="0" smtClean="0">
                <a:hlinkClick r:id="rId4"/>
              </a:rPr>
              <a:t>28001/</a:t>
            </a:r>
            <a:endParaRPr lang="en-US" sz="2000" u="sng" dirty="0">
              <a:hlinkClick r:id="rId4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962" y="3994438"/>
            <a:ext cx="3683038" cy="28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– </a:t>
            </a:r>
            <a:r>
              <a:rPr lang="en-US" dirty="0" err="1" smtClean="0"/>
              <a:t>smal</a:t>
            </a:r>
            <a:r>
              <a:rPr lang="en-US" dirty="0" smtClean="0"/>
              <a:t> </a:t>
            </a:r>
            <a:r>
              <a:rPr lang="en-US" dirty="0" err="1" smtClean="0"/>
              <a:t>groupd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task</a:t>
            </a:r>
            <a:endParaRPr lang="en-US" dirty="0" smtClean="0"/>
          </a:p>
          <a:p>
            <a:r>
              <a:rPr lang="en-US" dirty="0" smtClean="0"/>
              <a:t>Get to know the task (as a student)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your opinion: Is this an IBL task? What makes it IBL or non-IBL?</a:t>
            </a:r>
            <a:endParaRPr lang="en-US" dirty="0" smtClean="0"/>
          </a:p>
          <a:p>
            <a:r>
              <a:rPr lang="en-US" dirty="0" smtClean="0"/>
              <a:t>In your opinion: </a:t>
            </a:r>
            <a:r>
              <a:rPr lang="en-US" dirty="0" smtClean="0"/>
              <a:t>is this task connected to the World of Work? If, so how?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IBL characteristics named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</a:t>
            </a:r>
            <a:r>
              <a:rPr lang="en-US" dirty="0" err="1" smtClean="0"/>
              <a:t>WoW</a:t>
            </a:r>
            <a:r>
              <a:rPr lang="en-US" dirty="0" smtClean="0"/>
              <a:t> found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5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Mascil</a:t>
            </a:r>
            <a:r>
              <a:rPr lang="en-US" dirty="0"/>
              <a:t> </a:t>
            </a:r>
            <a:r>
              <a:rPr lang="en-US" dirty="0" smtClean="0"/>
              <a:t>Framework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IBL and </a:t>
            </a:r>
            <a:r>
              <a:rPr lang="en-US" dirty="0" err="1" smtClean="0"/>
              <a:t>WoW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15:</a:t>
            </a:r>
            <a:r>
              <a:rPr lang="en-US" dirty="0"/>
              <a:t>3</a:t>
            </a:r>
            <a:r>
              <a:rPr lang="en-US" dirty="0" smtClean="0"/>
              <a:t>0 – 15:45 : </a:t>
            </a:r>
            <a:r>
              <a:rPr lang="en-US" dirty="0" err="1" smtClean="0"/>
              <a:t>MasCil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endParaRPr lang="en-US" dirty="0" smtClean="0"/>
          </a:p>
          <a:p>
            <a:r>
              <a:rPr lang="en-US" dirty="0" smtClean="0"/>
              <a:t>15:45 – 16:05 : </a:t>
            </a:r>
            <a:r>
              <a:rPr lang="en-US" dirty="0" smtClean="0"/>
              <a:t>Activity 1 - a </a:t>
            </a:r>
            <a:r>
              <a:rPr lang="en-US" dirty="0" err="1" smtClean="0"/>
              <a:t>mascil</a:t>
            </a:r>
            <a:r>
              <a:rPr lang="en-US" dirty="0" smtClean="0"/>
              <a:t> task</a:t>
            </a:r>
            <a:endParaRPr lang="en-US" dirty="0" smtClean="0"/>
          </a:p>
          <a:p>
            <a:r>
              <a:rPr lang="en-US" dirty="0" smtClean="0"/>
              <a:t>16:05 – 16:15 : </a:t>
            </a:r>
            <a:r>
              <a:rPr lang="en-US" dirty="0" smtClean="0"/>
              <a:t>Reflection</a:t>
            </a:r>
            <a:endParaRPr lang="en-US" dirty="0" smtClean="0"/>
          </a:p>
          <a:p>
            <a:r>
              <a:rPr lang="en-US" dirty="0" smtClean="0"/>
              <a:t>16:15 – 16:40 : </a:t>
            </a:r>
            <a:r>
              <a:rPr lang="en-US" dirty="0" smtClean="0"/>
              <a:t>Activity 2 - redesigning problems</a:t>
            </a:r>
            <a:endParaRPr lang="en-US" dirty="0" smtClean="0"/>
          </a:p>
          <a:p>
            <a:r>
              <a:rPr lang="en-US" dirty="0" smtClean="0"/>
              <a:t>16:40 – 16:</a:t>
            </a:r>
            <a:r>
              <a:rPr lang="en-US" dirty="0"/>
              <a:t>5</a:t>
            </a:r>
            <a:r>
              <a:rPr lang="en-US" dirty="0" smtClean="0"/>
              <a:t>0 : </a:t>
            </a:r>
            <a:r>
              <a:rPr lang="en-US" dirty="0" smtClean="0"/>
              <a:t>Reflection</a:t>
            </a:r>
            <a:endParaRPr lang="en-US" dirty="0" smtClean="0"/>
          </a:p>
          <a:p>
            <a:r>
              <a:rPr lang="en-US" dirty="0" smtClean="0"/>
              <a:t>16:50 – 17:00 : </a:t>
            </a:r>
            <a:r>
              <a:rPr lang="en-US" dirty="0" smtClean="0"/>
              <a:t>Filling in Questionnaire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4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419100"/>
            <a:ext cx="60325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Redesigning textbook problems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8234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Mascil</a:t>
            </a:r>
            <a:r>
              <a:rPr lang="en-US" dirty="0" smtClean="0"/>
              <a:t>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Textbook version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What is different? The same?</a:t>
            </a:r>
          </a:p>
          <a:p>
            <a:endParaRPr lang="en-US" dirty="0"/>
          </a:p>
          <a:p>
            <a:r>
              <a:rPr lang="en-US" dirty="0" smtClean="0"/>
              <a:t>How to come from textbook problem to </a:t>
            </a:r>
            <a:r>
              <a:rPr lang="en-US" dirty="0" err="1" smtClean="0"/>
              <a:t>Mascil</a:t>
            </a:r>
            <a:r>
              <a:rPr lang="en-US" dirty="0" smtClean="0"/>
              <a:t> task?</a:t>
            </a:r>
          </a:p>
        </p:txBody>
      </p:sp>
    </p:spTree>
    <p:extLst>
      <p:ext uri="{BB962C8B-B14F-4D97-AF65-F5344CB8AC3E}">
        <p14:creationId xmlns:p14="http://schemas.microsoft.com/office/powerpoint/2010/main" val="5791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Small groups</a:t>
            </a:r>
          </a:p>
          <a:p>
            <a:r>
              <a:rPr lang="en-US" dirty="0" smtClean="0"/>
              <a:t>Read through the textbook problems</a:t>
            </a:r>
          </a:p>
          <a:p>
            <a:r>
              <a:rPr lang="en-US" dirty="0" smtClean="0"/>
              <a:t>Select one and make it more ‘</a:t>
            </a:r>
            <a:r>
              <a:rPr lang="en-US" dirty="0" err="1" smtClean="0"/>
              <a:t>Mascil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91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briefly:</a:t>
            </a:r>
          </a:p>
          <a:p>
            <a:pPr lvl="1"/>
            <a:r>
              <a:rPr lang="en-US" dirty="0" smtClean="0"/>
              <a:t>Which problem did you choose?</a:t>
            </a:r>
          </a:p>
          <a:p>
            <a:pPr lvl="1"/>
            <a:r>
              <a:rPr lang="en-US" dirty="0" smtClean="0"/>
              <a:t>How did you </a:t>
            </a:r>
            <a:r>
              <a:rPr lang="en-US" dirty="0" smtClean="0"/>
              <a:t>make of </a:t>
            </a:r>
            <a:r>
              <a:rPr lang="en-US" dirty="0" smtClean="0"/>
              <a:t>it?</a:t>
            </a:r>
          </a:p>
          <a:p>
            <a:pPr lvl="1"/>
            <a:r>
              <a:rPr lang="en-US" dirty="0" smtClean="0"/>
              <a:t>What did you do to change it?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56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22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Guide-lines (IBL)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structure from problems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 smtClean="0"/>
              <a:t>up questions</a:t>
            </a:r>
          </a:p>
          <a:p>
            <a:endParaRPr lang="en-US" b="1" dirty="0"/>
          </a:p>
          <a:p>
            <a:r>
              <a:rPr lang="en-GB" dirty="0" smtClean="0"/>
              <a:t>Stimulate </a:t>
            </a:r>
            <a:r>
              <a:rPr lang="en-GB" dirty="0"/>
              <a:t>collaboration and communication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6865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(</a:t>
            </a:r>
            <a:r>
              <a:rPr lang="en-US" dirty="0" err="1" smtClean="0"/>
              <a:t>WoW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457200"/>
            <a:r>
              <a:rPr lang="en-US" sz="2800" dirty="0" smtClean="0"/>
              <a:t>Add a rich vocational context (or use rich vocational context as a start for design)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457200"/>
            <a:r>
              <a:rPr lang="en-US" sz="2800" dirty="0" smtClean="0"/>
              <a:t>Give students a professional role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514350" indent="-457200"/>
            <a:r>
              <a:rPr lang="en-US" sz="2800" dirty="0" smtClean="0"/>
              <a:t>Build in workplace activities (similar to </a:t>
            </a:r>
            <a:r>
              <a:rPr lang="en-GB" sz="2800" dirty="0"/>
              <a:t>actions, processes or procedures used in </a:t>
            </a:r>
            <a:r>
              <a:rPr lang="en-GB" sz="2800" dirty="0" smtClean="0"/>
              <a:t>workplaces)</a:t>
            </a:r>
          </a:p>
          <a:p>
            <a:pPr marL="514350" indent="-457200"/>
            <a:endParaRPr lang="en-US" sz="2800" dirty="0" smtClean="0"/>
          </a:p>
          <a:p>
            <a:pPr lvl="0"/>
            <a:r>
              <a:rPr lang="en-US" sz="2800" dirty="0" smtClean="0"/>
              <a:t> </a:t>
            </a:r>
            <a:r>
              <a:rPr lang="en-GB" sz="2800" dirty="0" smtClean="0"/>
              <a:t>Aim </a:t>
            </a:r>
            <a:r>
              <a:rPr lang="en-GB" sz="2800" dirty="0"/>
              <a:t>at products connected to the World of </a:t>
            </a:r>
            <a:r>
              <a:rPr lang="en-GB" sz="2800" dirty="0" smtClean="0"/>
              <a:t>Work with a purpose for an audience</a:t>
            </a: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38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6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6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Mascil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“Mathematics and Science for Life”</a:t>
            </a:r>
          </a:p>
          <a:p>
            <a:r>
              <a:rPr lang="en-US" dirty="0" smtClean="0"/>
              <a:t>European </a:t>
            </a:r>
            <a:r>
              <a:rPr lang="en-US" dirty="0" smtClean="0"/>
              <a:t>FP7-project: “supporting action </a:t>
            </a:r>
            <a:r>
              <a:rPr lang="en-US" dirty="0"/>
              <a:t>on </a:t>
            </a:r>
            <a:r>
              <a:rPr lang="en-US" dirty="0" smtClean="0"/>
              <a:t>innovation </a:t>
            </a:r>
            <a:r>
              <a:rPr lang="en-US" dirty="0"/>
              <a:t>in the </a:t>
            </a:r>
            <a:r>
              <a:rPr lang="en-US" dirty="0" smtClean="0"/>
              <a:t>classroom”</a:t>
            </a:r>
          </a:p>
          <a:p>
            <a:r>
              <a:rPr lang="en-US" dirty="0" smtClean="0"/>
              <a:t>4 years (</a:t>
            </a:r>
            <a:r>
              <a:rPr lang="en-US" dirty="0"/>
              <a:t>1-1-2013 tot 31-12-2016) </a:t>
            </a:r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Professionial</a:t>
            </a:r>
            <a:r>
              <a:rPr lang="en-US" dirty="0" smtClean="0">
                <a:solidFill>
                  <a:srgbClr val="C00000"/>
                </a:solidFill>
              </a:rPr>
              <a:t> development of teachers: Enriching  teaching repertoire, towards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Inquiry based </a:t>
            </a:r>
            <a:r>
              <a:rPr lang="en-US" dirty="0" err="1" smtClean="0">
                <a:solidFill>
                  <a:srgbClr val="C00000"/>
                </a:solidFill>
              </a:rPr>
              <a:t>scinece</a:t>
            </a:r>
            <a:r>
              <a:rPr lang="en-US" dirty="0" smtClean="0">
                <a:solidFill>
                  <a:srgbClr val="C00000"/>
                </a:solidFill>
              </a:rPr>
              <a:t> teaching (IBST)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Connecting math and science</a:t>
            </a:r>
            <a:r>
              <a:rPr lang="en-US" dirty="0" smtClean="0">
                <a:solidFill>
                  <a:srgbClr val="C00000"/>
                </a:solidFill>
              </a:rPr>
              <a:t> to world of work (</a:t>
            </a:r>
            <a:r>
              <a:rPr lang="en-US" dirty="0" err="1">
                <a:solidFill>
                  <a:srgbClr val="C00000"/>
                </a:solidFill>
              </a:rPr>
              <a:t>W</a:t>
            </a:r>
            <a:r>
              <a:rPr lang="en-US" dirty="0" err="1" smtClean="0">
                <a:solidFill>
                  <a:srgbClr val="C00000"/>
                </a:solidFill>
              </a:rPr>
              <a:t>oW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0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Promoting IBST in (primary and) secondary education</a:t>
            </a:r>
          </a:p>
          <a:p>
            <a:endParaRPr lang="en-US" dirty="0" smtClean="0"/>
          </a:p>
          <a:p>
            <a:r>
              <a:rPr lang="en-US" dirty="0" smtClean="0"/>
              <a:t>Making connections with the World of Work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17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25435" cy="4525963"/>
          </a:xfrm>
        </p:spPr>
        <p:txBody>
          <a:bodyPr/>
          <a:lstStyle/>
          <a:p>
            <a:r>
              <a:rPr lang="nl-NL" dirty="0" err="1" smtClean="0"/>
              <a:t>Collecting</a:t>
            </a:r>
            <a:r>
              <a:rPr lang="nl-NL" dirty="0" smtClean="0"/>
              <a:t> </a:t>
            </a:r>
            <a:r>
              <a:rPr lang="nl-NL" b="1" dirty="0" smtClean="0">
                <a:solidFill>
                  <a:srgbClr val="C00000"/>
                </a:solidFill>
              </a:rPr>
              <a:t>best </a:t>
            </a:r>
            <a:r>
              <a:rPr lang="nl-NL" b="1" dirty="0" err="1" smtClean="0">
                <a:solidFill>
                  <a:srgbClr val="C00000"/>
                </a:solidFill>
              </a:rPr>
              <a:t>practices</a:t>
            </a:r>
            <a:r>
              <a:rPr lang="nl-NL" dirty="0" smtClean="0"/>
              <a:t> </a:t>
            </a:r>
            <a:r>
              <a:rPr lang="nl-NL" dirty="0" smtClean="0"/>
              <a:t> - </a:t>
            </a:r>
            <a:r>
              <a:rPr lang="nl-NL" dirty="0" err="1" smtClean="0"/>
              <a:t>collection</a:t>
            </a:r>
            <a:r>
              <a:rPr lang="nl-NL" dirty="0" smtClean="0"/>
              <a:t> of ‘proven’ teaching </a:t>
            </a:r>
            <a:r>
              <a:rPr lang="nl-NL" dirty="0" err="1" smtClean="0"/>
              <a:t>materials</a:t>
            </a:r>
            <a:r>
              <a:rPr lang="nl-NL" dirty="0" smtClean="0"/>
              <a:t> </a:t>
            </a:r>
            <a:endParaRPr lang="nl-NL" dirty="0" smtClean="0"/>
          </a:p>
          <a:p>
            <a:r>
              <a:rPr lang="nl-NL" dirty="0" smtClean="0"/>
              <a:t>Setting up</a:t>
            </a:r>
            <a:r>
              <a:rPr lang="nl-NL" dirty="0" smtClean="0"/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learning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communities</a:t>
            </a:r>
            <a:r>
              <a:rPr lang="nl-NL" dirty="0" smtClean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teachers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representatives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industry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vocational</a:t>
            </a:r>
            <a:r>
              <a:rPr lang="nl-NL" dirty="0" smtClean="0"/>
              <a:t> </a:t>
            </a:r>
            <a:r>
              <a:rPr lang="nl-NL" dirty="0" err="1" smtClean="0"/>
              <a:t>education</a:t>
            </a:r>
            <a:r>
              <a:rPr lang="nl-NL" dirty="0" smtClean="0"/>
              <a:t> </a:t>
            </a:r>
          </a:p>
          <a:p>
            <a:r>
              <a:rPr lang="nl-NL" dirty="0" smtClean="0"/>
              <a:t>Design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implement</a:t>
            </a:r>
            <a:r>
              <a:rPr lang="nl-NL" dirty="0" smtClean="0"/>
              <a:t> a </a:t>
            </a:r>
            <a:r>
              <a:rPr lang="nl-NL" b="1" dirty="0" smtClean="0">
                <a:solidFill>
                  <a:srgbClr val="C00000"/>
                </a:solidFill>
              </a:rPr>
              <a:t>professional </a:t>
            </a:r>
            <a:r>
              <a:rPr lang="nl-NL" b="1" dirty="0" err="1" smtClean="0">
                <a:solidFill>
                  <a:srgbClr val="C00000"/>
                </a:solidFill>
              </a:rPr>
              <a:t>development</a:t>
            </a:r>
            <a:r>
              <a:rPr lang="nl-NL" b="1" dirty="0" smtClean="0">
                <a:solidFill>
                  <a:srgbClr val="C00000"/>
                </a:solidFill>
              </a:rPr>
              <a:t> program </a:t>
            </a:r>
            <a:r>
              <a:rPr lang="nl-NL" dirty="0" err="1" smtClean="0"/>
              <a:t>for</a:t>
            </a:r>
            <a:r>
              <a:rPr lang="nl-NL" dirty="0" smtClean="0"/>
              <a:t> pre-service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inservice</a:t>
            </a:r>
            <a:r>
              <a:rPr lang="nl-NL" dirty="0" smtClean="0"/>
              <a:t> teacher </a:t>
            </a:r>
            <a:r>
              <a:rPr lang="nl-NL" dirty="0" err="1" smtClean="0"/>
              <a:t>education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937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quotes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World of work (Authenticity, etc.). Quote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Inquiry Learning. Quote 2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9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1 (</a:t>
            </a:r>
            <a:r>
              <a:rPr lang="en-US" dirty="0"/>
              <a:t>Abrahamson et al. </a:t>
            </a:r>
            <a:r>
              <a:rPr lang="en-US" dirty="0" smtClean="0"/>
              <a:t>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Authenticity: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authenticity of 'authentic inquiry' may depend more on engagement and reasoning it enables than on specific </a:t>
            </a:r>
            <a:r>
              <a:rPr lang="en-US" dirty="0" smtClean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3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 2 (</a:t>
            </a:r>
            <a:r>
              <a:rPr lang="en-US" dirty="0" err="1" smtClean="0"/>
              <a:t>Ainley</a:t>
            </a:r>
            <a:r>
              <a:rPr lang="en-US" dirty="0"/>
              <a:t> </a:t>
            </a:r>
            <a:r>
              <a:rPr lang="en-US" dirty="0" smtClean="0"/>
              <a:t>et al, 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Purpose:</a:t>
            </a:r>
          </a:p>
          <a:p>
            <a:r>
              <a:rPr lang="en-US" dirty="0" smtClean="0"/>
              <a:t>Materials must have </a:t>
            </a:r>
            <a:r>
              <a:rPr lang="en-US" dirty="0"/>
              <a:t>an explicit end product that the pupils </a:t>
            </a:r>
            <a:r>
              <a:rPr lang="en-US" dirty="0" smtClean="0"/>
              <a:t>care </a:t>
            </a:r>
            <a:r>
              <a:rPr lang="en-US" dirty="0"/>
              <a:t>about. </a:t>
            </a:r>
          </a:p>
          <a:p>
            <a:r>
              <a:rPr lang="en-US" dirty="0" smtClean="0"/>
              <a:t>Materials involve </a:t>
            </a:r>
            <a:r>
              <a:rPr lang="en-US" dirty="0"/>
              <a:t>making something for another audience to use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412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ncent_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vincent_presentatie.potx</Template>
  <TotalTime>2594</TotalTime>
  <Words>561</Words>
  <Application>Microsoft Macintosh PowerPoint</Application>
  <PresentationFormat>On-screen Show (4:3)</PresentationFormat>
  <Paragraphs>112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vincent_presentatie</vt:lpstr>
      <vt:lpstr>Mascil Mathematics and Science in Life  </vt:lpstr>
      <vt:lpstr>Outline</vt:lpstr>
      <vt:lpstr>The project</vt:lpstr>
      <vt:lpstr>Mascil</vt:lpstr>
      <vt:lpstr>Aims</vt:lpstr>
      <vt:lpstr>How?</vt:lpstr>
      <vt:lpstr>Two quotes</vt:lpstr>
      <vt:lpstr>Quote 1 (Abrahamson et al. 2006)</vt:lpstr>
      <vt:lpstr>Quote 2 (Ainley et al, 2006)</vt:lpstr>
      <vt:lpstr>Connected projects</vt:lpstr>
      <vt:lpstr>PowerPoint Presentation</vt:lpstr>
      <vt:lpstr>PowerPoint Presentation</vt:lpstr>
      <vt:lpstr>PowerPoint Presentation</vt:lpstr>
      <vt:lpstr>Activity: a mascil task</vt:lpstr>
      <vt:lpstr>Drug concentration</vt:lpstr>
      <vt:lpstr>Instructions – smal groupd</vt:lpstr>
      <vt:lpstr>IBL characteristics named</vt:lpstr>
      <vt:lpstr>Connections to WoW found</vt:lpstr>
      <vt:lpstr>Mascil Framework</vt:lpstr>
      <vt:lpstr>PowerPoint Presentation</vt:lpstr>
      <vt:lpstr>PowerPoint Presentation</vt:lpstr>
      <vt:lpstr>Redesigning textbook problems</vt:lpstr>
      <vt:lpstr>Mascil task</vt:lpstr>
      <vt:lpstr>Activity 2</vt:lpstr>
      <vt:lpstr>Reflection</vt:lpstr>
      <vt:lpstr>Guidelines for design</vt:lpstr>
      <vt:lpstr>Guide-lines (IBL)</vt:lpstr>
      <vt:lpstr>Guidelines (WoW)</vt:lpstr>
      <vt:lpstr>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Basiscursus Rekenen  ROC Nijmegen </dc:title>
  <dc:creator>Vincent Jonker</dc:creator>
  <cp:lastModifiedBy>Monica Wijers</cp:lastModifiedBy>
  <cp:revision>92</cp:revision>
  <dcterms:created xsi:type="dcterms:W3CDTF">2010-10-28T12:17:02Z</dcterms:created>
  <dcterms:modified xsi:type="dcterms:W3CDTF">2014-02-02T19:07:23Z</dcterms:modified>
</cp:coreProperties>
</file>