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4" r:id="rId3"/>
    <p:sldId id="265" r:id="rId4"/>
    <p:sldId id="266" r:id="rId5"/>
    <p:sldId id="267" r:id="rId6"/>
    <p:sldId id="270" r:id="rId7"/>
    <p:sldId id="268" r:id="rId8"/>
    <p:sldId id="269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E0A005F7-CC1D-1959-C383-2E71C83556F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nl-NL" altLang="nl-NL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E5BB04CA-63CF-826B-8C0E-31541DDDACE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nl-NL" altLang="nl-NL"/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D85640C7-A02C-C3BB-AC6A-2E74F8F06BB8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7893" name="Rectangle 5">
            <a:extLst>
              <a:ext uri="{FF2B5EF4-FFF2-40B4-BE49-F238E27FC236}">
                <a16:creationId xmlns:a16="http://schemas.microsoft.com/office/drawing/2014/main" id="{53BC292E-4E96-DB36-314E-FB25322B9BF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opmaakprofielen van de modeltekst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026BE4E7-EDF9-F589-1DF7-67051621A61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nl-NL" altLang="nl-NL"/>
          </a:p>
        </p:txBody>
      </p:sp>
      <p:sp>
        <p:nvSpPr>
          <p:cNvPr id="37895" name="Rectangle 7">
            <a:extLst>
              <a:ext uri="{FF2B5EF4-FFF2-40B4-BE49-F238E27FC236}">
                <a16:creationId xmlns:a16="http://schemas.microsoft.com/office/drawing/2014/main" id="{12A982DA-2495-A7CD-9834-7743948023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8ABC5D5F-AAEF-784D-BB93-2B6E10E28EF2}" type="slidenum">
              <a:rPr lang="nl-NL" altLang="nl-NL"/>
              <a:pPr/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97A3777-13DC-801D-3762-2DB3BDD591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14D4E1-0452-494A-BAB0-A41DF486772A}" type="slidenum">
              <a:rPr lang="nl-NL" altLang="nl-NL"/>
              <a:pPr/>
              <a:t>2</a:t>
            </a:fld>
            <a:endParaRPr lang="nl-NL" altLang="nl-NL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B5EBCD28-A54D-17EB-FFA7-0BBF3AA482C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53DE0C7A-F94B-5A1F-215D-E6092EB789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184532C-05A2-BA0B-B838-89F2FC6D7D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1611C4-A4BD-344B-9CEC-8BF42E30A92B}" type="slidenum">
              <a:rPr lang="nl-NL" altLang="nl-NL"/>
              <a:pPr/>
              <a:t>3</a:t>
            </a:fld>
            <a:endParaRPr lang="nl-NL" altLang="nl-NL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0581A8BE-2268-05DF-1362-0541327C6EE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BFC97526-8328-3ED5-7115-6D6A2B8154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0F2879C-E85C-D21F-B2AC-DAB63A7498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C5753D-28F5-DE4B-9EE7-8C2F2F2DD5DC}" type="slidenum">
              <a:rPr lang="nl-NL" altLang="nl-NL"/>
              <a:pPr/>
              <a:t>4</a:t>
            </a:fld>
            <a:endParaRPr lang="nl-NL" altLang="nl-NL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855F8631-9D7A-7025-67B7-D6802AB778A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5E910CBB-86AF-D37A-01B8-A98EF42F53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436A98C-5FBF-DE76-2158-06D41D2CAF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65E51D0-143D-7940-9B5B-610A9507E76B}" type="slidenum">
              <a:rPr lang="nl-NL" altLang="nl-NL"/>
              <a:pPr/>
              <a:t>7</a:t>
            </a:fld>
            <a:endParaRPr lang="nl-NL" altLang="nl-NL"/>
          </a:p>
        </p:txBody>
      </p:sp>
      <p:sp>
        <p:nvSpPr>
          <p:cNvPr id="64514" name="Rectangle 2">
            <a:extLst>
              <a:ext uri="{FF2B5EF4-FFF2-40B4-BE49-F238E27FC236}">
                <a16:creationId xmlns:a16="http://schemas.microsoft.com/office/drawing/2014/main" id="{A4563D00-3CDC-662E-E1AD-76E7A98C329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2E1C37EC-A8F1-1139-BC05-8A9A8FACA5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3C27BB1-96E7-233B-44DA-2BECD3F79B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A4E1FF-D858-E145-A059-9A523D12634B}" type="slidenum">
              <a:rPr lang="nl-NL" altLang="nl-NL"/>
              <a:pPr/>
              <a:t>8</a:t>
            </a:fld>
            <a:endParaRPr lang="nl-NL" altLang="nl-NL"/>
          </a:p>
        </p:txBody>
      </p:sp>
      <p:sp>
        <p:nvSpPr>
          <p:cNvPr id="66562" name="Rectangle 2">
            <a:extLst>
              <a:ext uri="{FF2B5EF4-FFF2-40B4-BE49-F238E27FC236}">
                <a16:creationId xmlns:a16="http://schemas.microsoft.com/office/drawing/2014/main" id="{7DB843ED-0D4A-918F-7195-1D82D4483AC8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2561A292-75C1-22BE-2CB6-1D99A4C57C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nl-NL" alt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635408-09E6-70E4-5FD8-E26EEA6811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89F9344-D874-5404-B3A6-52DF417030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844416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3A4CCA4-3CFA-792F-FB52-5E5650052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362798CE-A845-BBF5-2A21-8449570447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696607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1917481-9C8F-6E47-4FD1-576BD331B01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276850" y="487363"/>
            <a:ext cx="1581150" cy="5913437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5486466-0648-5E27-78DF-FC70EBF76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3400" y="487363"/>
            <a:ext cx="4591050" cy="5913437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2393481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el en vier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171BDB-BF19-D143-287F-7083892E5E67}"/>
              </a:ext>
            </a:extLst>
          </p:cNvPr>
          <p:cNvSpPr>
            <a:spLocks noGrp="1"/>
          </p:cNvSpPr>
          <p:nvPr>
            <p:ph type="title" sz="quarter"/>
          </p:nvPr>
        </p:nvSpPr>
        <p:spPr>
          <a:xfrm>
            <a:off x="533400" y="487363"/>
            <a:ext cx="5943600" cy="427037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654816F-8A62-AD33-0EF2-1573B1B0477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33400" y="1981200"/>
            <a:ext cx="3086100" cy="21336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2BD6C418-62A1-B542-09B3-633A22693960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3771900" y="1981200"/>
            <a:ext cx="3086100" cy="21336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inhoud 4">
            <a:extLst>
              <a:ext uri="{FF2B5EF4-FFF2-40B4-BE49-F238E27FC236}">
                <a16:creationId xmlns:a16="http://schemas.microsoft.com/office/drawing/2014/main" id="{FBF4B602-871A-10D0-1D30-5A6AB97C3E50}"/>
              </a:ext>
            </a:extLst>
          </p:cNvPr>
          <p:cNvSpPr>
            <a:spLocks noGrp="1"/>
          </p:cNvSpPr>
          <p:nvPr>
            <p:ph sz="quarter" idx="3"/>
          </p:nvPr>
        </p:nvSpPr>
        <p:spPr>
          <a:xfrm>
            <a:off x="533400" y="4267200"/>
            <a:ext cx="3086100" cy="21336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00BE648-4FB6-03A2-CD4A-EC95C26AC6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771900" y="4267200"/>
            <a:ext cx="3086100" cy="21336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554639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8768FE-088F-C3B4-8FFA-8E1699847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1606B5C-B0BB-9B7B-5703-2BD16DF584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177564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3736B2-4517-AA33-1102-6B6EBD763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A6DB45A-357B-871E-E503-264BF40771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787605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46B2F3-DCFF-AEB7-478E-491972C67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4471118-C0ED-D8B5-E93A-EE83D26D1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3400" y="1981200"/>
            <a:ext cx="3086100" cy="44196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D8A11FB-68A0-E63A-618E-79A9191141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771900" y="1981200"/>
            <a:ext cx="3086100" cy="4419600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415218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0D9075-57FF-9C2F-2996-9D2023C7E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F6CF5C4-4087-F4C3-C87F-06523B33FC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FADB829-6E93-2948-0361-5C8CAE5D38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DC0D0F0A-266B-87DA-20FC-F92B992DB6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4208B80-E6EC-2B20-94E9-8E5CCAE62D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548467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D681CB-36DD-4CD3-F04A-DCA89FF99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</p:spTree>
    <p:extLst>
      <p:ext uri="{BB962C8B-B14F-4D97-AF65-F5344CB8AC3E}">
        <p14:creationId xmlns:p14="http://schemas.microsoft.com/office/powerpoint/2010/main" val="4156267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876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300F6C-42A9-388E-D3AB-887931F55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BA2CB7E-C767-E977-D9DC-794A8DDCA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987F7CB-A28E-8FB7-DE23-04D00A0370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38721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74B1FF-939F-EE8F-F88A-C6206896C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1A8B2AF9-6BD9-DBA2-D546-8DC7805E84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E3F83A8-C3F1-FA37-0A19-8229643CED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775845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>
            <a:extLst>
              <a:ext uri="{FF2B5EF4-FFF2-40B4-BE49-F238E27FC236}">
                <a16:creationId xmlns:a16="http://schemas.microsoft.com/office/drawing/2014/main" id="{60207FC5-1ABA-57F1-E860-D8EA0A64C8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6" name="Rectangle 12">
            <a:extLst>
              <a:ext uri="{FF2B5EF4-FFF2-40B4-BE49-F238E27FC236}">
                <a16:creationId xmlns:a16="http://schemas.microsoft.com/office/drawing/2014/main" id="{C104FE19-4857-A9B7-14A9-123FCD6080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487363"/>
            <a:ext cx="59436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[titel]</a:t>
            </a:r>
          </a:p>
        </p:txBody>
      </p:sp>
      <p:sp>
        <p:nvSpPr>
          <p:cNvPr id="1037" name="Rectangle 13">
            <a:extLst>
              <a:ext uri="{FF2B5EF4-FFF2-40B4-BE49-F238E27FC236}">
                <a16:creationId xmlns:a16="http://schemas.microsoft.com/office/drawing/2014/main" id="{AA14A868-9A1B-7CE5-2A6E-F4507958F6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981200"/>
            <a:ext cx="6324600" cy="441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nl-NL"/>
              <a:t>[opdracht]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2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slide" Target="slide8.xm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9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0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slide" Target="slid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fi.uu.nl/zoefi/zoefi.docent/php/evaluatietryout.php?g=8&amp;b=3&amp;w=2&amp;d=3&amp;o=Vergelijken" TargetMode="External"/><Relationship Id="rId4" Type="http://schemas.openxmlformats.org/officeDocument/2006/relationships/hyperlink" Target="http://www.fi.uu.nl/zoefi/zoefi.docent/php/evaluatietryout.php?g=8&amp;b=3&amp;w=2&amp;d=4&amp;o=verder_vergelijken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5.xml"/><Relationship Id="rId5" Type="http://schemas.openxmlformats.org/officeDocument/2006/relationships/slide" Target="slide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8" name="Picture 14">
            <a:extLst>
              <a:ext uri="{FF2B5EF4-FFF2-40B4-BE49-F238E27FC236}">
                <a16:creationId xmlns:a16="http://schemas.microsoft.com/office/drawing/2014/main" id="{9DE71531-CB5C-45BD-9330-33FDBBBCD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4" name="Picture 20">
            <a:extLst>
              <a:ext uri="{FF2B5EF4-FFF2-40B4-BE49-F238E27FC236}">
                <a16:creationId xmlns:a16="http://schemas.microsoft.com/office/drawing/2014/main" id="{B8DC38A8-2847-7BB0-49B1-6864EAC82C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76200"/>
            <a:ext cx="6705600" cy="1033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66" name="Picture 22">
            <a:extLst>
              <a:ext uri="{FF2B5EF4-FFF2-40B4-BE49-F238E27FC236}">
                <a16:creationId xmlns:a16="http://schemas.microsoft.com/office/drawing/2014/main" id="{CB305B3B-436A-5FCA-7E56-EB21C7CA835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5075" y="3476625"/>
            <a:ext cx="1195388" cy="9064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67" name="Text Box 23">
            <a:extLst>
              <a:ext uri="{FF2B5EF4-FFF2-40B4-BE49-F238E27FC236}">
                <a16:creationId xmlns:a16="http://schemas.microsoft.com/office/drawing/2014/main" id="{74995E63-9272-DC22-EEB8-36CCF32B79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5257800"/>
            <a:ext cx="5365750" cy="1281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nl-NL" altLang="nl-NL" sz="2400">
              <a:latin typeface="Arial Black" panose="020B0604020202020204" pitchFamily="34" charset="0"/>
            </a:endParaRPr>
          </a:p>
          <a:p>
            <a:r>
              <a:rPr lang="nl-NL" altLang="nl-NL">
                <a:latin typeface="Arial Black" panose="020B0604020202020204" pitchFamily="34" charset="0"/>
              </a:rPr>
              <a:t>Domein: Meten, meetkunde en verbanden</a:t>
            </a:r>
          </a:p>
          <a:p>
            <a:r>
              <a:rPr lang="nl-NL" altLang="nl-NL">
                <a:latin typeface="Arial Black" panose="020B0604020202020204" pitchFamily="34" charset="0"/>
              </a:rPr>
              <a:t>Thema: Oppervlakte en inhoud</a:t>
            </a:r>
          </a:p>
          <a:p>
            <a:r>
              <a:rPr lang="nl-NL" altLang="nl-NL">
                <a:latin typeface="Arial Black" panose="020B0604020202020204" pitchFamily="34" charset="0"/>
              </a:rPr>
              <a:t>zOEF 8323: </a:t>
            </a:r>
            <a:r>
              <a:rPr lang="nl-NL" altLang="nl-NL">
                <a:solidFill>
                  <a:srgbClr val="0000FF"/>
                </a:solidFill>
                <a:latin typeface="Arial Black" panose="020B0604020202020204" pitchFamily="34" charset="0"/>
              </a:rPr>
              <a:t>Vergelijken</a:t>
            </a:r>
            <a:endParaRPr lang="nl-NL" altLang="nl-NL">
              <a:latin typeface="Arial Black" panose="020B0604020202020204" pitchFamily="34" charset="0"/>
            </a:endParaRPr>
          </a:p>
        </p:txBody>
      </p:sp>
      <p:sp>
        <p:nvSpPr>
          <p:cNvPr id="6169" name="Text Box 25">
            <a:hlinkClick r:id="rId5" action="ppaction://hlinksldjump"/>
            <a:extLst>
              <a:ext uri="{FF2B5EF4-FFF2-40B4-BE49-F238E27FC236}">
                <a16:creationId xmlns:a16="http://schemas.microsoft.com/office/drawing/2014/main" id="{6CE0942C-8AC0-3A81-8907-AF5205162E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953000"/>
            <a:ext cx="1116013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nl-NL" altLang="nl-NL" sz="1300" b="1">
                <a:solidFill>
                  <a:srgbClr val="DE0000"/>
                </a:solidFill>
              </a:rPr>
              <a:t>Docenten-</a:t>
            </a:r>
          </a:p>
          <a:p>
            <a:pPr algn="ctr"/>
            <a:r>
              <a:rPr lang="nl-NL" altLang="nl-NL" sz="1300" b="1">
                <a:solidFill>
                  <a:srgbClr val="DE0000"/>
                </a:solidFill>
              </a:rPr>
              <a:t>handleiding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3099AEB6-EF5B-B922-2ACA-8C0F9CC0A7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750" y="1557338"/>
            <a:ext cx="7993063" cy="46085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EF7F8"/>
                </a:solidFill>
              </a14:hiddenFill>
            </a:ext>
            <a:ext uri="{91240B29-F687-4F45-9708-019B960494DF}">
              <a14:hiddenLine xmlns:a14="http://schemas.microsoft.com/office/drawing/2010/main" w="28575" cmpd="sng">
                <a:solidFill>
                  <a:srgbClr val="0099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/>
          </a:p>
          <a:p>
            <a:endParaRPr lang="nl-NL" altLang="nl-NL"/>
          </a:p>
        </p:txBody>
      </p:sp>
      <p:sp>
        <p:nvSpPr>
          <p:cNvPr id="56323" name="Text Box 3">
            <a:extLst>
              <a:ext uri="{FF2B5EF4-FFF2-40B4-BE49-F238E27FC236}">
                <a16:creationId xmlns:a16="http://schemas.microsoft.com/office/drawing/2014/main" id="{6697F272-9D8A-A2FF-B94E-08517E7802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6553200"/>
            <a:ext cx="21351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nl-NL" altLang="nl-NL" sz="1400" b="1"/>
              <a:t>zOEF 8323: Vergelijken</a:t>
            </a:r>
          </a:p>
        </p:txBody>
      </p:sp>
      <p:sp>
        <p:nvSpPr>
          <p:cNvPr id="56324" name="Text Box 4">
            <a:extLst>
              <a:ext uri="{FF2B5EF4-FFF2-40B4-BE49-F238E27FC236}">
                <a16:creationId xmlns:a16="http://schemas.microsoft.com/office/drawing/2014/main" id="{08F8A290-F89C-DCE0-3D34-13628079A2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76250"/>
            <a:ext cx="4679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altLang="nl-NL" sz="2800">
                <a:latin typeface="Arial Black" panose="020B0604020202020204" pitchFamily="34" charset="0"/>
              </a:rPr>
              <a:t>Met twee maten meten</a:t>
            </a:r>
          </a:p>
        </p:txBody>
      </p:sp>
      <p:pic>
        <p:nvPicPr>
          <p:cNvPr id="56325" name="Picture 5">
            <a:hlinkClick r:id="rId3" action="ppaction://hlinksldjump"/>
            <a:extLst>
              <a:ext uri="{FF2B5EF4-FFF2-40B4-BE49-F238E27FC236}">
                <a16:creationId xmlns:a16="http://schemas.microsoft.com/office/drawing/2014/main" id="{D5A158E9-21F1-1956-3869-D1E2ED3119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49275"/>
            <a:ext cx="14478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326" name="Text Box 6">
            <a:extLst>
              <a:ext uri="{FF2B5EF4-FFF2-40B4-BE49-F238E27FC236}">
                <a16:creationId xmlns:a16="http://schemas.microsoft.com/office/drawing/2014/main" id="{526DB829-1891-96BC-35F2-7EE0BA6B5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484313"/>
            <a:ext cx="7850187" cy="164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3600" b="1"/>
              <a:t>Inhoud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nl-NL" altLang="nl-NL" sz="2000"/>
              <a:t>Na elke muisklik verschijnen er twee maten. Welke is de grootste?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nl-NL" altLang="nl-NL" sz="2000"/>
              <a:t>Steek twee armen in de lucht als het evenveel is.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nl-NL" altLang="nl-NL" sz="2000" b="1">
                <a:solidFill>
                  <a:srgbClr val="003399"/>
                </a:solidFill>
              </a:rPr>
              <a:t>Wacht op een teken van de leraar!</a:t>
            </a:r>
          </a:p>
        </p:txBody>
      </p:sp>
      <p:pic>
        <p:nvPicPr>
          <p:cNvPr id="56327" name="Picture 7">
            <a:extLst>
              <a:ext uri="{FF2B5EF4-FFF2-40B4-BE49-F238E27FC236}">
                <a16:creationId xmlns:a16="http://schemas.microsoft.com/office/drawing/2014/main" id="{D03583D2-7FA1-55FE-55D5-1F24A2BA7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429000"/>
            <a:ext cx="1962150" cy="2724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328" name="AutoShape 8">
            <a:extLst>
              <a:ext uri="{FF2B5EF4-FFF2-40B4-BE49-F238E27FC236}">
                <a16:creationId xmlns:a16="http://schemas.microsoft.com/office/drawing/2014/main" id="{BE889950-9D21-572A-8F1D-6A92E5DAF7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213" y="5373688"/>
            <a:ext cx="1368425" cy="990600"/>
          </a:xfrm>
          <a:prstGeom prst="rightArrow">
            <a:avLst>
              <a:gd name="adj1" fmla="val 50000"/>
              <a:gd name="adj2" fmla="val 34535"/>
            </a:avLst>
          </a:prstGeom>
          <a:solidFill>
            <a:srgbClr val="00B3F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600"/>
              <a:t>Volgende </a:t>
            </a:r>
          </a:p>
          <a:p>
            <a:pPr algn="ctr"/>
            <a:r>
              <a:rPr lang="nl-NL" altLang="nl-NL" sz="1600"/>
              <a:t>activiteit</a:t>
            </a:r>
          </a:p>
        </p:txBody>
      </p:sp>
      <p:grpSp>
        <p:nvGrpSpPr>
          <p:cNvPr id="56329" name="Group 9">
            <a:extLst>
              <a:ext uri="{FF2B5EF4-FFF2-40B4-BE49-F238E27FC236}">
                <a16:creationId xmlns:a16="http://schemas.microsoft.com/office/drawing/2014/main" id="{406843E0-3D31-D2CD-B536-27ACCA5ADB43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3886200"/>
            <a:ext cx="4229100" cy="1128713"/>
            <a:chOff x="2352" y="2448"/>
            <a:chExt cx="2664" cy="711"/>
          </a:xfrm>
        </p:grpSpPr>
        <p:sp>
          <p:nvSpPr>
            <p:cNvPr id="56330" name="Text Box 10">
              <a:extLst>
                <a:ext uri="{FF2B5EF4-FFF2-40B4-BE49-F238E27FC236}">
                  <a16:creationId xmlns:a16="http://schemas.microsoft.com/office/drawing/2014/main" id="{376D83C8-6FE6-411B-C73F-191B78FF48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2448"/>
              <a:ext cx="908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nl-NL" altLang="nl-NL" sz="2000"/>
                <a:t>Linkerhand</a:t>
              </a:r>
            </a:p>
            <a:p>
              <a:pPr algn="ctr"/>
              <a:endParaRPr lang="nl-NL" altLang="nl-NL" sz="1200"/>
            </a:p>
            <a:p>
              <a:pPr algn="ctr"/>
              <a:r>
                <a:rPr lang="nl-NL" altLang="nl-NL" sz="3600">
                  <a:solidFill>
                    <a:srgbClr val="FF0000"/>
                  </a:solidFill>
                </a:rPr>
                <a:t>300 cl</a:t>
              </a:r>
            </a:p>
          </p:txBody>
        </p:sp>
        <p:sp>
          <p:nvSpPr>
            <p:cNvPr id="56331" name="Text Box 11">
              <a:extLst>
                <a:ext uri="{FF2B5EF4-FFF2-40B4-BE49-F238E27FC236}">
                  <a16:creationId xmlns:a16="http://schemas.microsoft.com/office/drawing/2014/main" id="{2FF368FC-C06C-9047-4594-B56551494E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448"/>
              <a:ext cx="1032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nl-NL" altLang="nl-NL" sz="2000"/>
                <a:t>Rechterhand</a:t>
              </a:r>
            </a:p>
            <a:p>
              <a:pPr algn="ctr"/>
              <a:endParaRPr lang="nl-NL" altLang="nl-NL" sz="1200"/>
            </a:p>
            <a:p>
              <a:pPr algn="ctr"/>
              <a:r>
                <a:rPr lang="nl-NL" altLang="nl-NL" sz="3600">
                  <a:solidFill>
                    <a:srgbClr val="FF0000"/>
                  </a:solidFill>
                </a:rPr>
                <a:t>3 liter</a:t>
              </a:r>
            </a:p>
          </p:txBody>
        </p:sp>
      </p:grpSp>
      <p:grpSp>
        <p:nvGrpSpPr>
          <p:cNvPr id="56332" name="Group 12">
            <a:extLst>
              <a:ext uri="{FF2B5EF4-FFF2-40B4-BE49-F238E27FC236}">
                <a16:creationId xmlns:a16="http://schemas.microsoft.com/office/drawing/2014/main" id="{EEB54C31-7031-BB45-77DC-F54600030D83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3886200"/>
            <a:ext cx="4191000" cy="1143000"/>
            <a:chOff x="2352" y="2448"/>
            <a:chExt cx="2640" cy="720"/>
          </a:xfrm>
        </p:grpSpPr>
        <p:sp>
          <p:nvSpPr>
            <p:cNvPr id="56333" name="Rectangle 13">
              <a:extLst>
                <a:ext uri="{FF2B5EF4-FFF2-40B4-BE49-F238E27FC236}">
                  <a16:creationId xmlns:a16="http://schemas.microsoft.com/office/drawing/2014/main" id="{609DD259-D175-3716-FB01-0119D2A233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2448"/>
              <a:ext cx="912" cy="72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56334" name="Rectangle 14">
              <a:extLst>
                <a:ext uri="{FF2B5EF4-FFF2-40B4-BE49-F238E27FC236}">
                  <a16:creationId xmlns:a16="http://schemas.microsoft.com/office/drawing/2014/main" id="{0B31E55F-DE73-AFC8-FA4F-2133C606A1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2" y="2448"/>
              <a:ext cx="960" cy="72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56335" name="Rectangle 15">
            <a:extLst>
              <a:ext uri="{FF2B5EF4-FFF2-40B4-BE49-F238E27FC236}">
                <a16:creationId xmlns:a16="http://schemas.microsoft.com/office/drawing/2014/main" id="{B6C30A92-8163-0DC9-234F-2D95497855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3733800"/>
            <a:ext cx="45720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grpSp>
        <p:nvGrpSpPr>
          <p:cNvPr id="56336" name="Group 16">
            <a:extLst>
              <a:ext uri="{FF2B5EF4-FFF2-40B4-BE49-F238E27FC236}">
                <a16:creationId xmlns:a16="http://schemas.microsoft.com/office/drawing/2014/main" id="{59572A9A-AB10-E3D4-2640-B7DFFCA0163A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3962400"/>
            <a:ext cx="4229100" cy="1128713"/>
            <a:chOff x="2352" y="2448"/>
            <a:chExt cx="2664" cy="711"/>
          </a:xfrm>
        </p:grpSpPr>
        <p:sp>
          <p:nvSpPr>
            <p:cNvPr id="56337" name="Text Box 17">
              <a:extLst>
                <a:ext uri="{FF2B5EF4-FFF2-40B4-BE49-F238E27FC236}">
                  <a16:creationId xmlns:a16="http://schemas.microsoft.com/office/drawing/2014/main" id="{AE4CAA1A-FDFB-F151-EFAF-B75867AC53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2448"/>
              <a:ext cx="908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nl-NL" altLang="nl-NL" sz="2000"/>
                <a:t>Linkerhand</a:t>
              </a:r>
            </a:p>
            <a:p>
              <a:pPr algn="ctr"/>
              <a:endParaRPr lang="nl-NL" altLang="nl-NL" sz="1200"/>
            </a:p>
            <a:p>
              <a:pPr algn="ctr"/>
              <a:r>
                <a:rPr lang="nl-NL" altLang="nl-NL" sz="3600">
                  <a:solidFill>
                    <a:srgbClr val="FF0000"/>
                  </a:solidFill>
                </a:rPr>
                <a:t>50 ml</a:t>
              </a:r>
            </a:p>
          </p:txBody>
        </p:sp>
        <p:sp>
          <p:nvSpPr>
            <p:cNvPr id="56338" name="Text Box 18">
              <a:extLst>
                <a:ext uri="{FF2B5EF4-FFF2-40B4-BE49-F238E27FC236}">
                  <a16:creationId xmlns:a16="http://schemas.microsoft.com/office/drawing/2014/main" id="{E55EA1F3-58F0-FF59-670D-65488A26A86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448"/>
              <a:ext cx="1032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nl-NL" altLang="nl-NL" sz="2000"/>
                <a:t>Rechterhand</a:t>
              </a:r>
            </a:p>
            <a:p>
              <a:pPr algn="ctr"/>
              <a:endParaRPr lang="nl-NL" altLang="nl-NL" sz="1200"/>
            </a:p>
            <a:p>
              <a:pPr algn="ctr"/>
              <a:r>
                <a:rPr lang="nl-NL" altLang="nl-NL" sz="3600">
                  <a:solidFill>
                    <a:srgbClr val="FF0000"/>
                  </a:solidFill>
                </a:rPr>
                <a:t>0,5 l</a:t>
              </a:r>
            </a:p>
          </p:txBody>
        </p:sp>
      </p:grpSp>
      <p:sp>
        <p:nvSpPr>
          <p:cNvPr id="56339" name="Rectangle 19">
            <a:extLst>
              <a:ext uri="{FF2B5EF4-FFF2-40B4-BE49-F238E27FC236}">
                <a16:creationId xmlns:a16="http://schemas.microsoft.com/office/drawing/2014/main" id="{A6271485-25DB-1365-27D7-7B3B86C5CB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3962400"/>
            <a:ext cx="1676400" cy="1143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40" name="Text Box 20">
            <a:extLst>
              <a:ext uri="{FF2B5EF4-FFF2-40B4-BE49-F238E27FC236}">
                <a16:creationId xmlns:a16="http://schemas.microsoft.com/office/drawing/2014/main" id="{97C93F0F-AEB1-6B57-5B62-30B374610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5257800"/>
            <a:ext cx="2951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altLang="nl-NL" sz="2000">
                <a:solidFill>
                  <a:srgbClr val="0000FF"/>
                </a:solidFill>
              </a:rPr>
              <a:t>Kun je het gelijk maken?</a:t>
            </a:r>
          </a:p>
        </p:txBody>
      </p:sp>
      <p:sp>
        <p:nvSpPr>
          <p:cNvPr id="56341" name="Rectangle 21">
            <a:extLst>
              <a:ext uri="{FF2B5EF4-FFF2-40B4-BE49-F238E27FC236}">
                <a16:creationId xmlns:a16="http://schemas.microsoft.com/office/drawing/2014/main" id="{2937E3F8-F408-4E2D-8C4F-39C6A4F032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3886200"/>
            <a:ext cx="4648200" cy="1981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/>
          </a:p>
        </p:txBody>
      </p:sp>
      <p:grpSp>
        <p:nvGrpSpPr>
          <p:cNvPr id="56342" name="Group 22">
            <a:extLst>
              <a:ext uri="{FF2B5EF4-FFF2-40B4-BE49-F238E27FC236}">
                <a16:creationId xmlns:a16="http://schemas.microsoft.com/office/drawing/2014/main" id="{C9628CCA-5325-A536-93F2-9C7CE2D16CB0}"/>
              </a:ext>
            </a:extLst>
          </p:cNvPr>
          <p:cNvGrpSpPr>
            <a:grpSpLocks/>
          </p:cNvGrpSpPr>
          <p:nvPr/>
        </p:nvGrpSpPr>
        <p:grpSpPr bwMode="auto">
          <a:xfrm>
            <a:off x="3733800" y="4038600"/>
            <a:ext cx="4229100" cy="946150"/>
            <a:chOff x="2352" y="2448"/>
            <a:chExt cx="2664" cy="596"/>
          </a:xfrm>
        </p:grpSpPr>
        <p:sp>
          <p:nvSpPr>
            <p:cNvPr id="56343" name="Text Box 23">
              <a:extLst>
                <a:ext uri="{FF2B5EF4-FFF2-40B4-BE49-F238E27FC236}">
                  <a16:creationId xmlns:a16="http://schemas.microsoft.com/office/drawing/2014/main" id="{079088B5-9A66-75B3-F784-67448459FA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2448"/>
              <a:ext cx="908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nl-NL" altLang="nl-NL" sz="2000"/>
                <a:t>Linkerhand</a:t>
              </a:r>
            </a:p>
            <a:p>
              <a:pPr algn="ctr"/>
              <a:r>
                <a:rPr lang="nl-NL" altLang="nl-NL" sz="3600">
                  <a:solidFill>
                    <a:srgbClr val="FF0000"/>
                  </a:solidFill>
                </a:rPr>
                <a:t>4 dl</a:t>
              </a:r>
            </a:p>
          </p:txBody>
        </p:sp>
        <p:sp>
          <p:nvSpPr>
            <p:cNvPr id="56344" name="Text Box 24">
              <a:extLst>
                <a:ext uri="{FF2B5EF4-FFF2-40B4-BE49-F238E27FC236}">
                  <a16:creationId xmlns:a16="http://schemas.microsoft.com/office/drawing/2014/main" id="{E47A053A-A92A-E873-6F9F-4F90A3065B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448"/>
              <a:ext cx="1032" cy="59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nl-NL" altLang="nl-NL" sz="2000"/>
                <a:t>Rechterhand</a:t>
              </a:r>
            </a:p>
            <a:p>
              <a:pPr algn="ctr"/>
              <a:r>
                <a:rPr lang="nl-NL" altLang="nl-NL" sz="3600">
                  <a:solidFill>
                    <a:srgbClr val="FF0000"/>
                  </a:solidFill>
                </a:rPr>
                <a:t>4 l</a:t>
              </a:r>
            </a:p>
          </p:txBody>
        </p:sp>
      </p:grpSp>
      <p:sp>
        <p:nvSpPr>
          <p:cNvPr id="56345" name="Rectangle 25">
            <a:extLst>
              <a:ext uri="{FF2B5EF4-FFF2-40B4-BE49-F238E27FC236}">
                <a16:creationId xmlns:a16="http://schemas.microsoft.com/office/drawing/2014/main" id="{347BEDFD-6898-2CAD-AD31-19999DFDA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0" y="4038600"/>
            <a:ext cx="1676400" cy="1066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46" name="Text Box 26">
            <a:extLst>
              <a:ext uri="{FF2B5EF4-FFF2-40B4-BE49-F238E27FC236}">
                <a16:creationId xmlns:a16="http://schemas.microsoft.com/office/drawing/2014/main" id="{F7F0DE4C-6691-A879-FDD4-F7C2A3D6AA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5105400"/>
            <a:ext cx="2951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altLang="nl-NL" sz="2000">
                <a:solidFill>
                  <a:srgbClr val="0000FF"/>
                </a:solidFill>
              </a:rPr>
              <a:t>Kun je het gelijk maken?</a:t>
            </a:r>
          </a:p>
        </p:txBody>
      </p:sp>
      <p:sp>
        <p:nvSpPr>
          <p:cNvPr id="56347" name="Rectangle 27">
            <a:extLst>
              <a:ext uri="{FF2B5EF4-FFF2-40B4-BE49-F238E27FC236}">
                <a16:creationId xmlns:a16="http://schemas.microsoft.com/office/drawing/2014/main" id="{94D0ED0D-4B1B-D761-F976-8D089D5A6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962400"/>
            <a:ext cx="4724400" cy="1905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grpSp>
        <p:nvGrpSpPr>
          <p:cNvPr id="56348" name="Group 28">
            <a:extLst>
              <a:ext uri="{FF2B5EF4-FFF2-40B4-BE49-F238E27FC236}">
                <a16:creationId xmlns:a16="http://schemas.microsoft.com/office/drawing/2014/main" id="{4D0F143E-F402-67C2-2684-0385AC2FB6A4}"/>
              </a:ext>
            </a:extLst>
          </p:cNvPr>
          <p:cNvGrpSpPr>
            <a:grpSpLocks/>
          </p:cNvGrpSpPr>
          <p:nvPr/>
        </p:nvGrpSpPr>
        <p:grpSpPr bwMode="auto">
          <a:xfrm>
            <a:off x="3657600" y="4114800"/>
            <a:ext cx="4464050" cy="1128713"/>
            <a:chOff x="2352" y="2448"/>
            <a:chExt cx="2812" cy="711"/>
          </a:xfrm>
        </p:grpSpPr>
        <p:sp>
          <p:nvSpPr>
            <p:cNvPr id="56349" name="Text Box 29">
              <a:extLst>
                <a:ext uri="{FF2B5EF4-FFF2-40B4-BE49-F238E27FC236}">
                  <a16:creationId xmlns:a16="http://schemas.microsoft.com/office/drawing/2014/main" id="{0743779A-F3E7-CAE1-9D97-5F3BADCE32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2448"/>
              <a:ext cx="908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nl-NL" altLang="nl-NL" sz="2000"/>
                <a:t>Linkerhand</a:t>
              </a:r>
            </a:p>
            <a:p>
              <a:pPr algn="ctr"/>
              <a:endParaRPr lang="nl-NL" altLang="nl-NL" sz="1200"/>
            </a:p>
            <a:p>
              <a:pPr algn="ctr"/>
              <a:r>
                <a:rPr lang="nl-NL" altLang="nl-NL" sz="3600">
                  <a:solidFill>
                    <a:srgbClr val="FF0000"/>
                  </a:solidFill>
                </a:rPr>
                <a:t>15 m</a:t>
              </a:r>
              <a:r>
                <a:rPr lang="nl-NL" altLang="nl-NL" sz="3600" baseline="30000">
                  <a:solidFill>
                    <a:srgbClr val="FF0000"/>
                  </a:solidFill>
                </a:rPr>
                <a:t>3</a:t>
              </a:r>
              <a:endParaRPr lang="nl-NL" altLang="nl-NL" sz="3600">
                <a:solidFill>
                  <a:srgbClr val="FF0000"/>
                </a:solidFill>
              </a:endParaRPr>
            </a:p>
          </p:txBody>
        </p:sp>
        <p:sp>
          <p:nvSpPr>
            <p:cNvPr id="56350" name="Text Box 30">
              <a:extLst>
                <a:ext uri="{FF2B5EF4-FFF2-40B4-BE49-F238E27FC236}">
                  <a16:creationId xmlns:a16="http://schemas.microsoft.com/office/drawing/2014/main" id="{38E6669D-189D-2896-459C-C5AA9756EBA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7" y="2448"/>
              <a:ext cx="1327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nl-NL" altLang="nl-NL" sz="2000"/>
                <a:t>Rechterhand</a:t>
              </a:r>
            </a:p>
            <a:p>
              <a:pPr algn="ctr"/>
              <a:endParaRPr lang="nl-NL" altLang="nl-NL" sz="1200"/>
            </a:p>
            <a:p>
              <a:pPr algn="ctr"/>
              <a:r>
                <a:rPr lang="nl-NL" altLang="nl-NL" sz="3600">
                  <a:solidFill>
                    <a:srgbClr val="FF0000"/>
                  </a:solidFill>
                </a:rPr>
                <a:t>1500 cm</a:t>
              </a:r>
              <a:r>
                <a:rPr lang="nl-NL" altLang="nl-NL" sz="3600" baseline="30000">
                  <a:solidFill>
                    <a:srgbClr val="FF0000"/>
                  </a:solidFill>
                </a:rPr>
                <a:t>3</a:t>
              </a:r>
              <a:endParaRPr lang="nl-NL" altLang="nl-NL" sz="3600">
                <a:solidFill>
                  <a:srgbClr val="FF0000"/>
                </a:solidFill>
              </a:endParaRPr>
            </a:p>
          </p:txBody>
        </p:sp>
      </p:grpSp>
      <p:sp>
        <p:nvSpPr>
          <p:cNvPr id="56351" name="Rectangle 31">
            <a:extLst>
              <a:ext uri="{FF2B5EF4-FFF2-40B4-BE49-F238E27FC236}">
                <a16:creationId xmlns:a16="http://schemas.microsoft.com/office/drawing/2014/main" id="{F2227128-3B4D-968D-B6F3-4B2489BF8C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81400" y="4038600"/>
            <a:ext cx="1600200" cy="1143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6352" name="Text Box 32">
            <a:extLst>
              <a:ext uri="{FF2B5EF4-FFF2-40B4-BE49-F238E27FC236}">
                <a16:creationId xmlns:a16="http://schemas.microsoft.com/office/drawing/2014/main" id="{A3132CCA-D1AF-F6AB-6E23-85D3F869ED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5486400"/>
            <a:ext cx="2951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altLang="nl-NL" sz="2000">
                <a:solidFill>
                  <a:srgbClr val="0000FF"/>
                </a:solidFill>
              </a:rPr>
              <a:t>Kun je het gelijk maken?</a:t>
            </a:r>
          </a:p>
        </p:txBody>
      </p:sp>
      <p:grpSp>
        <p:nvGrpSpPr>
          <p:cNvPr id="56362" name="Group 42">
            <a:extLst>
              <a:ext uri="{FF2B5EF4-FFF2-40B4-BE49-F238E27FC236}">
                <a16:creationId xmlns:a16="http://schemas.microsoft.com/office/drawing/2014/main" id="{79873D39-C327-0569-E0DA-CC333468DE0E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4876800"/>
            <a:ext cx="3276600" cy="1470025"/>
            <a:chOff x="3360" y="3024"/>
            <a:chExt cx="2064" cy="926"/>
          </a:xfrm>
        </p:grpSpPr>
        <p:sp>
          <p:nvSpPr>
            <p:cNvPr id="56354" name="AutoShape 34">
              <a:extLst>
                <a:ext uri="{FF2B5EF4-FFF2-40B4-BE49-F238E27FC236}">
                  <a16:creationId xmlns:a16="http://schemas.microsoft.com/office/drawing/2014/main" id="{045C630A-DD9C-4923-5900-7897A58B46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3024"/>
              <a:ext cx="2064" cy="926"/>
            </a:xfrm>
            <a:prstGeom prst="roundRect">
              <a:avLst>
                <a:gd name="adj" fmla="val 16667"/>
              </a:avLst>
            </a:prstGeom>
            <a:solidFill>
              <a:srgbClr val="EAEAEA"/>
            </a:solidFill>
            <a:ln w="57150" cmpd="thinThick">
              <a:solidFill>
                <a:srgbClr val="E41A2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/>
              <a:endParaRPr lang="nl-NL" altLang="nl-NL" baseline="-25000"/>
            </a:p>
          </p:txBody>
        </p:sp>
        <p:sp>
          <p:nvSpPr>
            <p:cNvPr id="56355" name="Text Box 35">
              <a:extLst>
                <a:ext uri="{FF2B5EF4-FFF2-40B4-BE49-F238E27FC236}">
                  <a16:creationId xmlns:a16="http://schemas.microsoft.com/office/drawing/2014/main" id="{B3F92975-467E-9967-660D-DC9071597B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5" y="3195"/>
              <a:ext cx="1392" cy="5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l-NL" altLang="nl-NL" sz="1600"/>
                <a:t>Met de hele klas.</a:t>
              </a:r>
            </a:p>
            <a:p>
              <a:pPr>
                <a:spcBef>
                  <a:spcPct val="50000"/>
                </a:spcBef>
              </a:pPr>
              <a:r>
                <a:rPr lang="nl-NL" altLang="nl-NL" sz="1600"/>
                <a:t>Je mag eventueel een kladblaadje gebruiken</a:t>
              </a:r>
            </a:p>
          </p:txBody>
        </p:sp>
        <p:pic>
          <p:nvPicPr>
            <p:cNvPr id="56356" name="Picture 36">
              <a:extLst>
                <a:ext uri="{FF2B5EF4-FFF2-40B4-BE49-F238E27FC236}">
                  <a16:creationId xmlns:a16="http://schemas.microsoft.com/office/drawing/2014/main" id="{C0F73315-6256-C9F5-6DE2-CCB61CEA23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3120"/>
              <a:ext cx="376" cy="3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6357" name="Group 37">
              <a:extLst>
                <a:ext uri="{FF2B5EF4-FFF2-40B4-BE49-F238E27FC236}">
                  <a16:creationId xmlns:a16="http://schemas.microsoft.com/office/drawing/2014/main" id="{9FEA18AD-AD98-7899-8969-F1C55BAB801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32" y="3120"/>
              <a:ext cx="96" cy="96"/>
              <a:chOff x="1008" y="2688"/>
              <a:chExt cx="576" cy="576"/>
            </a:xfrm>
          </p:grpSpPr>
          <p:sp>
            <p:nvSpPr>
              <p:cNvPr id="56358" name="Rectangle 38">
                <a:extLst>
                  <a:ext uri="{FF2B5EF4-FFF2-40B4-BE49-F238E27FC236}">
                    <a16:creationId xmlns:a16="http://schemas.microsoft.com/office/drawing/2014/main" id="{4AD96772-3E89-1921-964F-9AC8006BBEB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88"/>
                <a:ext cx="576" cy="57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6359" name="Line 39">
                <a:extLst>
                  <a:ext uri="{FF2B5EF4-FFF2-40B4-BE49-F238E27FC236}">
                    <a16:creationId xmlns:a16="http://schemas.microsoft.com/office/drawing/2014/main" id="{06AD6025-16C0-36CF-4863-2BDA56AC48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2688"/>
                <a:ext cx="576" cy="5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56360" name="Line 40">
                <a:extLst>
                  <a:ext uri="{FF2B5EF4-FFF2-40B4-BE49-F238E27FC236}">
                    <a16:creationId xmlns:a16="http://schemas.microsoft.com/office/drawing/2014/main" id="{AF2B7461-059A-BC83-66E4-13A075237DD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08" y="2688"/>
                <a:ext cx="576" cy="5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  <p:pic>
          <p:nvPicPr>
            <p:cNvPr id="56361" name="Picture 41">
              <a:extLst>
                <a:ext uri="{FF2B5EF4-FFF2-40B4-BE49-F238E27FC236}">
                  <a16:creationId xmlns:a16="http://schemas.microsoft.com/office/drawing/2014/main" id="{34A642C6-F376-431A-546F-716223B9542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3504"/>
              <a:ext cx="376" cy="3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 animBg="1"/>
      <p:bldP spid="56340" grpId="0"/>
      <p:bldP spid="56346" grpId="0"/>
      <p:bldP spid="5635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6652AB23-B7A0-1EE4-64AC-F44925974C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7993063" cy="46085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EF7F8"/>
                </a:solidFill>
              </a14:hiddenFill>
            </a:ext>
            <a:ext uri="{91240B29-F687-4F45-9708-019B960494DF}">
              <a14:hiddenLine xmlns:a14="http://schemas.microsoft.com/office/drawing/2010/main" w="28575" cmpd="sng">
                <a:solidFill>
                  <a:srgbClr val="0099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/>
          </a:p>
          <a:p>
            <a:endParaRPr lang="nl-NL" altLang="nl-NL"/>
          </a:p>
        </p:txBody>
      </p:sp>
      <p:sp>
        <p:nvSpPr>
          <p:cNvPr id="58371" name="Text Box 3">
            <a:extLst>
              <a:ext uri="{FF2B5EF4-FFF2-40B4-BE49-F238E27FC236}">
                <a16:creationId xmlns:a16="http://schemas.microsoft.com/office/drawing/2014/main" id="{CF405E8C-6B94-FABD-8F11-4D6D6E3D8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6553200"/>
            <a:ext cx="21351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nl-NL" altLang="nl-NL" sz="1400" b="1"/>
              <a:t>zOEF 8323: Vergelijken</a:t>
            </a:r>
          </a:p>
        </p:txBody>
      </p:sp>
      <p:pic>
        <p:nvPicPr>
          <p:cNvPr id="58372" name="Picture 4">
            <a:hlinkClick r:id="rId3" action="ppaction://hlinksldjump"/>
            <a:extLst>
              <a:ext uri="{FF2B5EF4-FFF2-40B4-BE49-F238E27FC236}">
                <a16:creationId xmlns:a16="http://schemas.microsoft.com/office/drawing/2014/main" id="{1019B710-98CE-A585-3060-50B18D6CC9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49275"/>
            <a:ext cx="14478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373" name="Text Box 5">
            <a:extLst>
              <a:ext uri="{FF2B5EF4-FFF2-40B4-BE49-F238E27FC236}">
                <a16:creationId xmlns:a16="http://schemas.microsoft.com/office/drawing/2014/main" id="{C0FAF3B0-D85A-D1D2-9D4E-C3CF2D57D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484313"/>
            <a:ext cx="7773987" cy="164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3600" b="1"/>
              <a:t>Oppervlakte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nl-NL" altLang="nl-NL" sz="2000"/>
              <a:t>Na elke muisklik verschijnen er twee maten. Welke is de grootste?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nl-NL" altLang="nl-NL" sz="2000"/>
              <a:t>Steek twee armen in de lucht als het evenveel is.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nl-NL" altLang="nl-NL" sz="2000" b="1">
                <a:solidFill>
                  <a:srgbClr val="003399"/>
                </a:solidFill>
              </a:rPr>
              <a:t>Wacht op een teken van de leraar!</a:t>
            </a:r>
          </a:p>
        </p:txBody>
      </p:sp>
      <p:grpSp>
        <p:nvGrpSpPr>
          <p:cNvPr id="58374" name="Group 6">
            <a:extLst>
              <a:ext uri="{FF2B5EF4-FFF2-40B4-BE49-F238E27FC236}">
                <a16:creationId xmlns:a16="http://schemas.microsoft.com/office/drawing/2014/main" id="{2380BD61-B3B9-30BB-37EA-6C00FFCD0C3A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3886200"/>
            <a:ext cx="4337050" cy="1128713"/>
            <a:chOff x="2352" y="2448"/>
            <a:chExt cx="2732" cy="711"/>
          </a:xfrm>
        </p:grpSpPr>
        <p:sp>
          <p:nvSpPr>
            <p:cNvPr id="58375" name="Text Box 7">
              <a:extLst>
                <a:ext uri="{FF2B5EF4-FFF2-40B4-BE49-F238E27FC236}">
                  <a16:creationId xmlns:a16="http://schemas.microsoft.com/office/drawing/2014/main" id="{60A75049-7CB5-586A-1E4E-0468B694ED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2448"/>
              <a:ext cx="908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nl-NL" altLang="nl-NL" sz="2000"/>
                <a:t>Linkerhand</a:t>
              </a:r>
            </a:p>
            <a:p>
              <a:pPr algn="ctr"/>
              <a:endParaRPr lang="nl-NL" altLang="nl-NL" sz="1200"/>
            </a:p>
            <a:p>
              <a:pPr algn="ctr"/>
              <a:r>
                <a:rPr lang="nl-NL" altLang="nl-NL" sz="3600">
                  <a:solidFill>
                    <a:srgbClr val="FF0000"/>
                  </a:solidFill>
                </a:rPr>
                <a:t>1 dm</a:t>
              </a:r>
              <a:r>
                <a:rPr lang="nl-NL" altLang="nl-NL" sz="3600" baseline="30000">
                  <a:solidFill>
                    <a:srgbClr val="FF0000"/>
                  </a:solidFill>
                </a:rPr>
                <a:t>2</a:t>
              </a:r>
              <a:endParaRPr lang="nl-NL" altLang="nl-NL" sz="3600">
                <a:solidFill>
                  <a:srgbClr val="FF0000"/>
                </a:solidFill>
              </a:endParaRPr>
            </a:p>
          </p:txBody>
        </p:sp>
        <p:sp>
          <p:nvSpPr>
            <p:cNvPr id="58376" name="Text Box 8">
              <a:extLst>
                <a:ext uri="{FF2B5EF4-FFF2-40B4-BE49-F238E27FC236}">
                  <a16:creationId xmlns:a16="http://schemas.microsoft.com/office/drawing/2014/main" id="{BAEDA95F-E6D0-E32F-6937-0ACC4C4D95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7" y="2448"/>
              <a:ext cx="1167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nl-NL" altLang="nl-NL" sz="2000"/>
                <a:t>Rechterhand</a:t>
              </a:r>
            </a:p>
            <a:p>
              <a:pPr algn="ctr"/>
              <a:endParaRPr lang="nl-NL" altLang="nl-NL" sz="1200"/>
            </a:p>
            <a:p>
              <a:pPr algn="ctr"/>
              <a:r>
                <a:rPr lang="nl-NL" altLang="nl-NL" sz="3600">
                  <a:solidFill>
                    <a:srgbClr val="FF0000"/>
                  </a:solidFill>
                </a:rPr>
                <a:t>100 cm</a:t>
              </a:r>
              <a:r>
                <a:rPr lang="nl-NL" altLang="nl-NL" sz="3600" baseline="30000">
                  <a:solidFill>
                    <a:srgbClr val="FF0000"/>
                  </a:solidFill>
                </a:rPr>
                <a:t>2</a:t>
              </a:r>
              <a:endParaRPr lang="nl-NL" altLang="nl-NL" sz="3600">
                <a:solidFill>
                  <a:srgbClr val="FF0000"/>
                </a:solidFill>
              </a:endParaRPr>
            </a:p>
          </p:txBody>
        </p:sp>
      </p:grpSp>
      <p:grpSp>
        <p:nvGrpSpPr>
          <p:cNvPr id="58377" name="Group 9">
            <a:extLst>
              <a:ext uri="{FF2B5EF4-FFF2-40B4-BE49-F238E27FC236}">
                <a16:creationId xmlns:a16="http://schemas.microsoft.com/office/drawing/2014/main" id="{0821E546-6B9A-69F5-FE6B-8D213759E925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3886200"/>
            <a:ext cx="4495800" cy="1143000"/>
            <a:chOff x="2544" y="2448"/>
            <a:chExt cx="2832" cy="720"/>
          </a:xfrm>
        </p:grpSpPr>
        <p:sp>
          <p:nvSpPr>
            <p:cNvPr id="58378" name="Rectangle 10">
              <a:extLst>
                <a:ext uri="{FF2B5EF4-FFF2-40B4-BE49-F238E27FC236}">
                  <a16:creationId xmlns:a16="http://schemas.microsoft.com/office/drawing/2014/main" id="{3BF1DBD0-BF02-7326-573A-7C29750EA1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448"/>
              <a:ext cx="945" cy="72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58379" name="Rectangle 11">
              <a:extLst>
                <a:ext uri="{FF2B5EF4-FFF2-40B4-BE49-F238E27FC236}">
                  <a16:creationId xmlns:a16="http://schemas.microsoft.com/office/drawing/2014/main" id="{6F8F20FC-23A1-E026-5FCF-62FD25FA8F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448"/>
              <a:ext cx="1248" cy="72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58380" name="Rectangle 12">
            <a:extLst>
              <a:ext uri="{FF2B5EF4-FFF2-40B4-BE49-F238E27FC236}">
                <a16:creationId xmlns:a16="http://schemas.microsoft.com/office/drawing/2014/main" id="{7B067BC9-3484-E6EA-EEDA-48CA89CBCC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733800"/>
            <a:ext cx="46482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381" name="Rectangle 13">
            <a:extLst>
              <a:ext uri="{FF2B5EF4-FFF2-40B4-BE49-F238E27FC236}">
                <a16:creationId xmlns:a16="http://schemas.microsoft.com/office/drawing/2014/main" id="{EC0ABFA3-418E-8736-65E8-2A8598CD6C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886200"/>
            <a:ext cx="1676400" cy="1143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382" name="Text Box 14">
            <a:extLst>
              <a:ext uri="{FF2B5EF4-FFF2-40B4-BE49-F238E27FC236}">
                <a16:creationId xmlns:a16="http://schemas.microsoft.com/office/drawing/2014/main" id="{BD3B4524-4FC7-695C-11EB-6E2B1E1A44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57200"/>
            <a:ext cx="4679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altLang="nl-NL" sz="2800">
                <a:latin typeface="Arial Black" panose="020B0604020202020204" pitchFamily="34" charset="0"/>
              </a:rPr>
              <a:t>Met twee maten meten</a:t>
            </a:r>
          </a:p>
        </p:txBody>
      </p:sp>
      <p:pic>
        <p:nvPicPr>
          <p:cNvPr id="58383" name="Picture 15">
            <a:extLst>
              <a:ext uri="{FF2B5EF4-FFF2-40B4-BE49-F238E27FC236}">
                <a16:creationId xmlns:a16="http://schemas.microsoft.com/office/drawing/2014/main" id="{39A24F2E-4053-42E2-B777-A29ABA988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657600"/>
            <a:ext cx="3311525" cy="24844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384" name="AutoShape 16">
            <a:extLst>
              <a:ext uri="{FF2B5EF4-FFF2-40B4-BE49-F238E27FC236}">
                <a16:creationId xmlns:a16="http://schemas.microsoft.com/office/drawing/2014/main" id="{F6F9BD1A-AB94-88CF-EF0F-DED0064919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6600" y="1524000"/>
            <a:ext cx="1368425" cy="990600"/>
          </a:xfrm>
          <a:prstGeom prst="rightArrow">
            <a:avLst>
              <a:gd name="adj1" fmla="val 50000"/>
              <a:gd name="adj2" fmla="val 34535"/>
            </a:avLst>
          </a:prstGeom>
          <a:solidFill>
            <a:srgbClr val="00B3F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600"/>
              <a:t>Volgende </a:t>
            </a:r>
          </a:p>
          <a:p>
            <a:pPr algn="ctr"/>
            <a:r>
              <a:rPr lang="nl-NL" altLang="nl-NL" sz="1600"/>
              <a:t>activiteit</a:t>
            </a:r>
          </a:p>
        </p:txBody>
      </p:sp>
      <p:grpSp>
        <p:nvGrpSpPr>
          <p:cNvPr id="58385" name="Group 17">
            <a:extLst>
              <a:ext uri="{FF2B5EF4-FFF2-40B4-BE49-F238E27FC236}">
                <a16:creationId xmlns:a16="http://schemas.microsoft.com/office/drawing/2014/main" id="{E2A00FFE-86F7-79AA-1E73-D0594A1F365E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3886200"/>
            <a:ext cx="4229100" cy="1128713"/>
            <a:chOff x="2352" y="2448"/>
            <a:chExt cx="2664" cy="711"/>
          </a:xfrm>
        </p:grpSpPr>
        <p:sp>
          <p:nvSpPr>
            <p:cNvPr id="58386" name="Text Box 18">
              <a:extLst>
                <a:ext uri="{FF2B5EF4-FFF2-40B4-BE49-F238E27FC236}">
                  <a16:creationId xmlns:a16="http://schemas.microsoft.com/office/drawing/2014/main" id="{39905E82-4AF5-F877-286E-E465BC7F55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2448"/>
              <a:ext cx="908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nl-NL" altLang="nl-NL" sz="2000"/>
                <a:t>Linkerhand</a:t>
              </a:r>
            </a:p>
            <a:p>
              <a:pPr algn="ctr"/>
              <a:endParaRPr lang="nl-NL" altLang="nl-NL" sz="1200"/>
            </a:p>
            <a:p>
              <a:pPr algn="ctr"/>
              <a:r>
                <a:rPr lang="nl-NL" altLang="nl-NL" sz="3600">
                  <a:solidFill>
                    <a:srgbClr val="FF0000"/>
                  </a:solidFill>
                </a:rPr>
                <a:t>1 hm</a:t>
              </a:r>
              <a:r>
                <a:rPr lang="nl-NL" altLang="nl-NL" sz="3600" baseline="30000">
                  <a:solidFill>
                    <a:srgbClr val="FF0000"/>
                  </a:solidFill>
                </a:rPr>
                <a:t>2</a:t>
              </a:r>
              <a:endParaRPr lang="nl-NL" altLang="nl-NL" sz="3600">
                <a:solidFill>
                  <a:srgbClr val="FF0000"/>
                </a:solidFill>
              </a:endParaRPr>
            </a:p>
          </p:txBody>
        </p:sp>
        <p:sp>
          <p:nvSpPr>
            <p:cNvPr id="58387" name="Text Box 19">
              <a:extLst>
                <a:ext uri="{FF2B5EF4-FFF2-40B4-BE49-F238E27FC236}">
                  <a16:creationId xmlns:a16="http://schemas.microsoft.com/office/drawing/2014/main" id="{1DB701FD-A912-4FDA-8C3D-872568A19DC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448"/>
              <a:ext cx="1032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nl-NL" altLang="nl-NL" sz="2000"/>
                <a:t>Rechterhand</a:t>
              </a:r>
            </a:p>
            <a:p>
              <a:pPr algn="ctr"/>
              <a:endParaRPr lang="nl-NL" altLang="nl-NL" sz="1200"/>
            </a:p>
            <a:p>
              <a:pPr algn="ctr"/>
              <a:r>
                <a:rPr lang="nl-NL" altLang="nl-NL" sz="3600">
                  <a:solidFill>
                    <a:srgbClr val="FF0000"/>
                  </a:solidFill>
                </a:rPr>
                <a:t>1 ha</a:t>
              </a:r>
            </a:p>
          </p:txBody>
        </p:sp>
      </p:grpSp>
      <p:sp>
        <p:nvSpPr>
          <p:cNvPr id="58388" name="Rectangle 20">
            <a:extLst>
              <a:ext uri="{FF2B5EF4-FFF2-40B4-BE49-F238E27FC236}">
                <a16:creationId xmlns:a16="http://schemas.microsoft.com/office/drawing/2014/main" id="{77D694BA-C219-C6DB-64D4-DDD13BA5F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3886200"/>
            <a:ext cx="1524000" cy="1143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389" name="Rectangle 21">
            <a:extLst>
              <a:ext uri="{FF2B5EF4-FFF2-40B4-BE49-F238E27FC236}">
                <a16:creationId xmlns:a16="http://schemas.microsoft.com/office/drawing/2014/main" id="{38DE3DD4-D798-BF99-CF98-D474D6E3AE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581400"/>
            <a:ext cx="4495800" cy="1981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/>
          </a:p>
        </p:txBody>
      </p:sp>
      <p:grpSp>
        <p:nvGrpSpPr>
          <p:cNvPr id="58390" name="Group 22">
            <a:extLst>
              <a:ext uri="{FF2B5EF4-FFF2-40B4-BE49-F238E27FC236}">
                <a16:creationId xmlns:a16="http://schemas.microsoft.com/office/drawing/2014/main" id="{D78FF7A6-22DF-B853-5C92-4576E2DF3A6D}"/>
              </a:ext>
            </a:extLst>
          </p:cNvPr>
          <p:cNvGrpSpPr>
            <a:grpSpLocks/>
          </p:cNvGrpSpPr>
          <p:nvPr/>
        </p:nvGrpSpPr>
        <p:grpSpPr bwMode="auto">
          <a:xfrm>
            <a:off x="4038600" y="3962400"/>
            <a:ext cx="4446588" cy="1128713"/>
            <a:chOff x="2215" y="2448"/>
            <a:chExt cx="2801" cy="711"/>
          </a:xfrm>
        </p:grpSpPr>
        <p:sp>
          <p:nvSpPr>
            <p:cNvPr id="58391" name="Text Box 23">
              <a:extLst>
                <a:ext uri="{FF2B5EF4-FFF2-40B4-BE49-F238E27FC236}">
                  <a16:creationId xmlns:a16="http://schemas.microsoft.com/office/drawing/2014/main" id="{01EB5654-E2F9-F71A-1D58-AF27964659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5" y="2448"/>
              <a:ext cx="1183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nl-NL" altLang="nl-NL" sz="2000"/>
                <a:t>Linkerhand</a:t>
              </a:r>
            </a:p>
            <a:p>
              <a:pPr algn="ctr"/>
              <a:endParaRPr lang="nl-NL" altLang="nl-NL" sz="1200"/>
            </a:p>
            <a:p>
              <a:pPr algn="ctr"/>
              <a:r>
                <a:rPr lang="nl-NL" altLang="nl-NL" sz="3600">
                  <a:solidFill>
                    <a:srgbClr val="FF0000"/>
                  </a:solidFill>
                </a:rPr>
                <a:t>100 hm</a:t>
              </a:r>
              <a:r>
                <a:rPr lang="nl-NL" altLang="nl-NL" sz="3600" baseline="30000">
                  <a:solidFill>
                    <a:srgbClr val="FF0000"/>
                  </a:solidFill>
                </a:rPr>
                <a:t>2</a:t>
              </a:r>
              <a:endParaRPr lang="nl-NL" altLang="nl-NL" sz="3600">
                <a:solidFill>
                  <a:srgbClr val="FF0000"/>
                </a:solidFill>
              </a:endParaRPr>
            </a:p>
          </p:txBody>
        </p:sp>
        <p:sp>
          <p:nvSpPr>
            <p:cNvPr id="58392" name="Text Box 24">
              <a:extLst>
                <a:ext uri="{FF2B5EF4-FFF2-40B4-BE49-F238E27FC236}">
                  <a16:creationId xmlns:a16="http://schemas.microsoft.com/office/drawing/2014/main" id="{8CAF9969-DA91-7A5A-2CD5-D4592AC13F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448"/>
              <a:ext cx="1032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nl-NL" altLang="nl-NL" sz="2000"/>
                <a:t>Rechterhand</a:t>
              </a:r>
            </a:p>
            <a:p>
              <a:pPr algn="ctr"/>
              <a:endParaRPr lang="nl-NL" altLang="nl-NL" sz="1200"/>
            </a:p>
            <a:p>
              <a:pPr algn="ctr"/>
              <a:r>
                <a:rPr lang="nl-NL" altLang="nl-NL" sz="3600">
                  <a:solidFill>
                    <a:srgbClr val="FF0000"/>
                  </a:solidFill>
                </a:rPr>
                <a:t>1 km</a:t>
              </a:r>
              <a:r>
                <a:rPr lang="nl-NL" altLang="nl-NL" sz="3600" baseline="30000">
                  <a:solidFill>
                    <a:srgbClr val="FF0000"/>
                  </a:solidFill>
                </a:rPr>
                <a:t>2</a:t>
              </a:r>
              <a:endParaRPr lang="nl-NL" altLang="nl-NL" sz="3600">
                <a:solidFill>
                  <a:srgbClr val="FF0000"/>
                </a:solidFill>
              </a:endParaRPr>
            </a:p>
          </p:txBody>
        </p:sp>
      </p:grpSp>
      <p:sp>
        <p:nvSpPr>
          <p:cNvPr id="58393" name="Rectangle 25">
            <a:extLst>
              <a:ext uri="{FF2B5EF4-FFF2-40B4-BE49-F238E27FC236}">
                <a16:creationId xmlns:a16="http://schemas.microsoft.com/office/drawing/2014/main" id="{1DF861DD-9B9F-3234-7912-4C68DAB566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3962400"/>
            <a:ext cx="1676400" cy="1066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394" name="Rectangle 26">
            <a:extLst>
              <a:ext uri="{FF2B5EF4-FFF2-40B4-BE49-F238E27FC236}">
                <a16:creationId xmlns:a16="http://schemas.microsoft.com/office/drawing/2014/main" id="{340B3E43-A9E5-F1B8-EAC6-F49AA45859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962400"/>
            <a:ext cx="1752600" cy="1066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395" name="Rectangle 27">
            <a:extLst>
              <a:ext uri="{FF2B5EF4-FFF2-40B4-BE49-F238E27FC236}">
                <a16:creationId xmlns:a16="http://schemas.microsoft.com/office/drawing/2014/main" id="{CA8A079B-852B-9662-5A40-51661D5064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810000"/>
            <a:ext cx="4495800" cy="1905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grpSp>
        <p:nvGrpSpPr>
          <p:cNvPr id="58396" name="Group 28">
            <a:extLst>
              <a:ext uri="{FF2B5EF4-FFF2-40B4-BE49-F238E27FC236}">
                <a16:creationId xmlns:a16="http://schemas.microsoft.com/office/drawing/2014/main" id="{5760BF40-49B5-51DD-0039-2D0AE80DCF8F}"/>
              </a:ext>
            </a:extLst>
          </p:cNvPr>
          <p:cNvGrpSpPr>
            <a:grpSpLocks/>
          </p:cNvGrpSpPr>
          <p:nvPr/>
        </p:nvGrpSpPr>
        <p:grpSpPr bwMode="auto">
          <a:xfrm>
            <a:off x="4114800" y="4038600"/>
            <a:ext cx="4337050" cy="1128713"/>
            <a:chOff x="2352" y="2448"/>
            <a:chExt cx="2732" cy="711"/>
          </a:xfrm>
        </p:grpSpPr>
        <p:sp>
          <p:nvSpPr>
            <p:cNvPr id="58397" name="Text Box 29">
              <a:extLst>
                <a:ext uri="{FF2B5EF4-FFF2-40B4-BE49-F238E27FC236}">
                  <a16:creationId xmlns:a16="http://schemas.microsoft.com/office/drawing/2014/main" id="{04FBFEDA-24A2-7422-85C0-17BB26852F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2448"/>
              <a:ext cx="908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nl-NL" altLang="nl-NL" sz="2000"/>
                <a:t>Linkerhand</a:t>
              </a:r>
            </a:p>
            <a:p>
              <a:pPr algn="ctr"/>
              <a:endParaRPr lang="nl-NL" altLang="nl-NL" sz="1200"/>
            </a:p>
            <a:p>
              <a:pPr algn="ctr"/>
              <a:r>
                <a:rPr lang="nl-NL" altLang="nl-NL" sz="3600">
                  <a:solidFill>
                    <a:srgbClr val="FF0000"/>
                  </a:solidFill>
                </a:rPr>
                <a:t>1 m</a:t>
              </a:r>
              <a:r>
                <a:rPr lang="nl-NL" altLang="nl-NL" sz="3600" baseline="30000">
                  <a:solidFill>
                    <a:srgbClr val="FF0000"/>
                  </a:solidFill>
                </a:rPr>
                <a:t>2</a:t>
              </a:r>
              <a:endParaRPr lang="nl-NL" altLang="nl-NL" sz="3600">
                <a:solidFill>
                  <a:srgbClr val="FF0000"/>
                </a:solidFill>
              </a:endParaRPr>
            </a:p>
          </p:txBody>
        </p:sp>
        <p:sp>
          <p:nvSpPr>
            <p:cNvPr id="58398" name="Text Box 30">
              <a:extLst>
                <a:ext uri="{FF2B5EF4-FFF2-40B4-BE49-F238E27FC236}">
                  <a16:creationId xmlns:a16="http://schemas.microsoft.com/office/drawing/2014/main" id="{F0A2ECEC-E8B9-A736-1ED3-73BB59A73B5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7" y="2448"/>
              <a:ext cx="1167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nl-NL" altLang="nl-NL" sz="2000"/>
                <a:t>Rechterhand</a:t>
              </a:r>
            </a:p>
            <a:p>
              <a:pPr algn="ctr"/>
              <a:endParaRPr lang="nl-NL" altLang="nl-NL" sz="1200"/>
            </a:p>
            <a:p>
              <a:pPr algn="ctr"/>
              <a:r>
                <a:rPr lang="nl-NL" altLang="nl-NL" sz="3600">
                  <a:solidFill>
                    <a:srgbClr val="FF0000"/>
                  </a:solidFill>
                </a:rPr>
                <a:t>100 cm</a:t>
              </a:r>
              <a:r>
                <a:rPr lang="nl-NL" altLang="nl-NL" sz="3600" baseline="30000">
                  <a:solidFill>
                    <a:srgbClr val="FF0000"/>
                  </a:solidFill>
                </a:rPr>
                <a:t>2</a:t>
              </a:r>
              <a:endParaRPr lang="nl-NL" altLang="nl-NL" sz="3600">
                <a:solidFill>
                  <a:srgbClr val="FF0000"/>
                </a:solidFill>
              </a:endParaRPr>
            </a:p>
          </p:txBody>
        </p:sp>
      </p:grpSp>
      <p:sp>
        <p:nvSpPr>
          <p:cNvPr id="58399" name="Rectangle 31">
            <a:extLst>
              <a:ext uri="{FF2B5EF4-FFF2-40B4-BE49-F238E27FC236}">
                <a16:creationId xmlns:a16="http://schemas.microsoft.com/office/drawing/2014/main" id="{9E90D7FA-A8CC-EC91-556D-6FF1E2A4EE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038600"/>
            <a:ext cx="1676400" cy="1143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58400" name="Text Box 32">
            <a:extLst>
              <a:ext uri="{FF2B5EF4-FFF2-40B4-BE49-F238E27FC236}">
                <a16:creationId xmlns:a16="http://schemas.microsoft.com/office/drawing/2014/main" id="{529193F1-5C77-097D-5987-5A5BCCADCC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5410200"/>
            <a:ext cx="2951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altLang="nl-NL" sz="2000">
                <a:solidFill>
                  <a:srgbClr val="0000FF"/>
                </a:solidFill>
              </a:rPr>
              <a:t>Kun je het gelijk maken?</a:t>
            </a:r>
          </a:p>
        </p:txBody>
      </p:sp>
      <p:grpSp>
        <p:nvGrpSpPr>
          <p:cNvPr id="58409" name="Group 41">
            <a:extLst>
              <a:ext uri="{FF2B5EF4-FFF2-40B4-BE49-F238E27FC236}">
                <a16:creationId xmlns:a16="http://schemas.microsoft.com/office/drawing/2014/main" id="{FFEBC29B-74CA-4CEA-026E-E16EF24A4512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4876800"/>
            <a:ext cx="3276600" cy="1470025"/>
            <a:chOff x="3360" y="3024"/>
            <a:chExt cx="2064" cy="926"/>
          </a:xfrm>
        </p:grpSpPr>
        <p:sp>
          <p:nvSpPr>
            <p:cNvPr id="58410" name="AutoShape 42">
              <a:extLst>
                <a:ext uri="{FF2B5EF4-FFF2-40B4-BE49-F238E27FC236}">
                  <a16:creationId xmlns:a16="http://schemas.microsoft.com/office/drawing/2014/main" id="{6A3A244F-DEBD-E15D-BBA1-D2C8875C36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3024"/>
              <a:ext cx="2064" cy="926"/>
            </a:xfrm>
            <a:prstGeom prst="roundRect">
              <a:avLst>
                <a:gd name="adj" fmla="val 16667"/>
              </a:avLst>
            </a:prstGeom>
            <a:solidFill>
              <a:srgbClr val="EAEAEA"/>
            </a:solidFill>
            <a:ln w="57150" cmpd="thinThick">
              <a:solidFill>
                <a:srgbClr val="E41A2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/>
              <a:endParaRPr lang="nl-NL" altLang="nl-NL" baseline="-25000"/>
            </a:p>
          </p:txBody>
        </p:sp>
        <p:sp>
          <p:nvSpPr>
            <p:cNvPr id="58411" name="Text Box 43">
              <a:extLst>
                <a:ext uri="{FF2B5EF4-FFF2-40B4-BE49-F238E27FC236}">
                  <a16:creationId xmlns:a16="http://schemas.microsoft.com/office/drawing/2014/main" id="{26F81E83-40AA-8D8E-6316-F4F58B6132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5" y="3195"/>
              <a:ext cx="1392" cy="5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l-NL" altLang="nl-NL" sz="1600"/>
                <a:t>Met de hele klas.</a:t>
              </a:r>
            </a:p>
            <a:p>
              <a:pPr>
                <a:spcBef>
                  <a:spcPct val="50000"/>
                </a:spcBef>
              </a:pPr>
              <a:r>
                <a:rPr lang="nl-NL" altLang="nl-NL" sz="1600"/>
                <a:t>Je mag eventueel een kladblaadje gebruiken</a:t>
              </a:r>
            </a:p>
          </p:txBody>
        </p:sp>
        <p:pic>
          <p:nvPicPr>
            <p:cNvPr id="58412" name="Picture 44">
              <a:extLst>
                <a:ext uri="{FF2B5EF4-FFF2-40B4-BE49-F238E27FC236}">
                  <a16:creationId xmlns:a16="http://schemas.microsoft.com/office/drawing/2014/main" id="{33561DEB-8744-1E7A-B05E-F40633DBAA2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3120"/>
              <a:ext cx="376" cy="3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8413" name="Group 45">
              <a:extLst>
                <a:ext uri="{FF2B5EF4-FFF2-40B4-BE49-F238E27FC236}">
                  <a16:creationId xmlns:a16="http://schemas.microsoft.com/office/drawing/2014/main" id="{CDDC9F5F-7CFD-47E1-CB6F-EEDE3238097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32" y="3120"/>
              <a:ext cx="96" cy="96"/>
              <a:chOff x="1008" y="2688"/>
              <a:chExt cx="576" cy="576"/>
            </a:xfrm>
          </p:grpSpPr>
          <p:sp>
            <p:nvSpPr>
              <p:cNvPr id="58414" name="Rectangle 46">
                <a:extLst>
                  <a:ext uri="{FF2B5EF4-FFF2-40B4-BE49-F238E27FC236}">
                    <a16:creationId xmlns:a16="http://schemas.microsoft.com/office/drawing/2014/main" id="{5D3F87D0-80DD-7C44-F641-6D36BF113A8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88"/>
                <a:ext cx="576" cy="57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58415" name="Line 47">
                <a:extLst>
                  <a:ext uri="{FF2B5EF4-FFF2-40B4-BE49-F238E27FC236}">
                    <a16:creationId xmlns:a16="http://schemas.microsoft.com/office/drawing/2014/main" id="{754AC531-EABA-9C29-A6FC-5540FD2123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2688"/>
                <a:ext cx="576" cy="5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58416" name="Line 48">
                <a:extLst>
                  <a:ext uri="{FF2B5EF4-FFF2-40B4-BE49-F238E27FC236}">
                    <a16:creationId xmlns:a16="http://schemas.microsoft.com/office/drawing/2014/main" id="{7971E8C6-CB37-7ADE-F53D-4BC29585408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08" y="2688"/>
                <a:ext cx="576" cy="5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  <p:pic>
          <p:nvPicPr>
            <p:cNvPr id="58417" name="Picture 49">
              <a:extLst>
                <a:ext uri="{FF2B5EF4-FFF2-40B4-BE49-F238E27FC236}">
                  <a16:creationId xmlns:a16="http://schemas.microsoft.com/office/drawing/2014/main" id="{3EC16D40-8980-7383-12EF-08B261E11B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3504"/>
              <a:ext cx="376" cy="3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84" grpId="0" animBg="1"/>
      <p:bldP spid="5840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1BD6EB1C-0943-8B93-1236-FE74FC605D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7993063" cy="46085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EEF7F8"/>
                </a:solidFill>
              </a14:hiddenFill>
            </a:ext>
            <a:ext uri="{91240B29-F687-4F45-9708-019B960494DF}">
              <a14:hiddenLine xmlns:a14="http://schemas.microsoft.com/office/drawing/2010/main" w="28575" cmpd="sng">
                <a:solidFill>
                  <a:srgbClr val="0099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nl-NL" altLang="nl-NL"/>
          </a:p>
          <a:p>
            <a:endParaRPr lang="nl-NL" altLang="nl-NL"/>
          </a:p>
        </p:txBody>
      </p:sp>
      <p:sp>
        <p:nvSpPr>
          <p:cNvPr id="60419" name="Text Box 3">
            <a:extLst>
              <a:ext uri="{FF2B5EF4-FFF2-40B4-BE49-F238E27FC236}">
                <a16:creationId xmlns:a16="http://schemas.microsoft.com/office/drawing/2014/main" id="{A0795CC5-AAA1-6EFC-A08D-1D14C5A7B0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6553200"/>
            <a:ext cx="21351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nl-NL" altLang="nl-NL" sz="1400" b="1"/>
              <a:t>zOEF 8323: Vergelijken</a:t>
            </a:r>
          </a:p>
        </p:txBody>
      </p:sp>
      <p:pic>
        <p:nvPicPr>
          <p:cNvPr id="60420" name="Picture 4">
            <a:hlinkClick r:id="rId3" action="ppaction://hlinksldjump"/>
            <a:extLst>
              <a:ext uri="{FF2B5EF4-FFF2-40B4-BE49-F238E27FC236}">
                <a16:creationId xmlns:a16="http://schemas.microsoft.com/office/drawing/2014/main" id="{96E3C83D-EB0C-1166-ACB3-0B4FF5E6C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49275"/>
            <a:ext cx="14478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21" name="Text Box 5">
            <a:extLst>
              <a:ext uri="{FF2B5EF4-FFF2-40B4-BE49-F238E27FC236}">
                <a16:creationId xmlns:a16="http://schemas.microsoft.com/office/drawing/2014/main" id="{3495FAB8-732E-2D94-B511-BEC20B8D43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484313"/>
            <a:ext cx="7850187" cy="1646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NL" altLang="nl-NL" sz="3600" b="1"/>
              <a:t>Oppervlakte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nl-NL" altLang="nl-NL" sz="2000"/>
              <a:t>Na elke muisklik verschijnen er twee maten. Welke is de grootste?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nl-NL" altLang="nl-NL" sz="2000"/>
              <a:t>Steek twee armen in de lucht als het evenveel is.</a:t>
            </a:r>
          </a:p>
          <a:p>
            <a:pPr>
              <a:lnSpc>
                <a:spcPct val="60000"/>
              </a:lnSpc>
              <a:spcBef>
                <a:spcPct val="50000"/>
              </a:spcBef>
            </a:pPr>
            <a:r>
              <a:rPr lang="nl-NL" altLang="nl-NL" sz="2000" b="1">
                <a:solidFill>
                  <a:srgbClr val="003399"/>
                </a:solidFill>
              </a:rPr>
              <a:t>Wacht op een teken van de leraar!</a:t>
            </a:r>
          </a:p>
        </p:txBody>
      </p:sp>
      <p:grpSp>
        <p:nvGrpSpPr>
          <p:cNvPr id="60422" name="Group 6">
            <a:extLst>
              <a:ext uri="{FF2B5EF4-FFF2-40B4-BE49-F238E27FC236}">
                <a16:creationId xmlns:a16="http://schemas.microsoft.com/office/drawing/2014/main" id="{63A49982-01E0-6965-57D7-FF5357AF936E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3886200"/>
            <a:ext cx="4349750" cy="1128713"/>
            <a:chOff x="2352" y="2448"/>
            <a:chExt cx="2740" cy="711"/>
          </a:xfrm>
        </p:grpSpPr>
        <p:sp>
          <p:nvSpPr>
            <p:cNvPr id="60423" name="Text Box 7">
              <a:extLst>
                <a:ext uri="{FF2B5EF4-FFF2-40B4-BE49-F238E27FC236}">
                  <a16:creationId xmlns:a16="http://schemas.microsoft.com/office/drawing/2014/main" id="{8CBB8E94-A598-6354-75EE-53CC521134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2448"/>
              <a:ext cx="908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nl-NL" altLang="nl-NL" sz="2000"/>
                <a:t>Linkerhand</a:t>
              </a:r>
            </a:p>
            <a:p>
              <a:pPr algn="ctr"/>
              <a:endParaRPr lang="nl-NL" altLang="nl-NL" sz="1200"/>
            </a:p>
            <a:p>
              <a:pPr algn="ctr"/>
              <a:r>
                <a:rPr lang="nl-NL" altLang="nl-NL" sz="3600">
                  <a:solidFill>
                    <a:srgbClr val="FF0000"/>
                  </a:solidFill>
                </a:rPr>
                <a:t>3 m</a:t>
              </a:r>
              <a:r>
                <a:rPr lang="nl-NL" altLang="nl-NL" sz="3600" baseline="30000">
                  <a:solidFill>
                    <a:srgbClr val="FF0000"/>
                  </a:solidFill>
                </a:rPr>
                <a:t>2</a:t>
              </a:r>
              <a:endParaRPr lang="nl-NL" altLang="nl-NL" sz="3600">
                <a:solidFill>
                  <a:srgbClr val="FF0000"/>
                </a:solidFill>
              </a:endParaRPr>
            </a:p>
          </p:txBody>
        </p:sp>
        <p:sp>
          <p:nvSpPr>
            <p:cNvPr id="60424" name="Text Box 8">
              <a:extLst>
                <a:ext uri="{FF2B5EF4-FFF2-40B4-BE49-F238E27FC236}">
                  <a16:creationId xmlns:a16="http://schemas.microsoft.com/office/drawing/2014/main" id="{38936B9E-0686-4E77-10CD-0D85D3926C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9" y="2448"/>
              <a:ext cx="1183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nl-NL" altLang="nl-NL" sz="2000"/>
                <a:t>Rechterhand</a:t>
              </a:r>
            </a:p>
            <a:p>
              <a:pPr algn="ctr"/>
              <a:endParaRPr lang="nl-NL" altLang="nl-NL" sz="1200"/>
            </a:p>
            <a:p>
              <a:pPr algn="ctr"/>
              <a:r>
                <a:rPr lang="nl-NL" altLang="nl-NL" sz="3600">
                  <a:solidFill>
                    <a:srgbClr val="FF0000"/>
                  </a:solidFill>
                </a:rPr>
                <a:t>300 dm</a:t>
              </a:r>
              <a:r>
                <a:rPr lang="nl-NL" altLang="nl-NL" sz="3600" baseline="30000">
                  <a:solidFill>
                    <a:srgbClr val="FF0000"/>
                  </a:solidFill>
                </a:rPr>
                <a:t>2</a:t>
              </a:r>
              <a:endParaRPr lang="nl-NL" altLang="nl-NL" sz="3600">
                <a:solidFill>
                  <a:srgbClr val="FF0000"/>
                </a:solidFill>
              </a:endParaRPr>
            </a:p>
          </p:txBody>
        </p:sp>
      </p:grpSp>
      <p:sp>
        <p:nvSpPr>
          <p:cNvPr id="60425" name="Text Box 9">
            <a:extLst>
              <a:ext uri="{FF2B5EF4-FFF2-40B4-BE49-F238E27FC236}">
                <a16:creationId xmlns:a16="http://schemas.microsoft.com/office/drawing/2014/main" id="{89498311-001D-F79A-7AB0-FA3FBB87AD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62050" y="457200"/>
            <a:ext cx="4679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altLang="nl-NL" sz="2800">
                <a:latin typeface="Arial Black" panose="020B0604020202020204" pitchFamily="34" charset="0"/>
              </a:rPr>
              <a:t>Met twee maten meten</a:t>
            </a:r>
          </a:p>
        </p:txBody>
      </p:sp>
      <p:pic>
        <p:nvPicPr>
          <p:cNvPr id="60426" name="Picture 10">
            <a:extLst>
              <a:ext uri="{FF2B5EF4-FFF2-40B4-BE49-F238E27FC236}">
                <a16:creationId xmlns:a16="http://schemas.microsoft.com/office/drawing/2014/main" id="{5B80191E-F5BB-3E21-8D4B-E0002C93DF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581400"/>
            <a:ext cx="3352800" cy="2514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27" name="AutoShape 11">
            <a:extLst>
              <a:ext uri="{FF2B5EF4-FFF2-40B4-BE49-F238E27FC236}">
                <a16:creationId xmlns:a16="http://schemas.microsoft.com/office/drawing/2014/main" id="{989DDB07-0D8F-C7E1-9C5E-CEE6B87DF9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89775" y="1524000"/>
            <a:ext cx="1368425" cy="990600"/>
          </a:xfrm>
          <a:prstGeom prst="rightArrow">
            <a:avLst>
              <a:gd name="adj1" fmla="val 50000"/>
              <a:gd name="adj2" fmla="val 34535"/>
            </a:avLst>
          </a:prstGeom>
          <a:solidFill>
            <a:srgbClr val="00B3F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600"/>
              <a:t>Volgende </a:t>
            </a:r>
          </a:p>
          <a:p>
            <a:pPr algn="ctr"/>
            <a:r>
              <a:rPr lang="nl-NL" altLang="nl-NL" sz="1600"/>
              <a:t>activiteit</a:t>
            </a:r>
          </a:p>
        </p:txBody>
      </p:sp>
      <p:grpSp>
        <p:nvGrpSpPr>
          <p:cNvPr id="60428" name="Group 12">
            <a:extLst>
              <a:ext uri="{FF2B5EF4-FFF2-40B4-BE49-F238E27FC236}">
                <a16:creationId xmlns:a16="http://schemas.microsoft.com/office/drawing/2014/main" id="{C6C039D6-A39E-A6D2-8A16-68B48CD3729B}"/>
              </a:ext>
            </a:extLst>
          </p:cNvPr>
          <p:cNvGrpSpPr>
            <a:grpSpLocks/>
          </p:cNvGrpSpPr>
          <p:nvPr/>
        </p:nvGrpSpPr>
        <p:grpSpPr bwMode="auto">
          <a:xfrm>
            <a:off x="4191000" y="3886200"/>
            <a:ext cx="4495800" cy="1143000"/>
            <a:chOff x="2544" y="2448"/>
            <a:chExt cx="2832" cy="720"/>
          </a:xfrm>
        </p:grpSpPr>
        <p:sp>
          <p:nvSpPr>
            <p:cNvPr id="60429" name="Rectangle 13">
              <a:extLst>
                <a:ext uri="{FF2B5EF4-FFF2-40B4-BE49-F238E27FC236}">
                  <a16:creationId xmlns:a16="http://schemas.microsoft.com/office/drawing/2014/main" id="{46ADF78D-2794-2801-1FD0-86F08F302AE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44" y="2448"/>
              <a:ext cx="945" cy="72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60430" name="Rectangle 14">
              <a:extLst>
                <a:ext uri="{FF2B5EF4-FFF2-40B4-BE49-F238E27FC236}">
                  <a16:creationId xmlns:a16="http://schemas.microsoft.com/office/drawing/2014/main" id="{A4A73A0D-AAF6-3E2C-210F-9863034C42D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8" y="2448"/>
              <a:ext cx="1248" cy="720"/>
            </a:xfrm>
            <a:prstGeom prst="rect">
              <a:avLst/>
            </a:prstGeom>
            <a:noFill/>
            <a:ln w="38100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</p:grpSp>
      <p:sp>
        <p:nvSpPr>
          <p:cNvPr id="60431" name="Rectangle 15">
            <a:extLst>
              <a:ext uri="{FF2B5EF4-FFF2-40B4-BE49-F238E27FC236}">
                <a16:creationId xmlns:a16="http://schemas.microsoft.com/office/drawing/2014/main" id="{51547F8C-5800-1B8E-8FFF-72A598988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3810000"/>
            <a:ext cx="4572000" cy="16764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grpSp>
        <p:nvGrpSpPr>
          <p:cNvPr id="60432" name="Group 16">
            <a:extLst>
              <a:ext uri="{FF2B5EF4-FFF2-40B4-BE49-F238E27FC236}">
                <a16:creationId xmlns:a16="http://schemas.microsoft.com/office/drawing/2014/main" id="{2165939E-03E1-A54B-03D0-033D3DCA7B36}"/>
              </a:ext>
            </a:extLst>
          </p:cNvPr>
          <p:cNvGrpSpPr>
            <a:grpSpLocks/>
          </p:cNvGrpSpPr>
          <p:nvPr/>
        </p:nvGrpSpPr>
        <p:grpSpPr bwMode="auto">
          <a:xfrm>
            <a:off x="4267200" y="4038600"/>
            <a:ext cx="4229100" cy="1128713"/>
            <a:chOff x="2352" y="2448"/>
            <a:chExt cx="2664" cy="711"/>
          </a:xfrm>
        </p:grpSpPr>
        <p:sp>
          <p:nvSpPr>
            <p:cNvPr id="60433" name="Text Box 17">
              <a:extLst>
                <a:ext uri="{FF2B5EF4-FFF2-40B4-BE49-F238E27FC236}">
                  <a16:creationId xmlns:a16="http://schemas.microsoft.com/office/drawing/2014/main" id="{E2840F72-77BC-000B-8B42-C6BCE24F76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52" y="2448"/>
              <a:ext cx="908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nl-NL" altLang="nl-NL" sz="2000"/>
                <a:t>Linkerhand</a:t>
              </a:r>
            </a:p>
            <a:p>
              <a:pPr algn="ctr"/>
              <a:endParaRPr lang="nl-NL" altLang="nl-NL" sz="1200"/>
            </a:p>
            <a:p>
              <a:pPr algn="ctr"/>
              <a:r>
                <a:rPr lang="nl-NL" altLang="nl-NL" sz="3600">
                  <a:solidFill>
                    <a:srgbClr val="FF0000"/>
                  </a:solidFill>
                </a:rPr>
                <a:t>7 hm</a:t>
              </a:r>
              <a:r>
                <a:rPr lang="nl-NL" altLang="nl-NL" sz="3600" baseline="30000">
                  <a:solidFill>
                    <a:srgbClr val="FF0000"/>
                  </a:solidFill>
                </a:rPr>
                <a:t>2</a:t>
              </a:r>
              <a:endParaRPr lang="nl-NL" altLang="nl-NL" sz="3600">
                <a:solidFill>
                  <a:srgbClr val="FF0000"/>
                </a:solidFill>
              </a:endParaRPr>
            </a:p>
          </p:txBody>
        </p:sp>
        <p:sp>
          <p:nvSpPr>
            <p:cNvPr id="60434" name="Text Box 18">
              <a:extLst>
                <a:ext uri="{FF2B5EF4-FFF2-40B4-BE49-F238E27FC236}">
                  <a16:creationId xmlns:a16="http://schemas.microsoft.com/office/drawing/2014/main" id="{6F54DCBE-5E13-EA84-BF55-7A99320276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448"/>
              <a:ext cx="1032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nl-NL" altLang="nl-NL" sz="2000"/>
                <a:t>Rechterhand</a:t>
              </a:r>
            </a:p>
            <a:p>
              <a:pPr algn="ctr"/>
              <a:endParaRPr lang="nl-NL" altLang="nl-NL" sz="1200"/>
            </a:p>
            <a:p>
              <a:pPr algn="ctr"/>
              <a:r>
                <a:rPr lang="nl-NL" altLang="nl-NL" sz="3600">
                  <a:solidFill>
                    <a:srgbClr val="FF0000"/>
                  </a:solidFill>
                </a:rPr>
                <a:t>700 m</a:t>
              </a:r>
              <a:r>
                <a:rPr lang="nl-NL" altLang="nl-NL" sz="3600" baseline="30000">
                  <a:solidFill>
                    <a:srgbClr val="FF0000"/>
                  </a:solidFill>
                </a:rPr>
                <a:t>2</a:t>
              </a:r>
              <a:endParaRPr lang="nl-NL" altLang="nl-NL" sz="3600">
                <a:solidFill>
                  <a:srgbClr val="FF0000"/>
                </a:solidFill>
              </a:endParaRPr>
            </a:p>
          </p:txBody>
        </p:sp>
      </p:grpSp>
      <p:sp>
        <p:nvSpPr>
          <p:cNvPr id="60435" name="Rectangle 19">
            <a:extLst>
              <a:ext uri="{FF2B5EF4-FFF2-40B4-BE49-F238E27FC236}">
                <a16:creationId xmlns:a16="http://schemas.microsoft.com/office/drawing/2014/main" id="{19880511-6BAE-EEDE-4547-703C55E74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4038600"/>
            <a:ext cx="1524000" cy="1143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60436" name="Text Box 20">
            <a:extLst>
              <a:ext uri="{FF2B5EF4-FFF2-40B4-BE49-F238E27FC236}">
                <a16:creationId xmlns:a16="http://schemas.microsoft.com/office/drawing/2014/main" id="{255BCD17-017D-DAD7-462E-0F25022E5F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257800"/>
            <a:ext cx="2951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altLang="nl-NL" sz="2000">
                <a:solidFill>
                  <a:srgbClr val="0000FF"/>
                </a:solidFill>
              </a:rPr>
              <a:t>Kun je het gelijk maken?</a:t>
            </a:r>
          </a:p>
        </p:txBody>
      </p:sp>
      <p:sp>
        <p:nvSpPr>
          <p:cNvPr id="60437" name="Rectangle 21">
            <a:extLst>
              <a:ext uri="{FF2B5EF4-FFF2-40B4-BE49-F238E27FC236}">
                <a16:creationId xmlns:a16="http://schemas.microsoft.com/office/drawing/2014/main" id="{4812DCEF-75ED-F442-2ED1-323A1356B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8600" y="3810000"/>
            <a:ext cx="4495800" cy="1981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nl-NL" altLang="nl-NL"/>
          </a:p>
        </p:txBody>
      </p:sp>
      <p:grpSp>
        <p:nvGrpSpPr>
          <p:cNvPr id="60438" name="Group 22">
            <a:extLst>
              <a:ext uri="{FF2B5EF4-FFF2-40B4-BE49-F238E27FC236}">
                <a16:creationId xmlns:a16="http://schemas.microsoft.com/office/drawing/2014/main" id="{30B0E8B1-0009-04C5-7290-2D19A58C5BF5}"/>
              </a:ext>
            </a:extLst>
          </p:cNvPr>
          <p:cNvGrpSpPr>
            <a:grpSpLocks/>
          </p:cNvGrpSpPr>
          <p:nvPr/>
        </p:nvGrpSpPr>
        <p:grpSpPr bwMode="auto">
          <a:xfrm>
            <a:off x="3986213" y="4267200"/>
            <a:ext cx="4575175" cy="1066800"/>
            <a:chOff x="2134" y="2448"/>
            <a:chExt cx="2882" cy="672"/>
          </a:xfrm>
        </p:grpSpPr>
        <p:sp>
          <p:nvSpPr>
            <p:cNvPr id="60439" name="Text Box 23">
              <a:extLst>
                <a:ext uri="{FF2B5EF4-FFF2-40B4-BE49-F238E27FC236}">
                  <a16:creationId xmlns:a16="http://schemas.microsoft.com/office/drawing/2014/main" id="{56EEDDF0-0351-10C4-9F35-92A6A638615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34" y="2448"/>
              <a:ext cx="1345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nl-NL" altLang="nl-NL" sz="2000"/>
                <a:t>Linkerhand</a:t>
              </a:r>
            </a:p>
            <a:p>
              <a:pPr algn="ctr"/>
              <a:endParaRPr lang="nl-NL" altLang="nl-NL" sz="1200"/>
            </a:p>
            <a:p>
              <a:pPr algn="ctr"/>
              <a:r>
                <a:rPr lang="nl-NL" altLang="nl-NL" sz="3200">
                  <a:solidFill>
                    <a:srgbClr val="FF0000"/>
                  </a:solidFill>
                </a:rPr>
                <a:t>1100 dam</a:t>
              </a:r>
              <a:r>
                <a:rPr lang="nl-NL" altLang="nl-NL" sz="3200" baseline="30000">
                  <a:solidFill>
                    <a:srgbClr val="FF0000"/>
                  </a:solidFill>
                </a:rPr>
                <a:t>2</a:t>
              </a:r>
              <a:endParaRPr lang="nl-NL" altLang="nl-NL" sz="3200">
                <a:solidFill>
                  <a:srgbClr val="FF0000"/>
                </a:solidFill>
              </a:endParaRPr>
            </a:p>
          </p:txBody>
        </p:sp>
        <p:sp>
          <p:nvSpPr>
            <p:cNvPr id="60440" name="Text Box 24">
              <a:extLst>
                <a:ext uri="{FF2B5EF4-FFF2-40B4-BE49-F238E27FC236}">
                  <a16:creationId xmlns:a16="http://schemas.microsoft.com/office/drawing/2014/main" id="{AD17E690-B0E2-E612-3782-63862A8448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448"/>
              <a:ext cx="1032" cy="6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nl-NL" altLang="nl-NL" sz="2000"/>
                <a:t>Rechterhand</a:t>
              </a:r>
            </a:p>
            <a:p>
              <a:pPr algn="ctr"/>
              <a:endParaRPr lang="nl-NL" altLang="nl-NL" sz="1200"/>
            </a:p>
            <a:p>
              <a:pPr algn="ctr"/>
              <a:r>
                <a:rPr lang="nl-NL" altLang="nl-NL" sz="3200">
                  <a:solidFill>
                    <a:srgbClr val="FF0000"/>
                  </a:solidFill>
                </a:rPr>
                <a:t>11 km</a:t>
              </a:r>
              <a:r>
                <a:rPr lang="nl-NL" altLang="nl-NL" sz="3200" baseline="30000">
                  <a:solidFill>
                    <a:srgbClr val="FF0000"/>
                  </a:solidFill>
                </a:rPr>
                <a:t>2</a:t>
              </a:r>
              <a:endParaRPr lang="nl-NL" altLang="nl-NL" sz="3200">
                <a:solidFill>
                  <a:srgbClr val="FF0000"/>
                </a:solidFill>
              </a:endParaRPr>
            </a:p>
          </p:txBody>
        </p:sp>
      </p:grpSp>
      <p:sp>
        <p:nvSpPr>
          <p:cNvPr id="60441" name="Rectangle 25">
            <a:extLst>
              <a:ext uri="{FF2B5EF4-FFF2-40B4-BE49-F238E27FC236}">
                <a16:creationId xmlns:a16="http://schemas.microsoft.com/office/drawing/2014/main" id="{5704F290-1B3A-9B79-C88D-34417E0405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267200"/>
            <a:ext cx="1676400" cy="1066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60442" name="Text Box 26">
            <a:extLst>
              <a:ext uri="{FF2B5EF4-FFF2-40B4-BE49-F238E27FC236}">
                <a16:creationId xmlns:a16="http://schemas.microsoft.com/office/drawing/2014/main" id="{11A26E96-8031-521E-CEFC-1A04A94586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5486400"/>
            <a:ext cx="295116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altLang="nl-NL" sz="2000">
                <a:solidFill>
                  <a:srgbClr val="0000FF"/>
                </a:solidFill>
              </a:rPr>
              <a:t>Kun je het gelijk maken?</a:t>
            </a:r>
          </a:p>
        </p:txBody>
      </p:sp>
      <p:sp>
        <p:nvSpPr>
          <p:cNvPr id="60443" name="Rectangle 27">
            <a:extLst>
              <a:ext uri="{FF2B5EF4-FFF2-40B4-BE49-F238E27FC236}">
                <a16:creationId xmlns:a16="http://schemas.microsoft.com/office/drawing/2014/main" id="{B25AAC8C-DBFD-4A9B-E852-E137C0C3B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038600"/>
            <a:ext cx="4495800" cy="1905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grpSp>
        <p:nvGrpSpPr>
          <p:cNvPr id="60444" name="Group 28">
            <a:extLst>
              <a:ext uri="{FF2B5EF4-FFF2-40B4-BE49-F238E27FC236}">
                <a16:creationId xmlns:a16="http://schemas.microsoft.com/office/drawing/2014/main" id="{9BF53F3D-37B1-947F-2EA1-6D2BD2443312}"/>
              </a:ext>
            </a:extLst>
          </p:cNvPr>
          <p:cNvGrpSpPr>
            <a:grpSpLocks/>
          </p:cNvGrpSpPr>
          <p:nvPr/>
        </p:nvGrpSpPr>
        <p:grpSpPr bwMode="auto">
          <a:xfrm>
            <a:off x="4100513" y="4191000"/>
            <a:ext cx="4319587" cy="1128713"/>
            <a:chOff x="2295" y="2448"/>
            <a:chExt cx="2721" cy="711"/>
          </a:xfrm>
        </p:grpSpPr>
        <p:sp>
          <p:nvSpPr>
            <p:cNvPr id="60445" name="Text Box 29">
              <a:extLst>
                <a:ext uri="{FF2B5EF4-FFF2-40B4-BE49-F238E27FC236}">
                  <a16:creationId xmlns:a16="http://schemas.microsoft.com/office/drawing/2014/main" id="{BB4433EC-BFE7-B5DD-9604-C6FA807095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5" y="2448"/>
              <a:ext cx="1023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nl-NL" altLang="nl-NL" sz="2000"/>
                <a:t>Linkerhand</a:t>
              </a:r>
            </a:p>
            <a:p>
              <a:pPr algn="ctr"/>
              <a:endParaRPr lang="nl-NL" altLang="nl-NL" sz="1200"/>
            </a:p>
            <a:p>
              <a:pPr algn="ctr"/>
              <a:r>
                <a:rPr lang="nl-NL" altLang="nl-NL" sz="3600">
                  <a:solidFill>
                    <a:srgbClr val="FF0000"/>
                  </a:solidFill>
                </a:rPr>
                <a:t>5 dam</a:t>
              </a:r>
              <a:r>
                <a:rPr lang="nl-NL" altLang="nl-NL" sz="3600" baseline="30000">
                  <a:solidFill>
                    <a:srgbClr val="FF0000"/>
                  </a:solidFill>
                </a:rPr>
                <a:t>2</a:t>
              </a:r>
              <a:endParaRPr lang="nl-NL" altLang="nl-NL" sz="3600">
                <a:solidFill>
                  <a:srgbClr val="FF0000"/>
                </a:solidFill>
              </a:endParaRPr>
            </a:p>
          </p:txBody>
        </p:sp>
        <p:sp>
          <p:nvSpPr>
            <p:cNvPr id="60446" name="Text Box 30">
              <a:extLst>
                <a:ext uri="{FF2B5EF4-FFF2-40B4-BE49-F238E27FC236}">
                  <a16:creationId xmlns:a16="http://schemas.microsoft.com/office/drawing/2014/main" id="{78E61997-8811-F6B8-5867-C5C1F9E39F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4" y="2448"/>
              <a:ext cx="1032" cy="7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nl-NL" altLang="nl-NL" sz="2000"/>
                <a:t>Rechterhand</a:t>
              </a:r>
            </a:p>
            <a:p>
              <a:pPr algn="ctr"/>
              <a:endParaRPr lang="nl-NL" altLang="nl-NL" sz="1200"/>
            </a:p>
            <a:p>
              <a:pPr algn="ctr"/>
              <a:r>
                <a:rPr lang="nl-NL" altLang="nl-NL" sz="3600">
                  <a:solidFill>
                    <a:srgbClr val="FF0000"/>
                  </a:solidFill>
                </a:rPr>
                <a:t>500 m</a:t>
              </a:r>
              <a:r>
                <a:rPr lang="nl-NL" altLang="nl-NL" sz="3600" baseline="30000">
                  <a:solidFill>
                    <a:srgbClr val="FF0000"/>
                  </a:solidFill>
                </a:rPr>
                <a:t>2</a:t>
              </a:r>
              <a:endParaRPr lang="nl-NL" altLang="nl-NL" sz="3600">
                <a:solidFill>
                  <a:srgbClr val="FF0000"/>
                </a:solidFill>
              </a:endParaRPr>
            </a:p>
          </p:txBody>
        </p:sp>
      </p:grpSp>
      <p:sp>
        <p:nvSpPr>
          <p:cNvPr id="60447" name="Rectangle 31">
            <a:extLst>
              <a:ext uri="{FF2B5EF4-FFF2-40B4-BE49-F238E27FC236}">
                <a16:creationId xmlns:a16="http://schemas.microsoft.com/office/drawing/2014/main" id="{1F74043E-EA6F-20CD-D114-96686A6A79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191000"/>
            <a:ext cx="1676400" cy="1143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sp>
        <p:nvSpPr>
          <p:cNvPr id="60448" name="Rectangle 32">
            <a:extLst>
              <a:ext uri="{FF2B5EF4-FFF2-40B4-BE49-F238E27FC236}">
                <a16:creationId xmlns:a16="http://schemas.microsoft.com/office/drawing/2014/main" id="{8E77AD86-6E65-5B45-EB9A-8D7F1FA237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4191000"/>
            <a:ext cx="1676400" cy="11430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l-NL"/>
          </a:p>
        </p:txBody>
      </p:sp>
      <p:grpSp>
        <p:nvGrpSpPr>
          <p:cNvPr id="60457" name="Group 41">
            <a:extLst>
              <a:ext uri="{FF2B5EF4-FFF2-40B4-BE49-F238E27FC236}">
                <a16:creationId xmlns:a16="http://schemas.microsoft.com/office/drawing/2014/main" id="{E4B716B2-4D0A-5543-8538-264F47FC6DCC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4876800"/>
            <a:ext cx="3276600" cy="1470025"/>
            <a:chOff x="3360" y="3024"/>
            <a:chExt cx="2064" cy="926"/>
          </a:xfrm>
        </p:grpSpPr>
        <p:sp>
          <p:nvSpPr>
            <p:cNvPr id="60458" name="AutoShape 42">
              <a:extLst>
                <a:ext uri="{FF2B5EF4-FFF2-40B4-BE49-F238E27FC236}">
                  <a16:creationId xmlns:a16="http://schemas.microsoft.com/office/drawing/2014/main" id="{4718AF61-72A4-2D58-AD19-75F49DCACE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3024"/>
              <a:ext cx="2064" cy="926"/>
            </a:xfrm>
            <a:prstGeom prst="roundRect">
              <a:avLst>
                <a:gd name="adj" fmla="val 16667"/>
              </a:avLst>
            </a:prstGeom>
            <a:solidFill>
              <a:srgbClr val="EAEAEA"/>
            </a:solidFill>
            <a:ln w="57150" cmpd="thinThick">
              <a:solidFill>
                <a:srgbClr val="E41A2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/>
              <a:endParaRPr lang="nl-NL" altLang="nl-NL" baseline="-25000"/>
            </a:p>
          </p:txBody>
        </p:sp>
        <p:sp>
          <p:nvSpPr>
            <p:cNvPr id="60459" name="Text Box 43">
              <a:extLst>
                <a:ext uri="{FF2B5EF4-FFF2-40B4-BE49-F238E27FC236}">
                  <a16:creationId xmlns:a16="http://schemas.microsoft.com/office/drawing/2014/main" id="{DBC91505-56FB-2E1D-6283-AB9DFF6F00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5" y="3195"/>
              <a:ext cx="1392" cy="5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l-NL" altLang="nl-NL" sz="1600"/>
                <a:t>Met de hele klas.</a:t>
              </a:r>
            </a:p>
            <a:p>
              <a:pPr>
                <a:spcBef>
                  <a:spcPct val="50000"/>
                </a:spcBef>
              </a:pPr>
              <a:r>
                <a:rPr lang="nl-NL" altLang="nl-NL" sz="1600"/>
                <a:t>Je mag eventueel een kladblaadje gebruiken</a:t>
              </a:r>
            </a:p>
          </p:txBody>
        </p:sp>
        <p:pic>
          <p:nvPicPr>
            <p:cNvPr id="60460" name="Picture 44">
              <a:extLst>
                <a:ext uri="{FF2B5EF4-FFF2-40B4-BE49-F238E27FC236}">
                  <a16:creationId xmlns:a16="http://schemas.microsoft.com/office/drawing/2014/main" id="{417E73A1-06C5-B92B-8D66-D76023814F4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3120"/>
              <a:ext cx="376" cy="3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0461" name="Group 45">
              <a:extLst>
                <a:ext uri="{FF2B5EF4-FFF2-40B4-BE49-F238E27FC236}">
                  <a16:creationId xmlns:a16="http://schemas.microsoft.com/office/drawing/2014/main" id="{665CE850-6A82-F670-33D1-2064EB485B3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32" y="3120"/>
              <a:ext cx="96" cy="96"/>
              <a:chOff x="1008" y="2688"/>
              <a:chExt cx="576" cy="576"/>
            </a:xfrm>
          </p:grpSpPr>
          <p:sp>
            <p:nvSpPr>
              <p:cNvPr id="60462" name="Rectangle 46">
                <a:extLst>
                  <a:ext uri="{FF2B5EF4-FFF2-40B4-BE49-F238E27FC236}">
                    <a16:creationId xmlns:a16="http://schemas.microsoft.com/office/drawing/2014/main" id="{60D02AEB-31AA-C8EB-1EA2-9A02CF7061B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88"/>
                <a:ext cx="576" cy="57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60463" name="Line 47">
                <a:extLst>
                  <a:ext uri="{FF2B5EF4-FFF2-40B4-BE49-F238E27FC236}">
                    <a16:creationId xmlns:a16="http://schemas.microsoft.com/office/drawing/2014/main" id="{BE8DFD23-CD90-7F43-F50F-1017BB3E1DA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2688"/>
                <a:ext cx="576" cy="5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60464" name="Line 48">
                <a:extLst>
                  <a:ext uri="{FF2B5EF4-FFF2-40B4-BE49-F238E27FC236}">
                    <a16:creationId xmlns:a16="http://schemas.microsoft.com/office/drawing/2014/main" id="{936A80A5-BD7F-5EF5-A3C1-025085EA79BD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08" y="2688"/>
                <a:ext cx="576" cy="5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  <p:pic>
          <p:nvPicPr>
            <p:cNvPr id="60465" name="Picture 49">
              <a:extLst>
                <a:ext uri="{FF2B5EF4-FFF2-40B4-BE49-F238E27FC236}">
                  <a16:creationId xmlns:a16="http://schemas.microsoft.com/office/drawing/2014/main" id="{A0D5080B-8A71-63B9-10A0-0BE79FCA358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3504"/>
              <a:ext cx="376" cy="3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7" grpId="0" animBg="1"/>
      <p:bldP spid="60436" grpId="0"/>
      <p:bldP spid="604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EA72AE11-5C5B-EC10-E8DB-14EE4A08B2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z="2800">
                <a:latin typeface="Arial Black" panose="020B0604020202020204" pitchFamily="34" charset="0"/>
              </a:rPr>
              <a:t>Gelijke maten</a:t>
            </a:r>
          </a:p>
        </p:txBody>
      </p:sp>
      <p:sp>
        <p:nvSpPr>
          <p:cNvPr id="62467" name="Text Box 3">
            <a:extLst>
              <a:ext uri="{FF2B5EF4-FFF2-40B4-BE49-F238E27FC236}">
                <a16:creationId xmlns:a16="http://schemas.microsoft.com/office/drawing/2014/main" id="{2D1EE028-4999-119C-DEC1-EB8C1120C9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371600"/>
            <a:ext cx="542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altLang="nl-NL" sz="2400">
                <a:solidFill>
                  <a:srgbClr val="0000FF"/>
                </a:solidFill>
              </a:rPr>
              <a:t>Verbind even grote maten met een lijn.</a:t>
            </a:r>
          </a:p>
        </p:txBody>
      </p:sp>
      <p:sp>
        <p:nvSpPr>
          <p:cNvPr id="62468" name="Oval 4">
            <a:extLst>
              <a:ext uri="{FF2B5EF4-FFF2-40B4-BE49-F238E27FC236}">
                <a16:creationId xmlns:a16="http://schemas.microsoft.com/office/drawing/2014/main" id="{188087EC-18A3-F1BE-76FB-D4A0020B7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800600"/>
            <a:ext cx="2133600" cy="8382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70 m</a:t>
            </a:r>
            <a:r>
              <a:rPr lang="nl-NL" altLang="nl-NL" sz="2400" baseline="30000"/>
              <a:t>3</a:t>
            </a:r>
            <a:endParaRPr lang="nl-NL" altLang="nl-NL" sz="2400"/>
          </a:p>
        </p:txBody>
      </p:sp>
      <p:sp>
        <p:nvSpPr>
          <p:cNvPr id="62469" name="Oval 5">
            <a:extLst>
              <a:ext uri="{FF2B5EF4-FFF2-40B4-BE49-F238E27FC236}">
                <a16:creationId xmlns:a16="http://schemas.microsoft.com/office/drawing/2014/main" id="{3916B03A-2184-155A-906E-BB8089CBC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9812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700 dam</a:t>
            </a:r>
            <a:r>
              <a:rPr lang="nl-NL" altLang="nl-NL" sz="2400" baseline="30000"/>
              <a:t>2</a:t>
            </a:r>
          </a:p>
        </p:txBody>
      </p:sp>
      <p:sp>
        <p:nvSpPr>
          <p:cNvPr id="62470" name="Oval 6">
            <a:extLst>
              <a:ext uri="{FF2B5EF4-FFF2-40B4-BE49-F238E27FC236}">
                <a16:creationId xmlns:a16="http://schemas.microsoft.com/office/drawing/2014/main" id="{2E4A3F21-F347-9A47-6251-47FC0A4E0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2860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 km</a:t>
            </a:r>
            <a:r>
              <a:rPr lang="nl-NL" altLang="nl-NL" sz="2400" baseline="30000"/>
              <a:t>2</a:t>
            </a:r>
            <a:endParaRPr lang="nl-NL" altLang="nl-NL" sz="2400"/>
          </a:p>
        </p:txBody>
      </p:sp>
      <p:sp>
        <p:nvSpPr>
          <p:cNvPr id="62471" name="Oval 7">
            <a:extLst>
              <a:ext uri="{FF2B5EF4-FFF2-40B4-BE49-F238E27FC236}">
                <a16:creationId xmlns:a16="http://schemas.microsoft.com/office/drawing/2014/main" id="{DDBA9AB9-518D-7ECC-93C3-101579AB63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0574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70 m</a:t>
            </a:r>
            <a:r>
              <a:rPr lang="nl-NL" altLang="nl-NL" sz="2400" baseline="30000"/>
              <a:t>2</a:t>
            </a:r>
            <a:endParaRPr lang="nl-NL" altLang="nl-NL" sz="2400"/>
          </a:p>
        </p:txBody>
      </p:sp>
      <p:sp>
        <p:nvSpPr>
          <p:cNvPr id="62472" name="Oval 8">
            <a:extLst>
              <a:ext uri="{FF2B5EF4-FFF2-40B4-BE49-F238E27FC236}">
                <a16:creationId xmlns:a16="http://schemas.microsoft.com/office/drawing/2014/main" id="{20F59458-0E97-F86B-C271-59A74F1555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00" y="47244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 m</a:t>
            </a:r>
            <a:r>
              <a:rPr lang="nl-NL" altLang="nl-NL" sz="2400" baseline="30000"/>
              <a:t>2</a:t>
            </a:r>
            <a:endParaRPr lang="nl-NL" altLang="nl-NL" sz="2400"/>
          </a:p>
        </p:txBody>
      </p:sp>
      <p:sp>
        <p:nvSpPr>
          <p:cNvPr id="62473" name="Oval 9">
            <a:extLst>
              <a:ext uri="{FF2B5EF4-FFF2-40B4-BE49-F238E27FC236}">
                <a16:creationId xmlns:a16="http://schemas.microsoft.com/office/drawing/2014/main" id="{6D713C04-A314-62EA-3194-8FB17BE98E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8194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70.000 cm</a:t>
            </a:r>
            <a:r>
              <a:rPr lang="nl-NL" altLang="nl-NL" sz="2400" baseline="30000"/>
              <a:t>2</a:t>
            </a:r>
            <a:endParaRPr lang="nl-NL" altLang="nl-NL" sz="2400"/>
          </a:p>
        </p:txBody>
      </p:sp>
      <p:sp>
        <p:nvSpPr>
          <p:cNvPr id="62474" name="Oval 10">
            <a:extLst>
              <a:ext uri="{FF2B5EF4-FFF2-40B4-BE49-F238E27FC236}">
                <a16:creationId xmlns:a16="http://schemas.microsoft.com/office/drawing/2014/main" id="{0E68079D-A800-20FE-D373-7C850626EB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2766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 cm</a:t>
            </a:r>
            <a:r>
              <a:rPr lang="nl-NL" altLang="nl-NL" sz="2400" baseline="30000"/>
              <a:t>3</a:t>
            </a:r>
            <a:endParaRPr lang="nl-NL" altLang="nl-NL" sz="2400"/>
          </a:p>
        </p:txBody>
      </p:sp>
      <p:sp>
        <p:nvSpPr>
          <p:cNvPr id="62475" name="Oval 11">
            <a:extLst>
              <a:ext uri="{FF2B5EF4-FFF2-40B4-BE49-F238E27FC236}">
                <a16:creationId xmlns:a16="http://schemas.microsoft.com/office/drawing/2014/main" id="{1FB14EAB-AC12-4869-EECB-ADD2DAD48D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4102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7000 dm</a:t>
            </a:r>
            <a:r>
              <a:rPr lang="nl-NL" altLang="nl-NL" sz="2400" baseline="30000"/>
              <a:t>2</a:t>
            </a:r>
            <a:endParaRPr lang="nl-NL" altLang="nl-NL" sz="2400"/>
          </a:p>
        </p:txBody>
      </p:sp>
      <p:sp>
        <p:nvSpPr>
          <p:cNvPr id="62476" name="Oval 12">
            <a:extLst>
              <a:ext uri="{FF2B5EF4-FFF2-40B4-BE49-F238E27FC236}">
                <a16:creationId xmlns:a16="http://schemas.microsoft.com/office/drawing/2014/main" id="{73697245-7F04-9EED-9C8F-4061FF0A8D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5626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70 dam</a:t>
            </a:r>
            <a:r>
              <a:rPr lang="nl-NL" altLang="nl-NL" sz="2400" baseline="30000"/>
              <a:t>2</a:t>
            </a:r>
            <a:endParaRPr lang="nl-NL" altLang="nl-NL" sz="2400"/>
          </a:p>
        </p:txBody>
      </p:sp>
      <p:sp>
        <p:nvSpPr>
          <p:cNvPr id="62477" name="Oval 13">
            <a:extLst>
              <a:ext uri="{FF2B5EF4-FFF2-40B4-BE49-F238E27FC236}">
                <a16:creationId xmlns:a16="http://schemas.microsoft.com/office/drawing/2014/main" id="{E5C65548-B3A8-2B76-62E6-49D1AC685B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1148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70.000 m</a:t>
            </a:r>
            <a:r>
              <a:rPr lang="nl-NL" altLang="nl-NL" sz="2400" baseline="30000"/>
              <a:t>2</a:t>
            </a:r>
            <a:endParaRPr lang="nl-NL" altLang="nl-NL" sz="2400"/>
          </a:p>
        </p:txBody>
      </p:sp>
      <p:sp>
        <p:nvSpPr>
          <p:cNvPr id="62478" name="Oval 14">
            <a:extLst>
              <a:ext uri="{FF2B5EF4-FFF2-40B4-BE49-F238E27FC236}">
                <a16:creationId xmlns:a16="http://schemas.microsoft.com/office/drawing/2014/main" id="{831533A2-3940-9228-97B5-0467013C9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8100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70 cm</a:t>
            </a:r>
            <a:r>
              <a:rPr lang="nl-NL" altLang="nl-NL" sz="2400" baseline="30000"/>
              <a:t>3</a:t>
            </a:r>
            <a:endParaRPr lang="nl-NL" altLang="nl-NL" sz="2400"/>
          </a:p>
        </p:txBody>
      </p:sp>
      <p:sp>
        <p:nvSpPr>
          <p:cNvPr id="62479" name="Oval 15">
            <a:extLst>
              <a:ext uri="{FF2B5EF4-FFF2-40B4-BE49-F238E27FC236}">
                <a16:creationId xmlns:a16="http://schemas.microsoft.com/office/drawing/2014/main" id="{44712267-FCA9-5233-A54D-B8739A9748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8862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70.000 l</a:t>
            </a:r>
          </a:p>
        </p:txBody>
      </p:sp>
      <p:sp>
        <p:nvSpPr>
          <p:cNvPr id="62480" name="Oval 16">
            <a:extLst>
              <a:ext uri="{FF2B5EF4-FFF2-40B4-BE49-F238E27FC236}">
                <a16:creationId xmlns:a16="http://schemas.microsoft.com/office/drawing/2014/main" id="{4EB95E07-5BC6-65AA-5C4D-31FFB59436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54864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700 m</a:t>
            </a:r>
            <a:r>
              <a:rPr lang="nl-NL" altLang="nl-NL" sz="2400" baseline="30000"/>
              <a:t>2</a:t>
            </a:r>
            <a:endParaRPr lang="nl-NL" altLang="nl-NL" sz="2400"/>
          </a:p>
        </p:txBody>
      </p:sp>
      <p:sp>
        <p:nvSpPr>
          <p:cNvPr id="62481" name="Oval 17">
            <a:extLst>
              <a:ext uri="{FF2B5EF4-FFF2-40B4-BE49-F238E27FC236}">
                <a16:creationId xmlns:a16="http://schemas.microsoft.com/office/drawing/2014/main" id="{EBC5AE86-CA12-96AF-FF39-C78AF6924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5720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 dam</a:t>
            </a:r>
            <a:r>
              <a:rPr lang="nl-NL" altLang="nl-NL" sz="2400" baseline="30000"/>
              <a:t>2</a:t>
            </a:r>
            <a:endParaRPr lang="nl-NL" altLang="nl-NL" sz="2400"/>
          </a:p>
        </p:txBody>
      </p:sp>
      <p:sp>
        <p:nvSpPr>
          <p:cNvPr id="62482" name="Oval 18">
            <a:extLst>
              <a:ext uri="{FF2B5EF4-FFF2-40B4-BE49-F238E27FC236}">
                <a16:creationId xmlns:a16="http://schemas.microsoft.com/office/drawing/2014/main" id="{9FCE3730-08D1-5690-BF0D-931A2704E9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29718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 hm</a:t>
            </a:r>
            <a:r>
              <a:rPr lang="nl-NL" altLang="nl-NL" sz="2400" baseline="30000"/>
              <a:t>2</a:t>
            </a:r>
            <a:endParaRPr lang="nl-NL" altLang="nl-NL" sz="2400"/>
          </a:p>
        </p:txBody>
      </p:sp>
      <p:pic>
        <p:nvPicPr>
          <p:cNvPr id="62492" name="Picture 28">
            <a:hlinkClick r:id="rId2" action="ppaction://hlinksldjump"/>
            <a:extLst>
              <a:ext uri="{FF2B5EF4-FFF2-40B4-BE49-F238E27FC236}">
                <a16:creationId xmlns:a16="http://schemas.microsoft.com/office/drawing/2014/main" id="{ADCB76A3-A205-8A3B-D032-20231CB393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49275"/>
            <a:ext cx="14478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2493" name="Text Box 29">
            <a:extLst>
              <a:ext uri="{FF2B5EF4-FFF2-40B4-BE49-F238E27FC236}">
                <a16:creationId xmlns:a16="http://schemas.microsoft.com/office/drawing/2014/main" id="{804146B6-E5AF-0B79-61E1-805B4D62FB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6553200"/>
            <a:ext cx="21351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nl-NL" altLang="nl-NL" sz="1400" b="1"/>
              <a:t>zOEF 8323: Vergelijken</a:t>
            </a:r>
          </a:p>
        </p:txBody>
      </p:sp>
      <p:sp>
        <p:nvSpPr>
          <p:cNvPr id="62495" name="Oval 31">
            <a:extLst>
              <a:ext uri="{FF2B5EF4-FFF2-40B4-BE49-F238E27FC236}">
                <a16:creationId xmlns:a16="http://schemas.microsoft.com/office/drawing/2014/main" id="{E58D5218-339D-2D41-F2D0-AFF3B5892D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0480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7000 mm</a:t>
            </a:r>
            <a:r>
              <a:rPr lang="nl-NL" altLang="nl-NL" sz="2400" baseline="30000"/>
              <a:t>3</a:t>
            </a:r>
            <a:endParaRPr lang="nl-NL" altLang="nl-NL" sz="2400"/>
          </a:p>
        </p:txBody>
      </p:sp>
      <p:sp>
        <p:nvSpPr>
          <p:cNvPr id="62496" name="Rectangle 32">
            <a:hlinkClick r:id="rId4" action="ppaction://hlinksldjump"/>
            <a:extLst>
              <a:ext uri="{FF2B5EF4-FFF2-40B4-BE49-F238E27FC236}">
                <a16:creationId xmlns:a16="http://schemas.microsoft.com/office/drawing/2014/main" id="{8B25B0AB-B04D-8A27-7A35-E8C621877D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1752600"/>
            <a:ext cx="1524000" cy="533400"/>
          </a:xfrm>
          <a:prstGeom prst="rect">
            <a:avLst/>
          </a:prstGeom>
          <a:solidFill>
            <a:schemeClr val="bg1"/>
          </a:solidFill>
          <a:ln w="28575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>
                <a:solidFill>
                  <a:srgbClr val="DE0000"/>
                </a:solidFill>
                <a:latin typeface="Arial Black" panose="020B0604020202020204" pitchFamily="34" charset="0"/>
              </a:rPr>
              <a:t>Antwoord</a:t>
            </a:r>
          </a:p>
        </p:txBody>
      </p:sp>
      <p:grpSp>
        <p:nvGrpSpPr>
          <p:cNvPr id="62497" name="Group 33">
            <a:extLst>
              <a:ext uri="{FF2B5EF4-FFF2-40B4-BE49-F238E27FC236}">
                <a16:creationId xmlns:a16="http://schemas.microsoft.com/office/drawing/2014/main" id="{D26F5C45-0566-1076-8769-95CCCAB9F177}"/>
              </a:ext>
            </a:extLst>
          </p:cNvPr>
          <p:cNvGrpSpPr>
            <a:grpSpLocks/>
          </p:cNvGrpSpPr>
          <p:nvPr/>
        </p:nvGrpSpPr>
        <p:grpSpPr bwMode="auto">
          <a:xfrm>
            <a:off x="5334000" y="4876800"/>
            <a:ext cx="3276600" cy="1470025"/>
            <a:chOff x="3360" y="3024"/>
            <a:chExt cx="2064" cy="926"/>
          </a:xfrm>
        </p:grpSpPr>
        <p:sp>
          <p:nvSpPr>
            <p:cNvPr id="62498" name="AutoShape 34">
              <a:extLst>
                <a:ext uri="{FF2B5EF4-FFF2-40B4-BE49-F238E27FC236}">
                  <a16:creationId xmlns:a16="http://schemas.microsoft.com/office/drawing/2014/main" id="{248E3B46-A879-B8BA-A91A-AB44771D96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60" y="3024"/>
              <a:ext cx="2064" cy="926"/>
            </a:xfrm>
            <a:prstGeom prst="roundRect">
              <a:avLst>
                <a:gd name="adj" fmla="val 16667"/>
              </a:avLst>
            </a:prstGeom>
            <a:solidFill>
              <a:srgbClr val="EAEAEA"/>
            </a:solidFill>
            <a:ln w="57150" cmpd="thinThick">
              <a:solidFill>
                <a:srgbClr val="E41A2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1" hangingPunct="1"/>
              <a:endParaRPr lang="nl-NL" altLang="nl-NL" baseline="-25000"/>
            </a:p>
          </p:txBody>
        </p:sp>
        <p:sp>
          <p:nvSpPr>
            <p:cNvPr id="62499" name="Text Box 35">
              <a:extLst>
                <a:ext uri="{FF2B5EF4-FFF2-40B4-BE49-F238E27FC236}">
                  <a16:creationId xmlns:a16="http://schemas.microsoft.com/office/drawing/2014/main" id="{76D7E5B0-F5E4-F592-EF18-237CC4C399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5" y="3195"/>
              <a:ext cx="1392" cy="59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nl-NL" altLang="nl-NL" sz="1600"/>
                <a:t>Met de hele klas.</a:t>
              </a:r>
            </a:p>
            <a:p>
              <a:pPr>
                <a:spcBef>
                  <a:spcPct val="50000"/>
                </a:spcBef>
              </a:pPr>
              <a:r>
                <a:rPr lang="nl-NL" altLang="nl-NL" sz="1600"/>
                <a:t>Je mag eventueel een kladblaadje gebruiken</a:t>
              </a:r>
            </a:p>
          </p:txBody>
        </p:sp>
        <p:pic>
          <p:nvPicPr>
            <p:cNvPr id="62500" name="Picture 36">
              <a:extLst>
                <a:ext uri="{FF2B5EF4-FFF2-40B4-BE49-F238E27FC236}">
                  <a16:creationId xmlns:a16="http://schemas.microsoft.com/office/drawing/2014/main" id="{920D72E7-88BE-C4D8-EDF9-19AB274F8D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3120"/>
              <a:ext cx="376" cy="3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62501" name="Group 37">
              <a:extLst>
                <a:ext uri="{FF2B5EF4-FFF2-40B4-BE49-F238E27FC236}">
                  <a16:creationId xmlns:a16="http://schemas.microsoft.com/office/drawing/2014/main" id="{50B8C24F-2425-E4E4-43C6-E4B9CB9D542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232" y="3120"/>
              <a:ext cx="96" cy="96"/>
              <a:chOff x="1008" y="2688"/>
              <a:chExt cx="576" cy="576"/>
            </a:xfrm>
          </p:grpSpPr>
          <p:sp>
            <p:nvSpPr>
              <p:cNvPr id="62502" name="Rectangle 38">
                <a:extLst>
                  <a:ext uri="{FF2B5EF4-FFF2-40B4-BE49-F238E27FC236}">
                    <a16:creationId xmlns:a16="http://schemas.microsoft.com/office/drawing/2014/main" id="{5AC57330-94A3-0F4E-DA7C-95878DC770E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08" y="2688"/>
                <a:ext cx="576" cy="57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nl-NL"/>
              </a:p>
            </p:txBody>
          </p:sp>
          <p:sp>
            <p:nvSpPr>
              <p:cNvPr id="62503" name="Line 39">
                <a:extLst>
                  <a:ext uri="{FF2B5EF4-FFF2-40B4-BE49-F238E27FC236}">
                    <a16:creationId xmlns:a16="http://schemas.microsoft.com/office/drawing/2014/main" id="{649B8462-14B5-CF59-909D-9C4515FD0E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8" y="2688"/>
                <a:ext cx="576" cy="5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  <p:sp>
            <p:nvSpPr>
              <p:cNvPr id="62504" name="Line 40">
                <a:extLst>
                  <a:ext uri="{FF2B5EF4-FFF2-40B4-BE49-F238E27FC236}">
                    <a16:creationId xmlns:a16="http://schemas.microsoft.com/office/drawing/2014/main" id="{F196CADF-A027-30BD-DAD7-A108229EA03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08" y="2688"/>
                <a:ext cx="576" cy="57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nl-NL"/>
              </a:p>
            </p:txBody>
          </p:sp>
        </p:grpSp>
        <p:pic>
          <p:nvPicPr>
            <p:cNvPr id="62505" name="Picture 41">
              <a:extLst>
                <a:ext uri="{FF2B5EF4-FFF2-40B4-BE49-F238E27FC236}">
                  <a16:creationId xmlns:a16="http://schemas.microsoft.com/office/drawing/2014/main" id="{9431242A-C4BF-F227-2C41-EFF7F0E4D4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00" y="3504"/>
              <a:ext cx="376" cy="3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9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3F9CEF8D-595D-E480-626E-9F185DCD5D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nl-NL" altLang="nl-NL" sz="2800">
                <a:latin typeface="Arial Black" panose="020B0604020202020204" pitchFamily="34" charset="0"/>
              </a:rPr>
              <a:t>Gelijke maten</a:t>
            </a:r>
          </a:p>
        </p:txBody>
      </p:sp>
      <p:sp>
        <p:nvSpPr>
          <p:cNvPr id="68611" name="Text Box 3">
            <a:extLst>
              <a:ext uri="{FF2B5EF4-FFF2-40B4-BE49-F238E27FC236}">
                <a16:creationId xmlns:a16="http://schemas.microsoft.com/office/drawing/2014/main" id="{BC4E9896-358B-DB78-D787-A0112E90B8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371600"/>
            <a:ext cx="542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altLang="nl-NL" sz="2400">
                <a:solidFill>
                  <a:srgbClr val="0000FF"/>
                </a:solidFill>
              </a:rPr>
              <a:t>Verbind even grote maten met een lijn.</a:t>
            </a:r>
          </a:p>
        </p:txBody>
      </p:sp>
      <p:sp>
        <p:nvSpPr>
          <p:cNvPr id="68612" name="Oval 4">
            <a:extLst>
              <a:ext uri="{FF2B5EF4-FFF2-40B4-BE49-F238E27FC236}">
                <a16:creationId xmlns:a16="http://schemas.microsoft.com/office/drawing/2014/main" id="{565D5FB4-A25E-834A-1D89-7B4A4ACE90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4800600"/>
            <a:ext cx="2133600" cy="8382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70 m</a:t>
            </a:r>
            <a:r>
              <a:rPr lang="nl-NL" altLang="nl-NL" sz="2400" baseline="30000"/>
              <a:t>3</a:t>
            </a:r>
            <a:endParaRPr lang="nl-NL" altLang="nl-NL" sz="2400"/>
          </a:p>
        </p:txBody>
      </p:sp>
      <p:sp>
        <p:nvSpPr>
          <p:cNvPr id="68613" name="Oval 5">
            <a:extLst>
              <a:ext uri="{FF2B5EF4-FFF2-40B4-BE49-F238E27FC236}">
                <a16:creationId xmlns:a16="http://schemas.microsoft.com/office/drawing/2014/main" id="{73A21D9D-7528-3E9F-5C0A-615ECE5C4B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9812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700 dam</a:t>
            </a:r>
            <a:r>
              <a:rPr lang="nl-NL" altLang="nl-NL" sz="2400" baseline="30000"/>
              <a:t>2</a:t>
            </a:r>
          </a:p>
        </p:txBody>
      </p:sp>
      <p:sp>
        <p:nvSpPr>
          <p:cNvPr id="68614" name="Oval 6">
            <a:extLst>
              <a:ext uri="{FF2B5EF4-FFF2-40B4-BE49-F238E27FC236}">
                <a16:creationId xmlns:a16="http://schemas.microsoft.com/office/drawing/2014/main" id="{42644174-90DF-37AB-51E9-E15F89E86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95600" y="2133600"/>
            <a:ext cx="1981200" cy="762000"/>
          </a:xfrm>
          <a:prstGeom prst="ellipse">
            <a:avLst/>
          </a:prstGeom>
          <a:solidFill>
            <a:schemeClr val="accent1"/>
          </a:solidFill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 km</a:t>
            </a:r>
            <a:r>
              <a:rPr lang="nl-NL" altLang="nl-NL" sz="2400" baseline="30000"/>
              <a:t>2</a:t>
            </a:r>
            <a:endParaRPr lang="nl-NL" altLang="nl-NL" sz="2400"/>
          </a:p>
        </p:txBody>
      </p:sp>
      <p:sp>
        <p:nvSpPr>
          <p:cNvPr id="68615" name="Oval 7">
            <a:extLst>
              <a:ext uri="{FF2B5EF4-FFF2-40B4-BE49-F238E27FC236}">
                <a16:creationId xmlns:a16="http://schemas.microsoft.com/office/drawing/2014/main" id="{C25C5E94-B3C3-182D-6355-04191680D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0066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70 m</a:t>
            </a:r>
            <a:r>
              <a:rPr lang="nl-NL" altLang="nl-NL" sz="2400" baseline="30000"/>
              <a:t>2</a:t>
            </a:r>
            <a:endParaRPr lang="nl-NL" altLang="nl-NL" sz="2400"/>
          </a:p>
        </p:txBody>
      </p:sp>
      <p:sp>
        <p:nvSpPr>
          <p:cNvPr id="68616" name="Oval 8">
            <a:extLst>
              <a:ext uri="{FF2B5EF4-FFF2-40B4-BE49-F238E27FC236}">
                <a16:creationId xmlns:a16="http://schemas.microsoft.com/office/drawing/2014/main" id="{AEBB4953-FBC6-6C38-A6B4-4B982E5BAC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46482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 m</a:t>
            </a:r>
            <a:r>
              <a:rPr lang="nl-NL" altLang="nl-NL" sz="2400" baseline="30000"/>
              <a:t>2</a:t>
            </a:r>
            <a:endParaRPr lang="nl-NL" altLang="nl-NL" sz="2400"/>
          </a:p>
        </p:txBody>
      </p:sp>
      <p:sp>
        <p:nvSpPr>
          <p:cNvPr id="68617" name="Oval 9">
            <a:extLst>
              <a:ext uri="{FF2B5EF4-FFF2-40B4-BE49-F238E27FC236}">
                <a16:creationId xmlns:a16="http://schemas.microsoft.com/office/drawing/2014/main" id="{B4642695-66BF-8E64-1C80-60C4A108E8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8194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70.000 cm</a:t>
            </a:r>
            <a:r>
              <a:rPr lang="nl-NL" altLang="nl-NL" sz="2400" baseline="30000"/>
              <a:t>2</a:t>
            </a:r>
            <a:endParaRPr lang="nl-NL" altLang="nl-NL" sz="2400"/>
          </a:p>
        </p:txBody>
      </p:sp>
      <p:sp>
        <p:nvSpPr>
          <p:cNvPr id="68618" name="Oval 10">
            <a:extLst>
              <a:ext uri="{FF2B5EF4-FFF2-40B4-BE49-F238E27FC236}">
                <a16:creationId xmlns:a16="http://schemas.microsoft.com/office/drawing/2014/main" id="{AEF7A70D-8B29-5EB6-C3C7-41AEBED970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32766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 cm</a:t>
            </a:r>
            <a:r>
              <a:rPr lang="nl-NL" altLang="nl-NL" sz="2400" baseline="30000"/>
              <a:t>3</a:t>
            </a:r>
            <a:endParaRPr lang="nl-NL" altLang="nl-NL" sz="2400"/>
          </a:p>
        </p:txBody>
      </p:sp>
      <p:sp>
        <p:nvSpPr>
          <p:cNvPr id="68619" name="Oval 11">
            <a:extLst>
              <a:ext uri="{FF2B5EF4-FFF2-40B4-BE49-F238E27FC236}">
                <a16:creationId xmlns:a16="http://schemas.microsoft.com/office/drawing/2014/main" id="{4554DA2D-4484-D89D-8B83-6C6734313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54102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7000 dm</a:t>
            </a:r>
            <a:r>
              <a:rPr lang="nl-NL" altLang="nl-NL" sz="2400" baseline="30000"/>
              <a:t>2</a:t>
            </a:r>
            <a:endParaRPr lang="nl-NL" altLang="nl-NL" sz="2400"/>
          </a:p>
        </p:txBody>
      </p:sp>
      <p:sp>
        <p:nvSpPr>
          <p:cNvPr id="68620" name="Oval 12">
            <a:extLst>
              <a:ext uri="{FF2B5EF4-FFF2-40B4-BE49-F238E27FC236}">
                <a16:creationId xmlns:a16="http://schemas.microsoft.com/office/drawing/2014/main" id="{7D94FF33-19FE-B031-92F4-4013AFB3D9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562600"/>
            <a:ext cx="1981200" cy="762000"/>
          </a:xfrm>
          <a:prstGeom prst="ellipse">
            <a:avLst/>
          </a:prstGeom>
          <a:solidFill>
            <a:schemeClr val="accent1"/>
          </a:solidFill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70 dam</a:t>
            </a:r>
            <a:r>
              <a:rPr lang="nl-NL" altLang="nl-NL" sz="2400" baseline="30000"/>
              <a:t>2</a:t>
            </a:r>
            <a:endParaRPr lang="nl-NL" altLang="nl-NL" sz="2400"/>
          </a:p>
        </p:txBody>
      </p:sp>
      <p:sp>
        <p:nvSpPr>
          <p:cNvPr id="68621" name="Oval 13">
            <a:extLst>
              <a:ext uri="{FF2B5EF4-FFF2-40B4-BE49-F238E27FC236}">
                <a16:creationId xmlns:a16="http://schemas.microsoft.com/office/drawing/2014/main" id="{26C98C24-6569-3D24-F0EF-A2B051531F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40894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70.000 m</a:t>
            </a:r>
            <a:r>
              <a:rPr lang="nl-NL" altLang="nl-NL" sz="2400" baseline="30000"/>
              <a:t>2</a:t>
            </a:r>
            <a:endParaRPr lang="nl-NL" altLang="nl-NL" sz="2400"/>
          </a:p>
        </p:txBody>
      </p:sp>
      <p:sp>
        <p:nvSpPr>
          <p:cNvPr id="68622" name="Oval 14">
            <a:extLst>
              <a:ext uri="{FF2B5EF4-FFF2-40B4-BE49-F238E27FC236}">
                <a16:creationId xmlns:a16="http://schemas.microsoft.com/office/drawing/2014/main" id="{C512E5A3-73FE-422D-C83D-402D812BBE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3810000"/>
            <a:ext cx="1981200" cy="762000"/>
          </a:xfrm>
          <a:prstGeom prst="ellipse">
            <a:avLst/>
          </a:prstGeom>
          <a:solidFill>
            <a:schemeClr val="accent1"/>
          </a:solidFill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70 cm</a:t>
            </a:r>
            <a:r>
              <a:rPr lang="nl-NL" altLang="nl-NL" sz="2400" baseline="30000"/>
              <a:t>3</a:t>
            </a:r>
            <a:endParaRPr lang="nl-NL" altLang="nl-NL" sz="2400"/>
          </a:p>
        </p:txBody>
      </p:sp>
      <p:sp>
        <p:nvSpPr>
          <p:cNvPr id="68623" name="Oval 15">
            <a:extLst>
              <a:ext uri="{FF2B5EF4-FFF2-40B4-BE49-F238E27FC236}">
                <a16:creationId xmlns:a16="http://schemas.microsoft.com/office/drawing/2014/main" id="{58815EC4-EEFA-2203-C039-D027B76C2B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38100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70.000 liter</a:t>
            </a:r>
          </a:p>
        </p:txBody>
      </p:sp>
      <p:sp>
        <p:nvSpPr>
          <p:cNvPr id="68624" name="Oval 16">
            <a:extLst>
              <a:ext uri="{FF2B5EF4-FFF2-40B4-BE49-F238E27FC236}">
                <a16:creationId xmlns:a16="http://schemas.microsoft.com/office/drawing/2014/main" id="{D4D558A1-2A2B-3426-D02C-A2CA1356E7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54864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700 m</a:t>
            </a:r>
            <a:r>
              <a:rPr lang="nl-NL" altLang="nl-NL" sz="2400" baseline="30000"/>
              <a:t>2</a:t>
            </a:r>
            <a:endParaRPr lang="nl-NL" altLang="nl-NL" sz="2400"/>
          </a:p>
        </p:txBody>
      </p:sp>
      <p:sp>
        <p:nvSpPr>
          <p:cNvPr id="68625" name="Oval 17">
            <a:extLst>
              <a:ext uri="{FF2B5EF4-FFF2-40B4-BE49-F238E27FC236}">
                <a16:creationId xmlns:a16="http://schemas.microsoft.com/office/drawing/2014/main" id="{DCB24F2C-A925-F0FE-668A-7AB4926EB9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45720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 dam</a:t>
            </a:r>
            <a:r>
              <a:rPr lang="nl-NL" altLang="nl-NL" sz="2400" baseline="30000"/>
              <a:t>2</a:t>
            </a:r>
            <a:endParaRPr lang="nl-NL" altLang="nl-NL" sz="2400"/>
          </a:p>
        </p:txBody>
      </p:sp>
      <p:sp>
        <p:nvSpPr>
          <p:cNvPr id="68626" name="Oval 18">
            <a:extLst>
              <a:ext uri="{FF2B5EF4-FFF2-40B4-BE49-F238E27FC236}">
                <a16:creationId xmlns:a16="http://schemas.microsoft.com/office/drawing/2014/main" id="{C5255475-09B0-84B1-C5E6-00C452939D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8956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 hm</a:t>
            </a:r>
            <a:r>
              <a:rPr lang="nl-NL" altLang="nl-NL" sz="2400" baseline="30000"/>
              <a:t>2</a:t>
            </a:r>
            <a:endParaRPr lang="nl-NL" altLang="nl-NL" sz="2400"/>
          </a:p>
        </p:txBody>
      </p:sp>
      <p:pic>
        <p:nvPicPr>
          <p:cNvPr id="68635" name="Picture 27">
            <a:hlinkClick r:id="rId2" action="ppaction://hlinksldjump"/>
            <a:extLst>
              <a:ext uri="{FF2B5EF4-FFF2-40B4-BE49-F238E27FC236}">
                <a16:creationId xmlns:a16="http://schemas.microsoft.com/office/drawing/2014/main" id="{F212EAE5-31B2-402F-E6A4-7F729EF044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549275"/>
            <a:ext cx="1447800" cy="393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636" name="Text Box 28">
            <a:extLst>
              <a:ext uri="{FF2B5EF4-FFF2-40B4-BE49-F238E27FC236}">
                <a16:creationId xmlns:a16="http://schemas.microsoft.com/office/drawing/2014/main" id="{8470C62A-B26A-9E7D-5D41-D984EAA9F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6553200"/>
            <a:ext cx="21351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nl-NL" altLang="nl-NL" sz="1400" b="1"/>
              <a:t>zOEF 8323: Vergelijken</a:t>
            </a:r>
          </a:p>
        </p:txBody>
      </p:sp>
      <p:sp>
        <p:nvSpPr>
          <p:cNvPr id="68637" name="AutoShape 29">
            <a:hlinkClick r:id="rId4" action="ppaction://hlinksldjump"/>
            <a:extLst>
              <a:ext uri="{FF2B5EF4-FFF2-40B4-BE49-F238E27FC236}">
                <a16:creationId xmlns:a16="http://schemas.microsoft.com/office/drawing/2014/main" id="{76617598-C32E-7475-5941-CEA68A6224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1371600"/>
            <a:ext cx="1600200" cy="990600"/>
          </a:xfrm>
          <a:prstGeom prst="leftArrow">
            <a:avLst>
              <a:gd name="adj1" fmla="val 50000"/>
              <a:gd name="adj2" fmla="val 40385"/>
            </a:avLst>
          </a:prstGeom>
          <a:solidFill>
            <a:srgbClr val="00BD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1600"/>
              <a:t>Terug naar </a:t>
            </a:r>
          </a:p>
          <a:p>
            <a:pPr algn="ctr"/>
            <a:r>
              <a:rPr lang="nl-NL" altLang="nl-NL" sz="1600"/>
              <a:t>het begin</a:t>
            </a:r>
          </a:p>
        </p:txBody>
      </p:sp>
      <p:sp>
        <p:nvSpPr>
          <p:cNvPr id="68638" name="Oval 30">
            <a:extLst>
              <a:ext uri="{FF2B5EF4-FFF2-40B4-BE49-F238E27FC236}">
                <a16:creationId xmlns:a16="http://schemas.microsoft.com/office/drawing/2014/main" id="{28A7B7CE-5178-7477-FE3D-49847C46C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53200" y="3048000"/>
            <a:ext cx="1981200" cy="762000"/>
          </a:xfrm>
          <a:prstGeom prst="ellipse">
            <a:avLst/>
          </a:prstGeom>
          <a:solidFill>
            <a:schemeClr val="accent1"/>
          </a:solidFill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nl-NL" altLang="nl-NL" sz="2400"/>
              <a:t>7000 mm</a:t>
            </a:r>
            <a:r>
              <a:rPr lang="nl-NL" altLang="nl-NL" sz="2400" baseline="30000"/>
              <a:t>3</a:t>
            </a:r>
            <a:endParaRPr lang="nl-NL" altLang="nl-NL" sz="2400"/>
          </a:p>
        </p:txBody>
      </p:sp>
      <p:sp>
        <p:nvSpPr>
          <p:cNvPr id="68643" name="Line 35">
            <a:extLst>
              <a:ext uri="{FF2B5EF4-FFF2-40B4-BE49-F238E27FC236}">
                <a16:creationId xmlns:a16="http://schemas.microsoft.com/office/drawing/2014/main" id="{21D23A82-542B-F703-E583-0694AD4CBF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143000" y="2438400"/>
            <a:ext cx="0" cy="3124200"/>
          </a:xfrm>
          <a:prstGeom prst="line">
            <a:avLst/>
          </a:prstGeom>
          <a:noFill/>
          <a:ln w="28575">
            <a:solidFill>
              <a:srgbClr val="DE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8644" name="Line 36">
            <a:extLst>
              <a:ext uri="{FF2B5EF4-FFF2-40B4-BE49-F238E27FC236}">
                <a16:creationId xmlns:a16="http://schemas.microsoft.com/office/drawing/2014/main" id="{977949AC-B307-79B3-4F37-CC1E1DAD0B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514600" y="2590800"/>
            <a:ext cx="3505200" cy="685800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8645" name="Line 37">
            <a:extLst>
              <a:ext uri="{FF2B5EF4-FFF2-40B4-BE49-F238E27FC236}">
                <a16:creationId xmlns:a16="http://schemas.microsoft.com/office/drawing/2014/main" id="{71F878AD-A03F-FC2C-9B49-7B785098089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3657600"/>
            <a:ext cx="2895600" cy="0"/>
          </a:xfrm>
          <a:prstGeom prst="line">
            <a:avLst/>
          </a:prstGeom>
          <a:noFill/>
          <a:ln w="28575">
            <a:solidFill>
              <a:srgbClr val="33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8646" name="Line 38">
            <a:extLst>
              <a:ext uri="{FF2B5EF4-FFF2-40B4-BE49-F238E27FC236}">
                <a16:creationId xmlns:a16="http://schemas.microsoft.com/office/drawing/2014/main" id="{13CD12EA-F774-7B85-D6B7-AC25A66EC27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24200" y="3429000"/>
            <a:ext cx="2057400" cy="1600200"/>
          </a:xfrm>
          <a:prstGeom prst="line">
            <a:avLst/>
          </a:prstGeom>
          <a:noFill/>
          <a:ln w="28575">
            <a:solidFill>
              <a:srgbClr val="9933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8647" name="Line 39">
            <a:extLst>
              <a:ext uri="{FF2B5EF4-FFF2-40B4-BE49-F238E27FC236}">
                <a16:creationId xmlns:a16="http://schemas.microsoft.com/office/drawing/2014/main" id="{5750A15C-A333-605C-3A8B-79E1B8518D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114800" y="4953000"/>
            <a:ext cx="2971800" cy="685800"/>
          </a:xfrm>
          <a:prstGeom prst="line">
            <a:avLst/>
          </a:prstGeom>
          <a:noFill/>
          <a:ln w="28575">
            <a:solidFill>
              <a:srgbClr val="FF99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8648" name="Line 40">
            <a:extLst>
              <a:ext uri="{FF2B5EF4-FFF2-40B4-BE49-F238E27FC236}">
                <a16:creationId xmlns:a16="http://schemas.microsoft.com/office/drawing/2014/main" id="{6834FF56-7A89-93B9-80D2-0CC120F53A2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419600"/>
            <a:ext cx="3048000" cy="685800"/>
          </a:xfrm>
          <a:prstGeom prst="line">
            <a:avLst/>
          </a:prstGeom>
          <a:noFill/>
          <a:ln w="28575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8649" name="Line 41">
            <a:extLst>
              <a:ext uri="{FF2B5EF4-FFF2-40B4-BE49-F238E27FC236}">
                <a16:creationId xmlns:a16="http://schemas.microsoft.com/office/drawing/2014/main" id="{66BA7583-C574-3C1F-CE20-F03B0286A21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53000" y="2590800"/>
            <a:ext cx="1600200" cy="1676400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  <p:sp>
        <p:nvSpPr>
          <p:cNvPr id="68650" name="Line 42">
            <a:extLst>
              <a:ext uri="{FF2B5EF4-FFF2-40B4-BE49-F238E27FC236}">
                <a16:creationId xmlns:a16="http://schemas.microsoft.com/office/drawing/2014/main" id="{589101FC-29BA-411C-DD1D-9CAC0165AE65}"/>
              </a:ext>
            </a:extLst>
          </p:cNvPr>
          <p:cNvSpPr>
            <a:spLocks noChangeShapeType="1"/>
          </p:cNvSpPr>
          <p:nvPr/>
        </p:nvSpPr>
        <p:spPr bwMode="auto">
          <a:xfrm>
            <a:off x="2286000" y="3352800"/>
            <a:ext cx="1905000" cy="1371600"/>
          </a:xfrm>
          <a:prstGeom prst="line">
            <a:avLst/>
          </a:prstGeom>
          <a:noFill/>
          <a:ln w="28575">
            <a:solidFill>
              <a:srgbClr val="99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>
            <a:extLst>
              <a:ext uri="{FF2B5EF4-FFF2-40B4-BE49-F238E27FC236}">
                <a16:creationId xmlns:a16="http://schemas.microsoft.com/office/drawing/2014/main" id="{B8BB3261-168B-74CA-C52B-24667CA91A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491" name="Text Box 3">
            <a:extLst>
              <a:ext uri="{FF2B5EF4-FFF2-40B4-BE49-F238E27FC236}">
                <a16:creationId xmlns:a16="http://schemas.microsoft.com/office/drawing/2014/main" id="{31B3222C-7607-D222-846B-146AEFDADC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4921250"/>
            <a:ext cx="37449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nl-NL" sz="3600">
                <a:latin typeface="Arial Black" panose="020B0604020202020204" pitchFamily="34" charset="0"/>
              </a:rPr>
              <a:t>Einde</a:t>
            </a:r>
          </a:p>
        </p:txBody>
      </p:sp>
      <p:sp>
        <p:nvSpPr>
          <p:cNvPr id="63492" name="Text Box 4">
            <a:extLst>
              <a:ext uri="{FF2B5EF4-FFF2-40B4-BE49-F238E27FC236}">
                <a16:creationId xmlns:a16="http://schemas.microsoft.com/office/drawing/2014/main" id="{A55B6EF6-8D20-2373-45CD-A9632C57F7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5637213"/>
            <a:ext cx="5365750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altLang="nl-NL">
                <a:latin typeface="Arial Black" panose="020B0604020202020204" pitchFamily="34" charset="0"/>
              </a:rPr>
              <a:t>Domein: Meten, meetkunde en verbanden</a:t>
            </a:r>
          </a:p>
          <a:p>
            <a:r>
              <a:rPr lang="nl-NL" altLang="nl-NL">
                <a:latin typeface="Arial Black" panose="020B0604020202020204" pitchFamily="34" charset="0"/>
              </a:rPr>
              <a:t>Thema: Oppervlakte en inhoud</a:t>
            </a:r>
          </a:p>
          <a:p>
            <a:r>
              <a:rPr lang="nl-NL" altLang="nl-NL">
                <a:latin typeface="Arial Black" panose="020B0604020202020204" pitchFamily="34" charset="0"/>
              </a:rPr>
              <a:t>zOEF 8323: </a:t>
            </a:r>
            <a:r>
              <a:rPr lang="nl-NL" altLang="nl-NL">
                <a:solidFill>
                  <a:srgbClr val="0000FF"/>
                </a:solidFill>
                <a:latin typeface="Arial Black" panose="020B0604020202020204" pitchFamily="34" charset="0"/>
              </a:rPr>
              <a:t>Vergelijken</a:t>
            </a:r>
          </a:p>
        </p:txBody>
      </p:sp>
      <p:grpSp>
        <p:nvGrpSpPr>
          <p:cNvPr id="63493" name="Group 5">
            <a:extLst>
              <a:ext uri="{FF2B5EF4-FFF2-40B4-BE49-F238E27FC236}">
                <a16:creationId xmlns:a16="http://schemas.microsoft.com/office/drawing/2014/main" id="{AFA957DB-F263-E83E-F0EA-E65DE97ECFCB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133600"/>
            <a:ext cx="2438400" cy="609600"/>
            <a:chOff x="528" y="1488"/>
            <a:chExt cx="1344" cy="384"/>
          </a:xfrm>
        </p:grpSpPr>
        <p:sp>
          <p:nvSpPr>
            <p:cNvPr id="63494" name="AutoShape 6">
              <a:extLst>
                <a:ext uri="{FF2B5EF4-FFF2-40B4-BE49-F238E27FC236}">
                  <a16:creationId xmlns:a16="http://schemas.microsoft.com/office/drawing/2014/main" id="{01E1366C-3E6B-7A33-01EA-5655DAC473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1488"/>
              <a:ext cx="1344" cy="3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63495" name="WordArt 7">
              <a:hlinkClick r:id="rId4"/>
              <a:extLst>
                <a:ext uri="{FF2B5EF4-FFF2-40B4-BE49-F238E27FC236}">
                  <a16:creationId xmlns:a16="http://schemas.microsoft.com/office/drawing/2014/main" id="{E4110997-6A93-699E-D1F2-3CD05979247A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576" y="1584"/>
              <a:ext cx="1248" cy="183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nl-NL" sz="2400" kern="10"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Evaluatieformulier</a:t>
              </a:r>
            </a:p>
          </p:txBody>
        </p:sp>
      </p:grpSp>
      <p:grpSp>
        <p:nvGrpSpPr>
          <p:cNvPr id="63496" name="Group 8">
            <a:extLst>
              <a:ext uri="{FF2B5EF4-FFF2-40B4-BE49-F238E27FC236}">
                <a16:creationId xmlns:a16="http://schemas.microsoft.com/office/drawing/2014/main" id="{999CA74E-F99B-FDEF-56AB-27883EFBD912}"/>
              </a:ext>
            </a:extLst>
          </p:cNvPr>
          <p:cNvGrpSpPr>
            <a:grpSpLocks/>
          </p:cNvGrpSpPr>
          <p:nvPr/>
        </p:nvGrpSpPr>
        <p:grpSpPr bwMode="auto">
          <a:xfrm>
            <a:off x="609600" y="2133600"/>
            <a:ext cx="2438400" cy="609600"/>
            <a:chOff x="528" y="1488"/>
            <a:chExt cx="1344" cy="384"/>
          </a:xfrm>
        </p:grpSpPr>
        <p:sp>
          <p:nvSpPr>
            <p:cNvPr id="63497" name="AutoShape 9">
              <a:extLst>
                <a:ext uri="{FF2B5EF4-FFF2-40B4-BE49-F238E27FC236}">
                  <a16:creationId xmlns:a16="http://schemas.microsoft.com/office/drawing/2014/main" id="{0187AD73-D12B-D91D-352B-AF049516C0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" y="1488"/>
              <a:ext cx="1344" cy="3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nl-NL"/>
            </a:p>
          </p:txBody>
        </p:sp>
        <p:sp>
          <p:nvSpPr>
            <p:cNvPr id="63498" name="WordArt 10">
              <a:hlinkClick r:id="rId5"/>
              <a:extLst>
                <a:ext uri="{FF2B5EF4-FFF2-40B4-BE49-F238E27FC236}">
                  <a16:creationId xmlns:a16="http://schemas.microsoft.com/office/drawing/2014/main" id="{D8F6F064-FA3B-688E-B25E-F0AA1DC534F1}"/>
                </a:ext>
              </a:extLst>
            </p:cNvPr>
            <p:cNvSpPr>
              <a:spLocks noChangeArrowheads="1" noChangeShapeType="1" noTextEdit="1"/>
            </p:cNvSpPr>
            <p:nvPr/>
          </p:nvSpPr>
          <p:spPr bwMode="auto">
            <a:xfrm>
              <a:off x="576" y="1584"/>
              <a:ext cx="1248" cy="183"/>
            </a:xfrm>
            <a:prstGeom prst="rect">
              <a:avLst/>
            </a:prstGeom>
            <a:extLst>
              <a:ext uri="{AF507438-7753-43E0-B8FC-AC1667EBCBE1}">
                <a14:hiddenEffects xmlns:a14="http://schemas.microsoft.com/office/drawing/2010/main">
                  <a:effectLst/>
                </a14:hiddenEffects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nl-NL" sz="2400" kern="10"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solidFill>
                    <a:srgbClr val="0000FF"/>
                  </a:solidFill>
                  <a:latin typeface="Arial Black" panose="020B0604020202020204" pitchFamily="34" charset="0"/>
                  <a:cs typeface="Arial Black" panose="020B0604020202020204" pitchFamily="34" charset="0"/>
                </a:rPr>
                <a:t>Wilt u reageren?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>
            <a:extLst>
              <a:ext uri="{FF2B5EF4-FFF2-40B4-BE49-F238E27FC236}">
                <a16:creationId xmlns:a16="http://schemas.microsoft.com/office/drawing/2014/main" id="{7F6E55CC-3D81-D79C-5758-96A89917F8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539" name="Text Box 3">
            <a:extLst>
              <a:ext uri="{FF2B5EF4-FFF2-40B4-BE49-F238E27FC236}">
                <a16:creationId xmlns:a16="http://schemas.microsoft.com/office/drawing/2014/main" id="{8C85209F-54CA-F5CF-9DAE-B675497C49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76250"/>
            <a:ext cx="69834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altLang="nl-NL" sz="2400">
                <a:latin typeface="Arial Black" panose="020B0604020202020204" pitchFamily="34" charset="0"/>
              </a:rPr>
              <a:t>Docentenhandleiding</a:t>
            </a:r>
          </a:p>
        </p:txBody>
      </p:sp>
      <p:pic>
        <p:nvPicPr>
          <p:cNvPr id="65540" name="Picture 4">
            <a:hlinkClick r:id="" action="ppaction://hlinkshowjump?jump=lastslideviewed"/>
            <a:extLst>
              <a:ext uri="{FF2B5EF4-FFF2-40B4-BE49-F238E27FC236}">
                <a16:creationId xmlns:a16="http://schemas.microsoft.com/office/drawing/2014/main" id="{5427AD46-8131-8144-35F3-1D4B436D68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6200" y="457200"/>
            <a:ext cx="838200" cy="465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541" name="Rectangle 5">
            <a:extLst>
              <a:ext uri="{FF2B5EF4-FFF2-40B4-BE49-F238E27FC236}">
                <a16:creationId xmlns:a16="http://schemas.microsoft.com/office/drawing/2014/main" id="{463FA643-F53B-1C52-5034-21FEF78B95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74675" y="1447800"/>
            <a:ext cx="7883525" cy="4724400"/>
          </a:xfrm>
          <a:solidFill>
            <a:srgbClr val="EEF7F8"/>
          </a:solidFill>
          <a:ln/>
          <a:extLst>
            <a:ext uri="{91240B29-F687-4F45-9708-019B960494DF}">
              <a14:hiddenLine xmlns:a14="http://schemas.microsoft.com/office/drawing/2010/main" w="28575" cmpd="sng">
                <a:solidFill>
                  <a:srgbClr val="0099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nl-NL" altLang="nl-NL" sz="1200" u="sng">
                <a:hlinkClick r:id="rId5" action="ppaction://hlinksldjump"/>
              </a:rPr>
              <a:t>Met twee maten meten</a:t>
            </a:r>
            <a:r>
              <a:rPr lang="nl-NL" altLang="nl-NL" sz="1200"/>
              <a:t> </a:t>
            </a:r>
            <a:r>
              <a:rPr lang="nl-NL" altLang="nl-NL" sz="1200">
                <a:solidFill>
                  <a:srgbClr val="DE0000"/>
                </a:solidFill>
              </a:rPr>
              <a:t>en </a:t>
            </a:r>
            <a:r>
              <a:rPr lang="nl-NL" altLang="nl-NL" sz="1200">
                <a:solidFill>
                  <a:srgbClr val="DE0000"/>
                </a:solidFill>
                <a:hlinkClick r:id="rId6" action="ppaction://hlinksldjump"/>
              </a:rPr>
              <a:t>G</a:t>
            </a:r>
            <a:r>
              <a:rPr lang="nl-NL" altLang="nl-NL" sz="1200" u="sng">
                <a:hlinkClick r:id="rId6" action="ppaction://hlinksldjump"/>
              </a:rPr>
              <a:t>elijke maten </a:t>
            </a:r>
            <a:endParaRPr lang="nl-NL" altLang="nl-NL" sz="1200" u="sng"/>
          </a:p>
          <a:p>
            <a:pPr>
              <a:lnSpc>
                <a:spcPct val="80000"/>
              </a:lnSpc>
            </a:pPr>
            <a:r>
              <a:rPr lang="nl-NL" altLang="nl-NL" sz="1200" b="1"/>
              <a:t>Doel:</a:t>
            </a:r>
            <a:r>
              <a:rPr lang="nl-NL" altLang="nl-NL" sz="1200"/>
              <a:t> Inhoudsaanduidingen en oppervlakteaanduidingen vergelijken.</a:t>
            </a:r>
          </a:p>
          <a:p>
            <a:pPr>
              <a:lnSpc>
                <a:spcPct val="80000"/>
              </a:lnSpc>
              <a:spcAft>
                <a:spcPct val="10000"/>
              </a:spcAft>
            </a:pPr>
            <a:r>
              <a:rPr lang="nl-NL" altLang="nl-NL" sz="1200" b="1"/>
              <a:t>Omschrijving:</a:t>
            </a:r>
            <a:r>
              <a:rPr lang="nl-NL" altLang="nl-NL" sz="1200"/>
              <a:t> De leerlingen stellen vast of de getoonde inhouds- of oppervlakteaanduidingen even groot zijn.</a:t>
            </a:r>
          </a:p>
          <a:p>
            <a:pPr>
              <a:lnSpc>
                <a:spcPct val="85000"/>
              </a:lnSpc>
            </a:pPr>
            <a:r>
              <a:rPr lang="nl-NL" altLang="nl-NL" sz="1200" b="1"/>
              <a:t>Werkwijze:</a:t>
            </a:r>
            <a:r>
              <a:rPr lang="nl-NL" altLang="nl-NL" sz="1200"/>
              <a:t> Er worden steeds twee inhouds- of oppervlakteaanduidingen getoond. De leerlingen krijgen even een korte denkpauze om vast te stellen of ze even groot zijn. Vervolgens tonen ze hun antwoord:</a:t>
            </a:r>
            <a:br>
              <a:rPr lang="nl-NL" altLang="nl-NL" sz="1200"/>
            </a:br>
            <a:r>
              <a:rPr lang="nl-NL" altLang="nl-NL" sz="1200"/>
              <a:t>- Even groot: twee armen in de lucht.</a:t>
            </a:r>
            <a:br>
              <a:rPr lang="nl-NL" altLang="nl-NL" sz="1200"/>
            </a:br>
            <a:r>
              <a:rPr lang="nl-NL" altLang="nl-NL" sz="1200"/>
              <a:t>- Linker groter: steek je linkerhand omhoog.</a:t>
            </a:r>
            <a:br>
              <a:rPr lang="nl-NL" altLang="nl-NL" sz="1200"/>
            </a:br>
            <a:r>
              <a:rPr lang="nl-NL" altLang="nl-NL" sz="1200"/>
              <a:t>- Rechter groter: steek je rechterhand omhoog.</a:t>
            </a:r>
            <a:br>
              <a:rPr lang="nl-NL" altLang="nl-NL" sz="1200"/>
            </a:br>
            <a:r>
              <a:rPr lang="nl-NL" altLang="nl-NL" sz="1200"/>
              <a:t>Bij twee ongelijke maten verschijnt de vraag, wat je moet veranderen om ze gelijk te maken. Hier zijn meerdere goede antwoorden mogelijk. </a:t>
            </a:r>
            <a:br>
              <a:rPr lang="nl-NL" altLang="nl-NL" sz="1200"/>
            </a:br>
            <a:r>
              <a:rPr lang="nl-NL" altLang="nl-NL" sz="1200"/>
              <a:t>Bij oppervlakte gaat het in de eerste oefenactiviteit om gelijkheden als 1 m</a:t>
            </a:r>
            <a:r>
              <a:rPr lang="nl-NL" altLang="nl-NL" sz="1200">
                <a:latin typeface=""/>
              </a:rPr>
              <a:t>² = 100 dm², waarbij het maatgetal een macht van 10 is. In de tweede oefenactiviteit gaat het om meer willekeurige getallen. </a:t>
            </a:r>
            <a:endParaRPr lang="nl-NL" altLang="nl-NL" sz="1200"/>
          </a:p>
          <a:p>
            <a:pPr>
              <a:lnSpc>
                <a:spcPct val="85000"/>
              </a:lnSpc>
            </a:pPr>
            <a:r>
              <a:rPr lang="nl-NL" altLang="nl-NL" sz="1200"/>
              <a:t>Bij de laatste activiteit verbinden leerlingen (of de docent, op aangeven van de leerlingen) twee of drie even grote maten met een lijn. </a:t>
            </a:r>
            <a:br>
              <a:rPr lang="nl-NL" altLang="nl-NL" sz="1200"/>
            </a:br>
            <a:r>
              <a:rPr lang="nl-NL" altLang="nl-NL" sz="1200"/>
              <a:t>Er blijven drie maten over: 70 dam</a:t>
            </a:r>
            <a:r>
              <a:rPr lang="nl-NL" altLang="nl-NL" sz="1200" baseline="30000"/>
              <a:t>2</a:t>
            </a:r>
            <a:r>
              <a:rPr lang="nl-NL" altLang="nl-NL" sz="1200"/>
              <a:t>, 7 km</a:t>
            </a:r>
            <a:r>
              <a:rPr lang="nl-NL" altLang="nl-NL" sz="1200" baseline="30000"/>
              <a:t>2  </a:t>
            </a:r>
            <a:r>
              <a:rPr lang="nl-NL" altLang="nl-NL" sz="1200"/>
              <a:t>en 70 cm</a:t>
            </a:r>
            <a:r>
              <a:rPr lang="nl-NL" altLang="nl-NL" sz="1200" baseline="30000"/>
              <a:t>3</a:t>
            </a:r>
            <a:r>
              <a:rPr lang="nl-NL" altLang="nl-NL" sz="1200">
                <a:latin typeface=""/>
              </a:rPr>
              <a:t>.</a:t>
            </a:r>
          </a:p>
          <a:p>
            <a:pPr>
              <a:lnSpc>
                <a:spcPct val="85000"/>
              </a:lnSpc>
            </a:pPr>
            <a:r>
              <a:rPr lang="nl-NL" altLang="nl-NL" sz="1200" b="1"/>
              <a:t>Materialen:</a:t>
            </a:r>
            <a:r>
              <a:rPr lang="nl-NL" altLang="nl-NL" sz="1200"/>
              <a:t> Voor deze activiteit zijn  geen materialen nodig.</a:t>
            </a:r>
          </a:p>
          <a:p>
            <a:pPr>
              <a:lnSpc>
                <a:spcPct val="80000"/>
              </a:lnSpc>
            </a:pPr>
            <a:endParaRPr lang="nl-NL" altLang="nl-NL" sz="1200" b="1" i="1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</a:pPr>
            <a:endParaRPr lang="nl-NL" altLang="nl-NL" sz="1200" b="1" i="1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</a:pPr>
            <a:endParaRPr lang="nl-NL" altLang="nl-NL" sz="1200" b="1" i="1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</a:pPr>
            <a:endParaRPr lang="nl-NL" altLang="nl-NL" sz="1200" b="1" i="1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</a:pPr>
            <a:r>
              <a:rPr lang="nl-NL" altLang="nl-NL" sz="1200" b="1" i="1">
                <a:solidFill>
                  <a:srgbClr val="0000FF"/>
                </a:solidFill>
              </a:rPr>
              <a:t>Zoekwoorden: </a:t>
            </a:r>
            <a:r>
              <a:rPr lang="nl-NL" altLang="nl-NL" sz="1200" i="1">
                <a:solidFill>
                  <a:srgbClr val="0000FF"/>
                </a:solidFill>
              </a:rPr>
              <a:t>Meten&gt;oppervlakte; Meten&gt;inhoud</a:t>
            </a:r>
          </a:p>
        </p:txBody>
      </p:sp>
      <p:sp>
        <p:nvSpPr>
          <p:cNvPr id="65542" name="Text Box 6">
            <a:extLst>
              <a:ext uri="{FF2B5EF4-FFF2-40B4-BE49-F238E27FC236}">
                <a16:creationId xmlns:a16="http://schemas.microsoft.com/office/drawing/2014/main" id="{97F6C492-FB23-3F3B-235A-6CE23B4472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413" y="6553200"/>
            <a:ext cx="2135187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nl-NL" altLang="nl-NL" sz="1400" b="1"/>
              <a:t>zOEF 8323: Vergelijken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nl-N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1677</TotalTime>
  <Words>649</Words>
  <Application>Microsoft Macintosh PowerPoint</Application>
  <PresentationFormat>Diavoorstelling (4:3)</PresentationFormat>
  <Paragraphs>179</Paragraphs>
  <Slides>8</Slides>
  <Notes>5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Arial Black</vt:lpstr>
      <vt:lpstr/>
      <vt:lpstr>Default Design</vt:lpstr>
      <vt:lpstr>PowerPoint-presentatie</vt:lpstr>
      <vt:lpstr>PowerPoint-presentatie</vt:lpstr>
      <vt:lpstr>PowerPoint-presentatie</vt:lpstr>
      <vt:lpstr>PowerPoint-presentatie</vt:lpstr>
      <vt:lpstr>Gelijke maten</vt:lpstr>
      <vt:lpstr>Gelijke maten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Jonker, V.H. (Vincent)</cp:lastModifiedBy>
  <cp:revision>95</cp:revision>
  <cp:lastPrinted>1601-01-01T00:00:00Z</cp:lastPrinted>
  <dcterms:created xsi:type="dcterms:W3CDTF">1601-01-01T00:00:00Z</dcterms:created>
  <dcterms:modified xsi:type="dcterms:W3CDTF">2022-12-01T13:28:55Z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