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906000" cy="6858000" type="A4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9" d="100"/>
          <a:sy n="119" d="100"/>
        </p:scale>
        <p:origin x="-1098" y="-4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E0A546-FF55-47D7-8EC8-7F4CEF1BC17F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1842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FCFF59-266A-4287-9C7F-5E2FC9FE63F5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3369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692BF-39BD-4CF2-97E1-519A66B53169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7249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BD7AC5-129E-4767-A012-878785B5DBC8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2680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CA05F2-10EF-4ACF-B10F-4B6129EBBC45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761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C1F14-E6DD-4F43-9F9F-0F8A59C7B174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1266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F5182F-EBB9-4F5D-8A21-28C528562D8D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1511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E0CD42-7617-403C-82D2-FAF50D9D3311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8417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924D55-46F5-4151-9431-0EAA0F618E40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8648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B3E27E-340C-4038-8F24-3A70100B7C14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8685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B2D212-4CF1-4D8B-81B6-0C8EA0AB19E3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9613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CD13822-4163-4098-9B73-14EC8B6F1313}" type="slidenum">
              <a:rPr lang="nl-NL"/>
              <a:pPr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Grote </a:t>
            </a:r>
            <a:r>
              <a:rPr lang="en-US" dirty="0" err="1" smtClean="0">
                <a:solidFill>
                  <a:schemeClr val="bg1"/>
                </a:solidFill>
              </a:rPr>
              <a:t>Rekendag</a:t>
            </a:r>
            <a:r>
              <a:rPr lang="en-US" dirty="0" smtClean="0">
                <a:solidFill>
                  <a:schemeClr val="bg1"/>
                </a:solidFill>
              </a:rPr>
              <a:t> 2013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Versierde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poorten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184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>
                <a:solidFill>
                  <a:schemeClr val="bg1"/>
                </a:solidFill>
              </a:rPr>
              <a:t>Feestbogen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3" name="il_fi" descr="http://www.hetutrechtsarchief.nl/beeld/Atlantis/618/_500/961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524" y="1700808"/>
            <a:ext cx="3666407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il_fi" descr="http://www.signteam.nl/producten/stands/feestpoort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31009" y="1700808"/>
            <a:ext cx="4056451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l_fi" descr="http://www.geschiedenisschellinkhout.nl/2006_2010/2006/2006_ereboog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64601" y="4365104"/>
            <a:ext cx="2184243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l_fi" descr="http://media.nu.nl/m/m1eztlgahald_medium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06928" y="4365104"/>
            <a:ext cx="4680531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78923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>
                <a:solidFill>
                  <a:schemeClr val="bg1"/>
                </a:solidFill>
              </a:rPr>
              <a:t>Pretparken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3" name="il_fi" descr="http://upload.wikimedia.org/wikipedia/commons/2/26/Walibi_Belgium_Entr%C3%A9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8628" y="1772816"/>
            <a:ext cx="3666407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il_fi" descr="http://www.disneyaanbiedingen.nl/images/disneyland-parijs-kasteel-kerstsfeer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23130" y="1772816"/>
            <a:ext cx="2808312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l_fi" descr="http://www.peterlanghout.nl/UserFiles/Reizen/Plaatsen/Carousel/Normaal/entree-efteling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4643" y="4538846"/>
            <a:ext cx="4340392" cy="234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42982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>
                <a:solidFill>
                  <a:schemeClr val="bg1"/>
                </a:solidFill>
              </a:rPr>
              <a:t>Kunst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3" name="il_fi" descr="http://www.you-are-here.com/europe/hundertwass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66679" y="4365104"/>
            <a:ext cx="5382598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il_fi" descr="http://www.writedesignonline.com/Prompts/Gaudi-Sub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73080" y="1700808"/>
            <a:ext cx="2862154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l_fi" descr="http://textile-collection.nl/weblog/fotos/Hundertwasser%202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2560" y="1700808"/>
            <a:ext cx="3960440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54532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>
                <a:solidFill>
                  <a:schemeClr val="bg1"/>
                </a:solidFill>
              </a:rPr>
              <a:t>Suggesties voor de leerkracht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6536" y="1663055"/>
            <a:ext cx="72008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solidFill>
                  <a:schemeClr val="bg1"/>
                </a:solidFill>
                <a:latin typeface="+mj-lt"/>
              </a:rPr>
              <a:t>Vertel de leerlingen over de Grote Rekendag. Die gaat over spelen en feest. Daarom gaan we een feestelijke poort voor die dag. U vertelt de leerlingen dat zij voor de versiering gaan zorgen.</a:t>
            </a:r>
          </a:p>
          <a:p>
            <a:r>
              <a:rPr lang="nl-NL" sz="2000" dirty="0" smtClean="0">
                <a:solidFill>
                  <a:schemeClr val="bg1"/>
                </a:solidFill>
                <a:latin typeface="+mj-lt"/>
              </a:rPr>
              <a:t>Om ze daarvoor wat inspiratie op te laten doen, bekijkt u de drie dia’s met versierde poorten. U vraagt de leerlingen:</a:t>
            </a:r>
          </a:p>
          <a:p>
            <a:pPr marL="285750" indent="-285750">
              <a:buFontTx/>
              <a:buChar char="-"/>
            </a:pPr>
            <a:r>
              <a:rPr lang="nl-NL" sz="2000" dirty="0" smtClean="0">
                <a:solidFill>
                  <a:schemeClr val="bg1"/>
                </a:solidFill>
                <a:latin typeface="+mj-lt"/>
              </a:rPr>
              <a:t>Of ze de poorten mooi vinden,</a:t>
            </a:r>
          </a:p>
          <a:p>
            <a:pPr marL="285750" indent="-285750">
              <a:buFontTx/>
              <a:buChar char="-"/>
            </a:pPr>
            <a:r>
              <a:rPr lang="nl-NL" sz="2000" dirty="0" smtClean="0">
                <a:solidFill>
                  <a:schemeClr val="bg1"/>
                </a:solidFill>
                <a:latin typeface="+mj-lt"/>
              </a:rPr>
              <a:t>Of ze kunnen zien waarvoor de poorten versierd zijn,</a:t>
            </a:r>
          </a:p>
          <a:p>
            <a:pPr marL="285750" indent="-285750">
              <a:buFontTx/>
              <a:buChar char="-"/>
            </a:pPr>
            <a:r>
              <a:rPr lang="nl-NL" sz="2000" dirty="0" smtClean="0">
                <a:solidFill>
                  <a:schemeClr val="bg1"/>
                </a:solidFill>
                <a:latin typeface="+mj-lt"/>
              </a:rPr>
              <a:t>Of </a:t>
            </a:r>
            <a:r>
              <a:rPr lang="nl-NL" sz="2000" smtClean="0">
                <a:solidFill>
                  <a:schemeClr val="bg1"/>
                </a:solidFill>
                <a:latin typeface="+mj-lt"/>
              </a:rPr>
              <a:t>zij ideeën </a:t>
            </a:r>
            <a:r>
              <a:rPr lang="nl-NL" sz="2000" dirty="0" smtClean="0">
                <a:solidFill>
                  <a:schemeClr val="bg1"/>
                </a:solidFill>
                <a:latin typeface="+mj-lt"/>
              </a:rPr>
              <a:t>hebben over het versieren van de poort voor de Grote Rekendag.</a:t>
            </a:r>
          </a:p>
          <a:p>
            <a:r>
              <a:rPr lang="nl-NL" sz="2000" dirty="0" smtClean="0">
                <a:solidFill>
                  <a:schemeClr val="bg1"/>
                </a:solidFill>
                <a:latin typeface="+mj-lt"/>
              </a:rPr>
              <a:t>Dan geeft u leerlingen materialen om een deel van de versiering te maken.</a:t>
            </a:r>
          </a:p>
          <a:p>
            <a:endParaRPr lang="nl-NL" dirty="0" smtClean="0">
              <a:latin typeface="+mj-lt"/>
            </a:endParaRPr>
          </a:p>
          <a:p>
            <a:endParaRPr lang="nl-NL" dirty="0" smtClean="0">
              <a:latin typeface="+mj-lt"/>
            </a:endParaRPr>
          </a:p>
          <a:p>
            <a:endParaRPr lang="nl-NL" dirty="0" smtClean="0">
              <a:latin typeface="+mj-lt"/>
            </a:endParaRPr>
          </a:p>
          <a:p>
            <a:pPr algn="r"/>
            <a:r>
              <a:rPr lang="nl-NL" sz="1200" dirty="0" smtClean="0">
                <a:solidFill>
                  <a:schemeClr val="bg1"/>
                </a:solidFill>
                <a:latin typeface="+mj-lt"/>
              </a:rPr>
              <a:t>Met dank aan Sylvia </a:t>
            </a:r>
            <a:r>
              <a:rPr lang="nl-NL" sz="1200" dirty="0" err="1" smtClean="0">
                <a:solidFill>
                  <a:schemeClr val="bg1"/>
                </a:solidFill>
                <a:latin typeface="+mj-lt"/>
              </a:rPr>
              <a:t>Eusébio</a:t>
            </a:r>
            <a:r>
              <a:rPr lang="nl-NL" sz="1200" dirty="0" smtClean="0">
                <a:solidFill>
                  <a:schemeClr val="bg1"/>
                </a:solidFill>
                <a:latin typeface="+mj-lt"/>
              </a:rPr>
              <a:t> (Hogeschool </a:t>
            </a:r>
            <a:r>
              <a:rPr lang="nl-NL" sz="1200" dirty="0" err="1" smtClean="0">
                <a:solidFill>
                  <a:schemeClr val="bg1"/>
                </a:solidFill>
                <a:latin typeface="+mj-lt"/>
              </a:rPr>
              <a:t>iPabo</a:t>
            </a:r>
            <a:r>
              <a:rPr lang="nl-NL" sz="1200" dirty="0" smtClean="0">
                <a:solidFill>
                  <a:schemeClr val="bg1"/>
                </a:solidFill>
                <a:latin typeface="+mj-lt"/>
              </a:rPr>
              <a:t>)</a:t>
            </a:r>
            <a:endParaRPr lang="nl-NL" sz="12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96863525"/>
      </p:ext>
    </p:extLst>
  </p:cSld>
  <p:clrMapOvr>
    <a:masterClrMapping/>
  </p:clrMapOvr>
</p:sld>
</file>

<file path=ppt/theme/theme1.xml><?xml version="1.0" encoding="utf-8"?>
<a:theme xmlns:a="http://schemas.openxmlformats.org/drawingml/2006/main" name="blauwfond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blauwfond</Template>
  <TotalTime>0</TotalTime>
  <Words>128</Words>
  <Application>Microsoft Office PowerPoint</Application>
  <PresentationFormat>A4 Paper (210x297 mm)</PresentationFormat>
  <Paragraphs>16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blauwfond</vt:lpstr>
      <vt:lpstr>Grote Rekendag 2013</vt:lpstr>
      <vt:lpstr>Feestbogen</vt:lpstr>
      <vt:lpstr>Pretparken</vt:lpstr>
      <vt:lpstr>Kunst</vt:lpstr>
      <vt:lpstr>Suggesties voor de leerkracht</vt:lpstr>
    </vt:vector>
  </TitlesOfParts>
  <Company>Utrecht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Grote Rekendag 2013</dc:title>
  <dc:creator>Ronald Keijzer</dc:creator>
  <cp:lastModifiedBy>Walther</cp:lastModifiedBy>
  <cp:revision>4</cp:revision>
  <dcterms:created xsi:type="dcterms:W3CDTF">2012-10-26T08:55:26Z</dcterms:created>
  <dcterms:modified xsi:type="dcterms:W3CDTF">2013-02-21T11:55:33Z</dcterms:modified>
</cp:coreProperties>
</file>