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58" r:id="rId9"/>
    <p:sldId id="264" r:id="rId10"/>
    <p:sldId id="266" r:id="rId11"/>
    <p:sldId id="277" r:id="rId12"/>
    <p:sldId id="267" r:id="rId13"/>
    <p:sldId id="271" r:id="rId14"/>
    <p:sldId id="273" r:id="rId15"/>
    <p:sldId id="272" r:id="rId16"/>
    <p:sldId id="274" r:id="rId17"/>
    <p:sldId id="275" r:id="rId18"/>
    <p:sldId id="268" r:id="rId19"/>
    <p:sldId id="276" r:id="rId20"/>
    <p:sldId id="269" r:id="rId21"/>
    <p:sldId id="278" r:id="rId22"/>
    <p:sldId id="279" r:id="rId23"/>
    <p:sldId id="270" r:id="rId24"/>
    <p:sldId id="280" r:id="rId25"/>
    <p:sldId id="281" r:id="rId26"/>
    <p:sldId id="284" r:id="rId27"/>
    <p:sldId id="286" r:id="rId28"/>
    <p:sldId id="265" r:id="rId29"/>
    <p:sldId id="282" r:id="rId30"/>
    <p:sldId id="285" r:id="rId31"/>
    <p:sldId id="283" r:id="rId32"/>
    <p:sldId id="287" r:id="rId33"/>
    <p:sldId id="291" r:id="rId34"/>
    <p:sldId id="292" r:id="rId35"/>
    <p:sldId id="293" r:id="rId36"/>
    <p:sldId id="294" r:id="rId37"/>
    <p:sldId id="295" r:id="rId38"/>
    <p:sldId id="309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10" r:id="rId47"/>
    <p:sldId id="303" r:id="rId48"/>
    <p:sldId id="308" r:id="rId49"/>
    <p:sldId id="304" r:id="rId50"/>
    <p:sldId id="305" r:id="rId51"/>
    <p:sldId id="31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3585A-3D78-4B31-8F3D-4A3AA02C5F7D}" type="datetimeFigureOut">
              <a:rPr lang="nl-NL" smtClean="0"/>
              <a:t>5-2-2016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06CF4-A2F3-4024-B381-63953DBA64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56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57C22-18DB-4946-96E6-8F20977A87BC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935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57C22-18DB-4946-96E6-8F20977A87BC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004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57C22-18DB-4946-96E6-8F20977A87BC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8603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57C22-18DB-4946-96E6-8F20977A87BC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054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57C22-18DB-4946-96E6-8F20977A87BC}" type="slidenum">
              <a:rPr lang="nl-NL" smtClean="0"/>
              <a:pPr/>
              <a:t>11</a:t>
            </a:fld>
            <a:endParaRPr lang="nl-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57C22-18DB-4946-96E6-8F20977A87BC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645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57C22-18DB-4946-96E6-8F20977A87BC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45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57C22-18DB-4946-96E6-8F20977A87BC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2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73FC-7D80-409A-8224-FE6377C67B6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A31B-D720-46FF-BE1B-FA2AA373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6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73FC-7D80-409A-8224-FE6377C67B6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A31B-D720-46FF-BE1B-FA2AA373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2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73FC-7D80-409A-8224-FE6377C67B6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A31B-D720-46FF-BE1B-FA2AA373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2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73FC-7D80-409A-8224-FE6377C67B6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A31B-D720-46FF-BE1B-FA2AA373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8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73FC-7D80-409A-8224-FE6377C67B6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A31B-D720-46FF-BE1B-FA2AA373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4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73FC-7D80-409A-8224-FE6377C67B6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A31B-D720-46FF-BE1B-FA2AA373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4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73FC-7D80-409A-8224-FE6377C67B6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A31B-D720-46FF-BE1B-FA2AA373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73FC-7D80-409A-8224-FE6377C67B6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A31B-D720-46FF-BE1B-FA2AA373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2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73FC-7D80-409A-8224-FE6377C67B6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A31B-D720-46FF-BE1B-FA2AA373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2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73FC-7D80-409A-8224-FE6377C67B6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A31B-D720-46FF-BE1B-FA2AA373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2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73FC-7D80-409A-8224-FE6377C67B6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A31B-D720-46FF-BE1B-FA2AA373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7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873FC-7D80-409A-8224-FE6377C67B6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A31B-D720-46FF-BE1B-FA2AA373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nese-tools.com/jdd/public/documents/audio/courses/03-01.mp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WjdUcuqc8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hXyesVD4EJ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5EeFNeQiW4&amp;ab_channel=mohealkul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KhH2hRa-W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Wie zijn de </a:t>
            </a:r>
            <a:r>
              <a:rPr lang="nl-NL" dirty="0" err="1" smtClean="0"/>
              <a:t>slimsten</a:t>
            </a:r>
            <a:r>
              <a:rPr lang="nl-NL" dirty="0" smtClean="0"/>
              <a:t> ter wereld?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Fons J. R. van de Vijver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5486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cap="all" dirty="0"/>
              <a:t>NATIONALE WISKUNDE DAGEN</a:t>
            </a:r>
          </a:p>
          <a:p>
            <a:r>
              <a:rPr lang="en-US" b="1" dirty="0" smtClean="0"/>
              <a:t>Feb 2016, </a:t>
            </a:r>
            <a:r>
              <a:rPr lang="en-US" b="1" dirty="0" err="1" smtClean="0"/>
              <a:t>Noordwijkerhout</a:t>
            </a:r>
            <a:endParaRPr lang="en-US" b="1" dirty="0"/>
          </a:p>
        </p:txBody>
      </p:sp>
      <p:pic>
        <p:nvPicPr>
          <p:cNvPr id="6" name="Picture 10" descr="UvT 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1336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5146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D:\tmp\dum\NWU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0"/>
            <a:ext cx="2571750" cy="100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81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http://www.prodiagnostiek.be/images/hb_def_begrip_intelligent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9200" y="152400"/>
            <a:ext cx="6723979" cy="635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3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 per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257800"/>
            <a:ext cx="990600" cy="147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181600"/>
            <a:ext cx="914400" cy="152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447800"/>
            <a:ext cx="729817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867400" y="5715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AutoNum type="arabicPeriod"/>
            </a:pPr>
            <a:r>
              <a:rPr lang="nl-NL" dirty="0" smtClean="0"/>
              <a:t>Kinderen </a:t>
            </a:r>
            <a:r>
              <a:rPr lang="nl-NL" dirty="0"/>
              <a:t>uit rijkere landen hogere </a:t>
            </a:r>
            <a:r>
              <a:rPr lang="nl-NL" dirty="0" smtClean="0"/>
              <a:t>sores</a:t>
            </a:r>
          </a:p>
          <a:p>
            <a:pPr marL="342900" lvl="1" indent="-342900">
              <a:buAutoNum type="arabicPeriod"/>
            </a:pPr>
            <a:r>
              <a:rPr lang="nl-NL" dirty="0" smtClean="0"/>
              <a:t>Oost-Azië hoogste scores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12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Waarom scoren Oost-Aziaten hoog?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1. Genetische invloed</a:t>
            </a:r>
          </a:p>
          <a:p>
            <a:pPr lvl="1"/>
            <a:r>
              <a:rPr lang="nl-NL" dirty="0" smtClean="0"/>
              <a:t>Tweelingen gelijker dan broers/zussen</a:t>
            </a:r>
          </a:p>
          <a:p>
            <a:r>
              <a:rPr lang="nl-NL" dirty="0" smtClean="0"/>
              <a:t>Probleem:</a:t>
            </a:r>
          </a:p>
          <a:p>
            <a:pPr lvl="1"/>
            <a:r>
              <a:rPr lang="nl-NL" dirty="0" smtClean="0"/>
              <a:t>Bewijs is indirect</a:t>
            </a:r>
          </a:p>
          <a:p>
            <a:pPr lvl="1"/>
            <a:r>
              <a:rPr lang="nl-NL" dirty="0" smtClean="0"/>
              <a:t>Onduidelijk welke/hoeveel genen </a:t>
            </a:r>
          </a:p>
          <a:p>
            <a:pPr marL="457200" lvl="1" indent="0">
              <a:buNone/>
            </a:pPr>
            <a:r>
              <a:rPr lang="nl-NL" dirty="0"/>
              <a:t>	</a:t>
            </a:r>
            <a:r>
              <a:rPr lang="nl-NL" dirty="0" smtClean="0"/>
              <a:t>bij intelligentie betrokken</a:t>
            </a:r>
          </a:p>
          <a:p>
            <a:pPr lvl="1"/>
            <a:r>
              <a:rPr lang="nl-NL" dirty="0" smtClean="0"/>
              <a:t>Onderzoek tot nu toe weinig</a:t>
            </a:r>
          </a:p>
          <a:p>
            <a:pPr marL="457200" lvl="1" indent="0">
              <a:buNone/>
            </a:pPr>
            <a:r>
              <a:rPr lang="nl-NL" dirty="0"/>
              <a:t>	</a:t>
            </a:r>
            <a:r>
              <a:rPr lang="nl-NL" dirty="0" smtClean="0"/>
              <a:t>succesvol</a:t>
            </a:r>
          </a:p>
          <a:p>
            <a:r>
              <a:rPr lang="nl-NL" dirty="0" smtClean="0"/>
              <a:t>Evaluatie</a:t>
            </a:r>
          </a:p>
          <a:p>
            <a:pPr lvl="1"/>
            <a:r>
              <a:rPr lang="nl-NL" dirty="0" smtClean="0"/>
              <a:t>Genetische invloed niet uit te sluiten</a:t>
            </a:r>
          </a:p>
          <a:p>
            <a:pPr lvl="1"/>
            <a:r>
              <a:rPr lang="nl-NL" dirty="0" smtClean="0"/>
              <a:t>Verschil binnen en tussen landen</a:t>
            </a:r>
            <a:endParaRPr lang="nl-NL" dirty="0"/>
          </a:p>
        </p:txBody>
      </p:sp>
      <p:pic>
        <p:nvPicPr>
          <p:cNvPr id="2050" name="Picture 2" descr="D:\tmp\dum\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71800"/>
            <a:ext cx="25781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4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2. Invloed onderwijs</a:t>
            </a:r>
          </a:p>
          <a:p>
            <a:pPr lvl="1"/>
            <a:r>
              <a:rPr lang="nl-NL" dirty="0" smtClean="0"/>
              <a:t>Aan het eind van het middelbaar onderwijs hebben Chinese leerlingen maar dan een jaar meer besteed aan taal rekenen, …</a:t>
            </a:r>
          </a:p>
          <a:p>
            <a:pPr lvl="1"/>
            <a:r>
              <a:rPr lang="nl-NL" dirty="0" smtClean="0"/>
              <a:t>“</a:t>
            </a:r>
            <a:r>
              <a:rPr lang="nl-NL" dirty="0" err="1" smtClean="0"/>
              <a:t>Cram</a:t>
            </a:r>
            <a:r>
              <a:rPr lang="nl-NL" dirty="0" smtClean="0"/>
              <a:t> </a:t>
            </a:r>
            <a:r>
              <a:rPr lang="nl-NL" dirty="0" err="1" smtClean="0"/>
              <a:t>schooling</a:t>
            </a:r>
            <a:r>
              <a:rPr lang="nl-NL" dirty="0" smtClean="0"/>
              <a:t>” in o.a. Japan en Korea</a:t>
            </a:r>
          </a:p>
          <a:p>
            <a:pPr lvl="1"/>
            <a:r>
              <a:rPr lang="nl-NL" dirty="0" smtClean="0"/>
              <a:t>Invloed onderwijs niet enkel in Verre Oosten: </a:t>
            </a:r>
          </a:p>
          <a:p>
            <a:pPr lvl="2"/>
            <a:r>
              <a:rPr lang="nl-NL" dirty="0" smtClean="0"/>
              <a:t>Vlaamse kinderen scoren hoger op kennisonderdelen van intelligentietest dan Nederlandse kinderen</a:t>
            </a:r>
          </a:p>
          <a:p>
            <a:pPr lvl="3"/>
            <a:r>
              <a:rPr lang="nl-NL" dirty="0" smtClean="0"/>
              <a:t>Waarschijnlijk gevolg van meer academische oriëntatie Vlaams onderwijs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23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3207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Juku</a:t>
            </a:r>
            <a:r>
              <a:rPr lang="nl-NL" dirty="0" smtClean="0"/>
              <a:t> (Japan), </a:t>
            </a:r>
            <a:br>
              <a:rPr lang="nl-NL" dirty="0" smtClean="0"/>
            </a:br>
            <a:r>
              <a:rPr lang="en-US" dirty="0" err="1" smtClean="0"/>
              <a:t>Hagwon</a:t>
            </a:r>
            <a:r>
              <a:rPr lang="en-US" dirty="0" smtClean="0"/>
              <a:t> (Korea)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Meestal vanaf groep 5</a:t>
            </a:r>
          </a:p>
          <a:p>
            <a:r>
              <a:rPr lang="nl-NL" dirty="0" smtClean="0"/>
              <a:t>Dagelijks na school</a:t>
            </a:r>
          </a:p>
          <a:p>
            <a:r>
              <a:rPr lang="nl-NL" dirty="0" smtClean="0"/>
              <a:t>Voorbereiden op “CITO toets”</a:t>
            </a:r>
          </a:p>
          <a:p>
            <a:pPr lvl="1"/>
            <a:r>
              <a:rPr lang="nl-NL" dirty="0" smtClean="0"/>
              <a:t>Toegang tot middelbare scholen </a:t>
            </a:r>
          </a:p>
          <a:p>
            <a:pPr marL="457200" lvl="1" indent="0">
              <a:buNone/>
            </a:pPr>
            <a:r>
              <a:rPr lang="nl-NL" dirty="0"/>
              <a:t>	</a:t>
            </a:r>
            <a:r>
              <a:rPr lang="nl-NL" dirty="0" smtClean="0"/>
              <a:t>en universiteiten beperkt</a:t>
            </a:r>
          </a:p>
          <a:p>
            <a:r>
              <a:rPr lang="nl-NL" dirty="0" smtClean="0"/>
              <a:t>Veel uit hoofd leren</a:t>
            </a:r>
          </a:p>
          <a:p>
            <a:r>
              <a:rPr lang="nl-NL" dirty="0" smtClean="0"/>
              <a:t>In Korea meer geld aan </a:t>
            </a:r>
          </a:p>
          <a:p>
            <a:pPr marL="457200" lvl="1" indent="0">
              <a:buNone/>
            </a:pPr>
            <a:r>
              <a:rPr lang="nl-NL" dirty="0" err="1" smtClean="0"/>
              <a:t>Privé-onderwijs</a:t>
            </a:r>
            <a:r>
              <a:rPr lang="nl-NL" dirty="0" smtClean="0"/>
              <a:t> uitgegeven dan aan</a:t>
            </a:r>
          </a:p>
          <a:p>
            <a:pPr marL="457200" lvl="1" indent="0">
              <a:buNone/>
            </a:pPr>
            <a:r>
              <a:rPr lang="nl-NL" dirty="0" smtClean="0"/>
              <a:t>staatsonderwijs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18" y="3213516"/>
            <a:ext cx="271462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img.koreatimes.co.kr/upload/news/11040705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81000"/>
            <a:ext cx="42862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Efficiëntie taal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Werkgeheugen</a:t>
            </a:r>
          </a:p>
          <a:p>
            <a:pPr lvl="1"/>
            <a:r>
              <a:rPr lang="nl-NL" dirty="0" smtClean="0"/>
              <a:t>Bewerken van kenniselementen uit geheugen</a:t>
            </a:r>
          </a:p>
          <a:p>
            <a:pPr lvl="1"/>
            <a:r>
              <a:rPr lang="nl-NL" dirty="0" smtClean="0"/>
              <a:t>Geheugenspan vaak gemeten met cijferreeksen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52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Tellen in Mandarijns (tonale taal)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US" dirty="0"/>
              <a:t>一 </a:t>
            </a:r>
            <a:r>
              <a:rPr lang="en-US" dirty="0" err="1"/>
              <a:t>yī</a:t>
            </a:r>
            <a:r>
              <a:rPr lang="en-US" dirty="0"/>
              <a:t>  [high, sustained tone; long 'e' sound as in the word 'eek']</a:t>
            </a:r>
          </a:p>
          <a:p>
            <a:pPr fontAlgn="base"/>
            <a:r>
              <a:rPr lang="en-US" dirty="0"/>
              <a:t>二 </a:t>
            </a:r>
            <a:r>
              <a:rPr lang="en-US" dirty="0" err="1"/>
              <a:t>èr</a:t>
            </a:r>
            <a:r>
              <a:rPr lang="en-US" dirty="0"/>
              <a:t> [sharp, dropped tone; sounds like the word 'are']</a:t>
            </a:r>
          </a:p>
          <a:p>
            <a:pPr fontAlgn="base"/>
            <a:r>
              <a:rPr lang="en-US" dirty="0"/>
              <a:t>三 </a:t>
            </a:r>
            <a:r>
              <a:rPr lang="en-US" dirty="0" err="1"/>
              <a:t>sān</a:t>
            </a:r>
            <a:r>
              <a:rPr lang="en-US" dirty="0"/>
              <a:t> [high, sustained tone; sounds like 's' plus the word 'on']</a:t>
            </a:r>
          </a:p>
          <a:p>
            <a:pPr fontAlgn="base"/>
            <a:r>
              <a:rPr lang="en-US" dirty="0"/>
              <a:t>四 </a:t>
            </a:r>
            <a:r>
              <a:rPr lang="en-US" dirty="0" err="1"/>
              <a:t>sì</a:t>
            </a:r>
            <a:r>
              <a:rPr lang="en-US" dirty="0"/>
              <a:t> [sharp, dropped tone; sounds like 's' plus short 'i' sound]</a:t>
            </a:r>
          </a:p>
          <a:p>
            <a:pPr fontAlgn="base"/>
            <a:r>
              <a:rPr lang="en-US" dirty="0"/>
              <a:t>五 </a:t>
            </a:r>
            <a:r>
              <a:rPr lang="en-US" dirty="0" err="1"/>
              <a:t>wǔ</a:t>
            </a:r>
            <a:r>
              <a:rPr lang="en-US" dirty="0"/>
              <a:t> [descending and ascending tone; sounds like 'woo']</a:t>
            </a:r>
          </a:p>
          <a:p>
            <a:pPr fontAlgn="base"/>
            <a:r>
              <a:rPr lang="en-US" dirty="0"/>
              <a:t>六 </a:t>
            </a:r>
            <a:r>
              <a:rPr lang="en-US" dirty="0" err="1"/>
              <a:t>lìu</a:t>
            </a:r>
            <a:r>
              <a:rPr lang="en-US" dirty="0"/>
              <a:t> [sharp, dropped tone; sounds like 'lee-oh']</a:t>
            </a:r>
          </a:p>
          <a:p>
            <a:pPr fontAlgn="base"/>
            <a:r>
              <a:rPr lang="en-US" dirty="0"/>
              <a:t>七 </a:t>
            </a:r>
            <a:r>
              <a:rPr lang="en-US" dirty="0" err="1"/>
              <a:t>qī</a:t>
            </a:r>
            <a:r>
              <a:rPr lang="en-US" dirty="0"/>
              <a:t> [high, sustained tone; sounds like '</a:t>
            </a:r>
            <a:r>
              <a:rPr lang="en-US" dirty="0" err="1"/>
              <a:t>chee</a:t>
            </a:r>
            <a:r>
              <a:rPr lang="en-US" dirty="0"/>
              <a:t>' as in the word 'cheese']</a:t>
            </a:r>
          </a:p>
          <a:p>
            <a:pPr fontAlgn="base"/>
            <a:r>
              <a:rPr lang="en-US" dirty="0"/>
              <a:t>八 </a:t>
            </a:r>
            <a:r>
              <a:rPr lang="en-US" dirty="0" err="1"/>
              <a:t>bā</a:t>
            </a:r>
            <a:r>
              <a:rPr lang="en-US" dirty="0"/>
              <a:t> [high, sustained tone; sounds 'baa' like a sheep sound]</a:t>
            </a:r>
          </a:p>
          <a:p>
            <a:pPr fontAlgn="base"/>
            <a:r>
              <a:rPr lang="en-US" dirty="0"/>
              <a:t>九 </a:t>
            </a:r>
            <a:r>
              <a:rPr lang="en-US" dirty="0" err="1"/>
              <a:t>jǐu</a:t>
            </a:r>
            <a:r>
              <a:rPr lang="en-US" dirty="0"/>
              <a:t> [descending and ascending tone; sounds like 'joe']</a:t>
            </a:r>
          </a:p>
          <a:p>
            <a:pPr fontAlgn="base"/>
            <a:r>
              <a:rPr lang="en-US" dirty="0"/>
              <a:t>十 </a:t>
            </a:r>
            <a:r>
              <a:rPr lang="en-US" dirty="0" err="1"/>
              <a:t>shí</a:t>
            </a:r>
            <a:r>
              <a:rPr lang="en-US" dirty="0"/>
              <a:t> [rising tone; sound like 'sure</a:t>
            </a:r>
            <a:r>
              <a:rPr lang="en-US" dirty="0" smtClean="0"/>
              <a:t>']</a:t>
            </a:r>
          </a:p>
          <a:p>
            <a:pPr fontAlgn="base"/>
            <a:r>
              <a:rPr lang="en-US" sz="2600" dirty="0">
                <a:hlinkClick r:id="rId2"/>
              </a:rPr>
              <a:t>http://</a:t>
            </a:r>
            <a:r>
              <a:rPr lang="en-US" sz="2600" dirty="0" smtClean="0">
                <a:hlinkClick r:id="rId2"/>
              </a:rPr>
              <a:t>www.chinese-tools.com/jdd/public/documents/audio/courses/03-01.mp3</a:t>
            </a:r>
            <a:r>
              <a:rPr lang="en-US" sz="2600" dirty="0" smtClean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939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Tellen in Arabisch</a:t>
            </a: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947931"/>
              </p:ext>
            </p:extLst>
          </p:nvPr>
        </p:nvGraphicFramePr>
        <p:xfrm>
          <a:off x="2819400" y="1981200"/>
          <a:ext cx="3179763" cy="3505200"/>
        </p:xfrm>
        <a:graphic>
          <a:graphicData uri="http://schemas.openxmlformats.org/drawingml/2006/table">
            <a:tbl>
              <a:tblPr/>
              <a:tblGrid>
                <a:gridCol w="436563"/>
                <a:gridCol w="2743200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dirty="0">
                          <a:effectLst/>
                        </a:rPr>
                        <a:t>1</a:t>
                      </a: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i="0" dirty="0" err="1">
                          <a:effectLst/>
                        </a:rPr>
                        <a:t>waaHid</a:t>
                      </a:r>
                      <a:endParaRPr lang="en-US" b="0" i="0" dirty="0">
                        <a:effectLst/>
                      </a:endParaRP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dirty="0">
                          <a:effectLst/>
                        </a:rPr>
                        <a:t>2</a:t>
                      </a: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i="0" dirty="0" err="1">
                          <a:effectLst/>
                        </a:rPr>
                        <a:t>Ithnaan</a:t>
                      </a:r>
                      <a:endParaRPr lang="en-US" b="0" i="0" dirty="0">
                        <a:effectLst/>
                      </a:endParaRP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dirty="0">
                          <a:effectLst/>
                        </a:rPr>
                        <a:t>3</a:t>
                      </a: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i="0">
                          <a:effectLst/>
                        </a:rPr>
                        <a:t>Thalaatha</a:t>
                      </a:r>
                      <a:endParaRPr lang="en-US" b="0" i="0">
                        <a:effectLst/>
                      </a:endParaRP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dirty="0">
                          <a:effectLst/>
                        </a:rPr>
                        <a:t>4</a:t>
                      </a: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i="0" dirty="0" err="1">
                          <a:effectLst/>
                        </a:rPr>
                        <a:t>arba'a</a:t>
                      </a:r>
                      <a:endParaRPr lang="en-US" b="0" i="0" dirty="0">
                        <a:effectLst/>
                      </a:endParaRP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>
                          <a:effectLst/>
                        </a:rPr>
                        <a:t>5</a:t>
                      </a: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i="0" dirty="0" err="1">
                          <a:effectLst/>
                        </a:rPr>
                        <a:t>Khamsa</a:t>
                      </a:r>
                      <a:endParaRPr lang="en-US" b="0" i="0" dirty="0">
                        <a:effectLst/>
                      </a:endParaRP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dirty="0">
                          <a:effectLst/>
                        </a:rPr>
                        <a:t>6</a:t>
                      </a: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i="0" dirty="0" err="1">
                          <a:effectLst/>
                        </a:rPr>
                        <a:t>Sitta</a:t>
                      </a:r>
                      <a:endParaRPr lang="en-US" b="0" i="0" dirty="0">
                        <a:effectLst/>
                      </a:endParaRP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dirty="0">
                          <a:effectLst/>
                        </a:rPr>
                        <a:t>7</a:t>
                      </a: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i="0" dirty="0" err="1">
                          <a:effectLst/>
                        </a:rPr>
                        <a:t>sab'a</a:t>
                      </a:r>
                      <a:endParaRPr lang="en-US" b="0" i="0" dirty="0">
                        <a:effectLst/>
                      </a:endParaRP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>
                          <a:effectLst/>
                        </a:rPr>
                        <a:t>8</a:t>
                      </a: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i="0" dirty="0" err="1">
                          <a:effectLst/>
                        </a:rPr>
                        <a:t>Thamaaniya</a:t>
                      </a:r>
                      <a:endParaRPr lang="en-US" b="0" i="0" dirty="0">
                        <a:effectLst/>
                      </a:endParaRP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dirty="0">
                          <a:effectLst/>
                        </a:rPr>
                        <a:t>9</a:t>
                      </a: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i="0" dirty="0" err="1">
                          <a:effectLst/>
                        </a:rPr>
                        <a:t>tis'a</a:t>
                      </a:r>
                      <a:endParaRPr lang="en-US" b="0" i="0" dirty="0">
                        <a:effectLst/>
                      </a:endParaRP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dirty="0">
                          <a:effectLst/>
                        </a:rPr>
                        <a:t>10</a:t>
                      </a: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i="0" dirty="0">
                          <a:effectLst/>
                        </a:rPr>
                        <a:t>'</a:t>
                      </a:r>
                      <a:r>
                        <a:rPr lang="en-US" b="1" i="0" dirty="0" err="1">
                          <a:effectLst/>
                        </a:rPr>
                        <a:t>ashara</a:t>
                      </a:r>
                      <a:endParaRPr lang="en-US" b="0" i="0" dirty="0">
                        <a:effectLst/>
                      </a:endParaRP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5638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</a:t>
            </a: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www.youtube.com/watch?v=YWjdUcuqc8o</a:t>
            </a:r>
            <a:r>
              <a:rPr lang="nl-NL" dirty="0" smtClean="0"/>
              <a:t>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62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Mensen die taken spreken met kortere cijfers kunnen meer cijfers uit een reeks onthouden</a:t>
            </a:r>
          </a:p>
          <a:p>
            <a:pPr lvl="1"/>
            <a:r>
              <a:rPr lang="nl-NL" dirty="0" smtClean="0"/>
              <a:t>Waarschijnlijk afhankelijk van wat je in ongeveer 1.5 sec kunt herhalen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49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Rol motivatie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Confucianisme</a:t>
            </a:r>
          </a:p>
          <a:p>
            <a:pPr lvl="1"/>
            <a:r>
              <a:rPr lang="nl-NL" dirty="0" smtClean="0"/>
              <a:t>Verbeter jezelf (ook intelligentie)</a:t>
            </a:r>
          </a:p>
          <a:p>
            <a:pPr lvl="1"/>
            <a:r>
              <a:rPr lang="nl-NL" dirty="0" smtClean="0"/>
              <a:t>Nadruk op leren</a:t>
            </a:r>
          </a:p>
          <a:p>
            <a:r>
              <a:rPr lang="nl-NL" dirty="0" smtClean="0"/>
              <a:t>Tegenwoordig ook meer in Amerikaanse psychologie</a:t>
            </a:r>
          </a:p>
          <a:p>
            <a:pPr lvl="1"/>
            <a:r>
              <a:rPr lang="nl-NL" dirty="0" smtClean="0"/>
              <a:t>Intelligentie als vaststaand versus bijleren</a:t>
            </a:r>
          </a:p>
          <a:p>
            <a:pPr lvl="2"/>
            <a:r>
              <a:rPr lang="nl-NL" sz="3200" dirty="0" smtClean="0"/>
              <a:t>“</a:t>
            </a:r>
            <a:r>
              <a:rPr lang="nl-NL" sz="3200" dirty="0" err="1" smtClean="0"/>
              <a:t>Incremental</a:t>
            </a:r>
            <a:r>
              <a:rPr lang="nl-NL" sz="3200" dirty="0" smtClean="0"/>
              <a:t>/</a:t>
            </a:r>
            <a:r>
              <a:rPr lang="nl-NL" sz="3200" dirty="0" err="1" smtClean="0"/>
              <a:t>growth</a:t>
            </a:r>
            <a:r>
              <a:rPr lang="nl-NL" sz="3200" dirty="0" smtClean="0"/>
              <a:t> </a:t>
            </a:r>
            <a:r>
              <a:rPr lang="nl-NL" sz="3200" dirty="0" err="1" smtClean="0"/>
              <a:t>mindset</a:t>
            </a:r>
            <a:r>
              <a:rPr lang="nl-NL" sz="3200" dirty="0" smtClean="0"/>
              <a:t>” </a:t>
            </a:r>
            <a:r>
              <a:rPr lang="nl-NL" sz="3200" dirty="0"/>
              <a:t> (</a:t>
            </a: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www.youtube.com/watch?v=hXyesVD4EJI</a:t>
            </a:r>
            <a:r>
              <a:rPr lang="nl-NL" sz="3200" dirty="0" smtClean="0"/>
              <a:t>) </a:t>
            </a:r>
            <a:endParaRPr lang="nl-NL" sz="3200" dirty="0"/>
          </a:p>
        </p:txBody>
      </p:sp>
      <p:pic>
        <p:nvPicPr>
          <p:cNvPr id="1028" name="Picture 4" descr="Confucius Kong Z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318" y="1066800"/>
            <a:ext cx="2403137" cy="23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2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komt</a:t>
            </a:r>
            <a:r>
              <a:rPr lang="en-US" dirty="0" smtClean="0"/>
              <a:t> aan bod?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betekent slim zijn, intelligentie? </a:t>
            </a:r>
          </a:p>
          <a:p>
            <a:r>
              <a:rPr lang="nl-NL" dirty="0" smtClean="0"/>
              <a:t>Wat weten we over cultuurverschillen in intelligentie?</a:t>
            </a:r>
          </a:p>
          <a:p>
            <a:r>
              <a:rPr lang="nl-NL" dirty="0" smtClean="0"/>
              <a:t>Hoe kunnen we de cultuurverschillen verklaren?</a:t>
            </a:r>
          </a:p>
          <a:p>
            <a:r>
              <a:rPr lang="nl-NL" dirty="0" smtClean="0"/>
              <a:t>Gebruik van wiskunde (statistiek) in onderzoek naar cultuurverschillen</a:t>
            </a:r>
          </a:p>
          <a:p>
            <a:r>
              <a:rPr lang="nl-NL" dirty="0" smtClean="0"/>
              <a:t>Conclusie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47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Voorbeelden lage intelligentiescores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Porteus</a:t>
            </a:r>
            <a:r>
              <a:rPr lang="nl-NL" dirty="0" smtClean="0"/>
              <a:t>: ruimtelijke intelligentie laagste scores bij Bosjesmannen (</a:t>
            </a:r>
            <a:r>
              <a:rPr lang="nl-NL" dirty="0" err="1" smtClean="0"/>
              <a:t>Koisan</a:t>
            </a:r>
            <a:r>
              <a:rPr lang="nl-NL" dirty="0" smtClean="0"/>
              <a:t>) en Aboriginals</a:t>
            </a:r>
            <a:endParaRPr lang="nl-NL" dirty="0"/>
          </a:p>
        </p:txBody>
      </p:sp>
      <p:sp>
        <p:nvSpPr>
          <p:cNvPr id="4" name="AutoShape 2" descr="https://neelampradhananga.files.wordpress.com/2014/10/australia-map-aboriginal-natio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3" name="Picture 3" descr="D:\tmp\dum\australia-map-aboriginal-na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48" y="2869094"/>
            <a:ext cx="2286000" cy="20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tmp\dum\African_language_families_n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1676400" cy="18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tmp\dum\San_tribesm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" y="4953000"/>
            <a:ext cx="1013460" cy="151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tmp\dum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88" y="5239812"/>
            <a:ext cx="1950720" cy="11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4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Ruimte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Voorbeeld: Doolhoven</a:t>
            </a:r>
            <a:endParaRPr lang="nl-NL" dirty="0"/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42005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4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42005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8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Geschiktheid van tests is een groot probleem</a:t>
            </a:r>
          </a:p>
          <a:p>
            <a:r>
              <a:rPr lang="nl-NL" dirty="0" smtClean="0"/>
              <a:t>“Tracking skills” van </a:t>
            </a:r>
            <a:r>
              <a:rPr lang="nl-NL" dirty="0" err="1" smtClean="0"/>
              <a:t>Khoisan</a:t>
            </a:r>
            <a:r>
              <a:rPr lang="nl-NL" dirty="0" smtClean="0"/>
              <a:t> (jagers</a:t>
            </a:r>
            <a:r>
              <a:rPr lang="nl-NL" smtClean="0"/>
              <a:t>, verzamelaars</a:t>
            </a:r>
            <a:r>
              <a:rPr lang="nl-NL" dirty="0" smtClean="0"/>
              <a:t>) zijn onovertroffen</a:t>
            </a:r>
          </a:p>
          <a:p>
            <a:r>
              <a:rPr lang="nl-NL" dirty="0" smtClean="0"/>
              <a:t>Aboriginals kunnen de weg vinden in (cue-arme) woestijn (</a:t>
            </a:r>
            <a:r>
              <a:rPr lang="nl-NL" dirty="0" err="1" smtClean="0"/>
              <a:t>songlines</a:t>
            </a:r>
            <a:r>
              <a:rPr lang="nl-NL" dirty="0" smtClean="0"/>
              <a:t>, kaarten)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62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 descr="Afbeeldingsresultaat voor art aborigin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" y="304800"/>
            <a:ext cx="4267200" cy="321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tmp\dum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965" y="4191000"/>
            <a:ext cx="5982095" cy="256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0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Vergelijking Raven scores over landen</a:t>
            </a:r>
          </a:p>
          <a:p>
            <a:r>
              <a:rPr lang="nl-NL" dirty="0" smtClean="0"/>
              <a:t>Verschillen hadden te maken met</a:t>
            </a:r>
          </a:p>
          <a:p>
            <a:pPr lvl="1"/>
            <a:r>
              <a:rPr lang="nl-NL" dirty="0" smtClean="0"/>
              <a:t>Leeftijd (jonger = slimmer)</a:t>
            </a:r>
          </a:p>
          <a:p>
            <a:pPr lvl="1"/>
            <a:r>
              <a:rPr lang="nl-NL" dirty="0" smtClean="0"/>
              <a:t>Gevolgd onderwijs</a:t>
            </a:r>
          </a:p>
          <a:p>
            <a:pPr lvl="1"/>
            <a:r>
              <a:rPr lang="nl-NL" smtClean="0"/>
              <a:t>Rijkdom van een land 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7170" name="Picture 2" descr="D:\tmp\dum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" y="4572000"/>
            <a:ext cx="1661160" cy="17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tmp\dum\Raven1-293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96" y="4309110"/>
            <a:ext cx="223266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6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Tests: The medium is the </a:t>
            </a:r>
            <a:r>
              <a:rPr lang="nl-NL" dirty="0" err="1" smtClean="0"/>
              <a:t>message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Veel onbedoelde culturele invloeden op testprestaties</a:t>
            </a:r>
          </a:p>
          <a:p>
            <a:pPr lvl="1"/>
            <a:r>
              <a:rPr lang="nl-NL" dirty="0" smtClean="0"/>
              <a:t>“beperkte bruikbaarheid van tests”</a:t>
            </a:r>
          </a:p>
          <a:p>
            <a:r>
              <a:rPr lang="nl-NL" dirty="0" smtClean="0"/>
              <a:t>Autochtonen scoren hoger op CITO dan allochtonen maar verschil groter in taal dan rekenen (puur rekenen </a:t>
            </a:r>
            <a:r>
              <a:rPr lang="nl-NL" smtClean="0"/>
              <a:t>nauwelijks verschil)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48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Intelligentie als de wereld verandert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Ook onze wereld verandert</a:t>
            </a:r>
          </a:p>
          <a:p>
            <a:pPr marL="457200" lvl="1" indent="0">
              <a:buNone/>
            </a:pPr>
            <a:r>
              <a:rPr lang="nl-NL" sz="1600" dirty="0">
                <a:hlinkClick r:id="rId2"/>
              </a:rPr>
              <a:t>https://www.youtube.com/watch?v=-</a:t>
            </a:r>
            <a:r>
              <a:rPr lang="nl-NL" sz="1600" dirty="0" smtClean="0">
                <a:hlinkClick r:id="rId2"/>
              </a:rPr>
              <a:t>5EeFNeQiW4&amp;ab_channel=mohealkull</a:t>
            </a:r>
            <a:endParaRPr lang="nl-NL" sz="1600" dirty="0" smtClean="0"/>
          </a:p>
          <a:p>
            <a:pPr marL="457200" lvl="1" indent="0">
              <a:buNone/>
            </a:pPr>
            <a:endParaRPr lang="nl-NL" sz="1600" dirty="0"/>
          </a:p>
          <a:p>
            <a:r>
              <a:rPr lang="nl-NL" sz="3600" dirty="0"/>
              <a:t>Worden we daardoor slimmer</a:t>
            </a:r>
            <a:r>
              <a:rPr lang="nl-NL" sz="3600" dirty="0" smtClean="0"/>
              <a:t>?</a:t>
            </a:r>
          </a:p>
          <a:p>
            <a:pPr lvl="1"/>
            <a:r>
              <a:rPr lang="nl-NL" sz="3200" dirty="0"/>
              <a:t>Nieuwe wereld (hi </a:t>
            </a:r>
            <a:r>
              <a:rPr lang="nl-NL" sz="3200" dirty="0" err="1"/>
              <a:t>tech</a:t>
            </a:r>
            <a:r>
              <a:rPr lang="nl-NL" sz="3200" dirty="0"/>
              <a:t>), “oude” gereedschappen</a:t>
            </a:r>
          </a:p>
          <a:p>
            <a:pPr marL="457200" lvl="1" indent="0">
              <a:buNone/>
            </a:pPr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90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Flynn effect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Tussen</a:t>
            </a:r>
            <a:r>
              <a:rPr lang="en-US" dirty="0" smtClean="0"/>
              <a:t> 1947 </a:t>
            </a:r>
            <a:r>
              <a:rPr lang="en-US" dirty="0" err="1" smtClean="0"/>
              <a:t>en</a:t>
            </a:r>
            <a:r>
              <a:rPr lang="en-US" smtClean="0"/>
              <a:t> 2002 </a:t>
            </a:r>
            <a:r>
              <a:rPr lang="en-US" dirty="0" smtClean="0"/>
              <a:t>(</a:t>
            </a:r>
            <a:r>
              <a:rPr lang="en-US" dirty="0" err="1" smtClean="0"/>
              <a:t>globaal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b="1" dirty="0" smtClean="0"/>
              <a:t>IQ 18 </a:t>
            </a:r>
            <a:r>
              <a:rPr lang="en-US" b="1" dirty="0" err="1" smtClean="0"/>
              <a:t>punten</a:t>
            </a:r>
            <a:r>
              <a:rPr lang="en-US" b="1" dirty="0" smtClean="0"/>
              <a:t> </a:t>
            </a:r>
            <a:r>
              <a:rPr lang="en-US" b="1" dirty="0" err="1" smtClean="0"/>
              <a:t>hoger</a:t>
            </a:r>
            <a:endParaRPr lang="en-US" dirty="0"/>
          </a:p>
          <a:p>
            <a:pPr lvl="1"/>
            <a:r>
              <a:rPr lang="en-US" b="1" dirty="0" smtClean="0"/>
              <a:t>10 IQ </a:t>
            </a:r>
            <a:r>
              <a:rPr lang="en-US" b="1" dirty="0" err="1" smtClean="0"/>
              <a:t>punten</a:t>
            </a:r>
            <a:r>
              <a:rPr lang="en-US" b="1" dirty="0" smtClean="0"/>
              <a:t> </a:t>
            </a:r>
            <a:r>
              <a:rPr lang="en-US" b="1" dirty="0" err="1" smtClean="0"/>
              <a:t>kennis</a:t>
            </a:r>
            <a:endParaRPr lang="en-US" dirty="0"/>
          </a:p>
          <a:p>
            <a:pPr lvl="1"/>
            <a:r>
              <a:rPr lang="en-US" b="1" dirty="0" smtClean="0"/>
              <a:t>20 IQ </a:t>
            </a:r>
            <a:r>
              <a:rPr lang="en-US" b="1" dirty="0" err="1" smtClean="0"/>
              <a:t>punten</a:t>
            </a:r>
            <a:r>
              <a:rPr lang="en-US" b="1" dirty="0" smtClean="0"/>
              <a:t> </a:t>
            </a:r>
            <a:r>
              <a:rPr lang="en-US" b="1" dirty="0" err="1" smtClean="0"/>
              <a:t>inzicht</a:t>
            </a:r>
            <a:endParaRPr lang="en-US" b="1" dirty="0" smtClean="0"/>
          </a:p>
          <a:p>
            <a:r>
              <a:rPr lang="en-US" dirty="0" smtClean="0"/>
              <a:t>Slimmer </a:t>
            </a:r>
            <a:r>
              <a:rPr lang="en-US" dirty="0" err="1" smtClean="0"/>
              <a:t>geworden</a:t>
            </a:r>
            <a:r>
              <a:rPr lang="en-US" dirty="0" smtClean="0"/>
              <a:t> of IQ </a:t>
            </a:r>
            <a:r>
              <a:rPr lang="en-US" dirty="0" err="1" smtClean="0"/>
              <a:t>toegenomen</a:t>
            </a:r>
            <a:r>
              <a:rPr lang="en-US" dirty="0" smtClean="0"/>
              <a:t>?</a:t>
            </a:r>
            <a:endParaRPr lang="en-US" dirty="0"/>
          </a:p>
          <a:p>
            <a:endParaRPr lang="nl-NL" dirty="0"/>
          </a:p>
        </p:txBody>
      </p:sp>
      <p:pic>
        <p:nvPicPr>
          <p:cNvPr id="1028" name="Picture 4" descr="James Fly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77" y="51945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23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Mogelijke verklaringen</a:t>
            </a:r>
          </a:p>
          <a:p>
            <a:pPr lvl="1"/>
            <a:r>
              <a:rPr lang="nl-NL" dirty="0" smtClean="0"/>
              <a:t>Voeding genoemd</a:t>
            </a:r>
          </a:p>
          <a:p>
            <a:pPr lvl="1"/>
            <a:r>
              <a:rPr lang="nl-NL" dirty="0" smtClean="0"/>
              <a:t>Verder “</a:t>
            </a:r>
            <a:r>
              <a:rPr lang="nl-NL" dirty="0" err="1" smtClean="0"/>
              <a:t>usual</a:t>
            </a:r>
            <a:r>
              <a:rPr lang="nl-NL" dirty="0" smtClean="0"/>
              <a:t> suspects</a:t>
            </a:r>
            <a:r>
              <a:rPr lang="nl-NL" dirty="0" smtClean="0"/>
              <a:t>”, zoals</a:t>
            </a:r>
          </a:p>
          <a:p>
            <a:pPr marL="914400" lvl="2" indent="0">
              <a:buNone/>
            </a:pPr>
            <a:r>
              <a:rPr lang="nl-NL" sz="2800" dirty="0" smtClean="0"/>
              <a:t>onderwijs</a:t>
            </a:r>
            <a:endParaRPr lang="nl-NL" dirty="0" smtClean="0"/>
          </a:p>
          <a:p>
            <a:pPr lvl="1"/>
            <a:r>
              <a:rPr lang="nl-NL" dirty="0" smtClean="0"/>
              <a:t>Geen eensluidende conclusie</a:t>
            </a:r>
            <a:endParaRPr lang="nl-NL" dirty="0"/>
          </a:p>
        </p:txBody>
      </p:sp>
      <p:pic>
        <p:nvPicPr>
          <p:cNvPr id="2050" name="Picture 2" descr="http://3.bp.blogspot.com/-VXhtLPIRx3g/VCJ2ZRadVqI/AAAAAAAA1zg/hJtCP-f_znw/s1600/flynn%2Beffect%2Blevels%2Bo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28766"/>
            <a:ext cx="28956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lynn Eff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950"/>
            <a:ext cx="3491459" cy="244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tmp\dum\massive-iq-gains-in-14-nations-what-iq-tests-really-measure-flynn-1987-table-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9803"/>
            <a:ext cx="4168501" cy="196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intelligentie?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Zijn de volgende personen intelligent?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27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Problemen met metingen intelligentie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Momentopname</a:t>
            </a:r>
          </a:p>
          <a:p>
            <a:r>
              <a:rPr lang="nl-NL" dirty="0" smtClean="0"/>
              <a:t>Sterk op school gericht</a:t>
            </a:r>
          </a:p>
          <a:p>
            <a:pPr lvl="1"/>
            <a:r>
              <a:rPr lang="nl-NL" dirty="0" smtClean="0"/>
              <a:t>Praktische intelligentie: slimste jongens/meisjes uit het basisonderwijs schoppen het altijd het verst later in het leven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26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Intelligentie heeft een aantal bouwstenen</a:t>
            </a:r>
          </a:p>
          <a:p>
            <a:r>
              <a:rPr lang="nl-NL" dirty="0" smtClean="0"/>
              <a:t>Bouwstenen identiek over culturen</a:t>
            </a:r>
          </a:p>
          <a:p>
            <a:r>
              <a:rPr lang="nl-NL" dirty="0" smtClean="0"/>
              <a:t>Wat we daarmee doen, kan verschillen</a:t>
            </a:r>
          </a:p>
        </p:txBody>
      </p:sp>
      <p:pic>
        <p:nvPicPr>
          <p:cNvPr id="3074" name="Picture 2" descr="D:\tmp\dum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3790330" cy="22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2.staticflickr.com/8/7120/7486782036_600677dda2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1490"/>
            <a:ext cx="3657600" cy="244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732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Gebruik van wiskunde in </a:t>
            </a:r>
            <a:r>
              <a:rPr lang="nl-NL" dirty="0" err="1" smtClean="0"/>
              <a:t>cultuurvergelijkend</a:t>
            </a:r>
            <a:r>
              <a:rPr lang="nl-NL" dirty="0" smtClean="0"/>
              <a:t> onderzoek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Belangrijkste </a:t>
            </a:r>
            <a:r>
              <a:rPr lang="nl-NL" smtClean="0"/>
              <a:t>procedures hier </a:t>
            </a:r>
            <a:r>
              <a:rPr lang="nl-NL" dirty="0" smtClean="0"/>
              <a:t>gebruikt:</a:t>
            </a:r>
          </a:p>
          <a:p>
            <a:r>
              <a:rPr lang="nl-NL" dirty="0" smtClean="0"/>
              <a:t>1. Exploratieve factoranalyse</a:t>
            </a:r>
          </a:p>
          <a:p>
            <a:r>
              <a:rPr lang="nl-NL" dirty="0" smtClean="0"/>
              <a:t>2. </a:t>
            </a:r>
            <a:r>
              <a:rPr lang="nl-NL" dirty="0" err="1" smtClean="0"/>
              <a:t>Confirmatorische</a:t>
            </a:r>
            <a:r>
              <a:rPr lang="nl-NL" dirty="0" smtClean="0"/>
              <a:t> factoranalyse</a:t>
            </a:r>
          </a:p>
          <a:p>
            <a:r>
              <a:rPr lang="nl-NL" dirty="0" smtClean="0"/>
              <a:t>3. Item responsetheorie</a:t>
            </a:r>
          </a:p>
          <a:p>
            <a:r>
              <a:rPr lang="nl-NL" dirty="0" smtClean="0"/>
              <a:t>(4. Variantieanalyse)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8583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Exploratieve factoranalyse</a:t>
            </a:r>
            <a:endParaRPr lang="nl-N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023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7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200" dirty="0" smtClean="0"/>
              <a:t>Voorbeeld: 5 studenten, 3 vakken</a:t>
            </a:r>
            <a:endParaRPr lang="nl-NL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" y="990600"/>
            <a:ext cx="5364480" cy="21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14812"/>
            <a:ext cx="4114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4455" y="384548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Veronderstelling: 2 onderliggende factoren, dan is de modelvergelijking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118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79819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4785360" cy="78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416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585788"/>
            <a:ext cx="733425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648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 </a:t>
            </a:r>
            <a:r>
              <a:rPr lang="nl-NL" dirty="0" err="1" smtClean="0"/>
              <a:t>cultuurvergelijkend</a:t>
            </a:r>
            <a:r>
              <a:rPr lang="nl-NL" dirty="0" smtClean="0"/>
              <a:t> onderzoek ook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Vergelijking van coördinaten in n-dimensionele ruimte: worden dezelfde psychologische concepten gemeten?</a:t>
            </a:r>
          </a:p>
          <a:p>
            <a:r>
              <a:rPr lang="nl-NL" dirty="0" smtClean="0"/>
              <a:t>Rotaties naar elkaar via matrixvermenigvuldigingen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4978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Software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SPSS</a:t>
            </a:r>
          </a:p>
          <a:p>
            <a:r>
              <a:rPr lang="nl-NL" dirty="0" smtClean="0"/>
              <a:t>SAS</a:t>
            </a:r>
          </a:p>
          <a:p>
            <a:r>
              <a:rPr lang="nl-NL" dirty="0" err="1" smtClean="0"/>
              <a:t>Stata</a:t>
            </a:r>
            <a:endParaRPr lang="nl-NL" dirty="0" smtClean="0"/>
          </a:p>
          <a:p>
            <a:r>
              <a:rPr lang="nl-NL" dirty="0" smtClean="0"/>
              <a:t>R (open </a:t>
            </a:r>
            <a:r>
              <a:rPr lang="nl-NL" dirty="0" smtClean="0"/>
              <a:t>source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3451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Confirmatorische</a:t>
            </a:r>
            <a:r>
              <a:rPr lang="nl-NL" dirty="0" smtClean="0"/>
              <a:t> factoranalyse</a:t>
            </a:r>
            <a:endParaRPr lang="nl-N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70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Albert Einstein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4" y="3930233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468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tmp\dum\9-8301568-4ac89783-675c-4a0c-9d59-76751309e03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6172200" cy="30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2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Factorladingen (nullen vooraf vastgelegd)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60" y="1866741"/>
            <a:ext cx="4069080" cy="399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693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Diagonale </a:t>
            </a:r>
            <a:r>
              <a:rPr lang="nl-NL" dirty="0" smtClean="0"/>
              <a:t>matrix met unieke </a:t>
            </a:r>
            <a:r>
              <a:rPr lang="nl-NL" dirty="0" smtClean="0"/>
              <a:t>varianties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57350"/>
            <a:ext cx="6629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840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Var-</a:t>
            </a:r>
            <a:r>
              <a:rPr lang="nl-NL" dirty="0" err="1" smtClean="0"/>
              <a:t>covar</a:t>
            </a:r>
            <a:r>
              <a:rPr lang="nl-NL" dirty="0" smtClean="0"/>
              <a:t> matrix van factoren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632960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0312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98" y="2590800"/>
            <a:ext cx="68643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47217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64" y="288985"/>
            <a:ext cx="4449536" cy="61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121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966788"/>
            <a:ext cx="6172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6456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Software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Mplus</a:t>
            </a:r>
            <a:endParaRPr lang="nl-NL" dirty="0" smtClean="0"/>
          </a:p>
          <a:p>
            <a:r>
              <a:rPr lang="nl-NL" dirty="0" smtClean="0"/>
              <a:t>AMOS</a:t>
            </a:r>
          </a:p>
          <a:p>
            <a:r>
              <a:rPr lang="nl-NL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6552920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Item Responsetheorie</a:t>
            </a:r>
            <a:endParaRPr lang="nl-N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4386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Rasch</a:t>
            </a:r>
            <a:r>
              <a:rPr lang="nl-NL" dirty="0" smtClean="0"/>
              <a:t> model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  be a dichotomous random variable where, for example,  denotes a correct response and  an incorrect response to a given assessment item. In the </a:t>
            </a:r>
            <a:r>
              <a:rPr lang="en-US" dirty="0" err="1"/>
              <a:t>Rasch</a:t>
            </a:r>
            <a:r>
              <a:rPr lang="en-US" dirty="0"/>
              <a:t> model for dichotomous data, the probability of the outcome  is given by: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91100"/>
            <a:ext cx="482379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0824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138363"/>
            <a:ext cx="56007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21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Wolfgang Amadeus Mozart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>
                <a:hlinkClick r:id="rId3"/>
              </a:rPr>
              <a:t>http://www.youtube.com/watch?v=wKhH2hRa-WQ</a:t>
            </a:r>
            <a:r>
              <a:rPr lang="nl-NL" sz="1800" dirty="0" smtClean="0"/>
              <a:t> </a:t>
            </a:r>
            <a:endParaRPr lang="nl-NL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68" y="2038350"/>
            <a:ext cx="17526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87086"/>
            <a:ext cx="3486150" cy="412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29" y="4191000"/>
            <a:ext cx="1902239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6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Veelal geschat via maximum </a:t>
            </a:r>
            <a:r>
              <a:rPr lang="nl-NL" dirty="0" err="1" smtClean="0"/>
              <a:t>likelihood</a:t>
            </a:r>
            <a:endParaRPr lang="nl-NL" dirty="0" smtClean="0"/>
          </a:p>
          <a:p>
            <a:r>
              <a:rPr lang="nl-NL" dirty="0" smtClean="0"/>
              <a:t>Model fit van groot belang</a:t>
            </a:r>
          </a:p>
          <a:p>
            <a:r>
              <a:rPr lang="nl-NL" dirty="0"/>
              <a:t>In cultuurvergelijkingen: zijn delta waarden (itemmoeilijkheden) en gemiddelde </a:t>
            </a:r>
            <a:r>
              <a:rPr lang="nl-NL" dirty="0" err="1"/>
              <a:t>beta</a:t>
            </a:r>
            <a:r>
              <a:rPr lang="nl-NL" dirty="0"/>
              <a:t> waarden (vaardigheden) verschillen per land?</a:t>
            </a:r>
          </a:p>
          <a:p>
            <a:pPr lvl="1"/>
            <a:r>
              <a:rPr lang="nl-NL" dirty="0"/>
              <a:t>Alleen als </a:t>
            </a:r>
            <a:r>
              <a:rPr lang="nl-NL" dirty="0" err="1"/>
              <a:t>beta</a:t>
            </a:r>
            <a:r>
              <a:rPr lang="nl-NL" dirty="0"/>
              <a:t> waarde gelijk zijn, kunnen </a:t>
            </a:r>
            <a:r>
              <a:rPr lang="nl-NL" dirty="0" err="1"/>
              <a:t>thetas</a:t>
            </a:r>
            <a:r>
              <a:rPr lang="nl-NL" dirty="0"/>
              <a:t> vergeleken worden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65573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Software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Mplus</a:t>
            </a:r>
            <a:endParaRPr lang="nl-NL" dirty="0" smtClean="0"/>
          </a:p>
          <a:p>
            <a:r>
              <a:rPr lang="nl-NL" dirty="0" smtClean="0"/>
              <a:t>R</a:t>
            </a:r>
          </a:p>
          <a:p>
            <a:r>
              <a:rPr lang="nl-NL" dirty="0" smtClean="0"/>
              <a:t>Winsteps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670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Steve </a:t>
            </a:r>
            <a:r>
              <a:rPr lang="nl-NL" dirty="0" smtClean="0"/>
              <a:t>Jobs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447800"/>
            <a:ext cx="8229600" cy="4525963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Meeste patenten in VS</a:t>
            </a:r>
          </a:p>
          <a:p>
            <a:r>
              <a:rPr lang="nl-NL" dirty="0" smtClean="0"/>
              <a:t>Ontwikkelde veel nieuwe concepten, iPod, </a:t>
            </a:r>
            <a:r>
              <a:rPr lang="nl-NL" dirty="0" err="1" smtClean="0"/>
              <a:t>iPad</a:t>
            </a:r>
            <a:r>
              <a:rPr lang="nl-NL" dirty="0" smtClean="0"/>
              <a:t>, </a:t>
            </a:r>
            <a:r>
              <a:rPr lang="nl-NL" dirty="0" err="1" smtClean="0"/>
              <a:t>iPhone</a:t>
            </a:r>
            <a:endParaRPr lang="nl-NL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24" y="1524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76374"/>
            <a:ext cx="18478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40239"/>
            <a:ext cx="19050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Daniel </a:t>
            </a:r>
            <a:r>
              <a:rPr lang="nl-NL" dirty="0" err="1"/>
              <a:t>Tammet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Geheugenvirtuoos</a:t>
            </a:r>
          </a:p>
          <a:p>
            <a:pPr lvl="1"/>
            <a:r>
              <a:rPr lang="nl-NL" dirty="0" smtClean="0"/>
              <a:t>ieder getal tot 10.000 heeft voor hem een eigen gevoel, vorm en kleur</a:t>
            </a:r>
          </a:p>
          <a:p>
            <a:r>
              <a:rPr lang="nl-NL" dirty="0" smtClean="0"/>
              <a:t>(autistisch)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19050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14449"/>
            <a:ext cx="20955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5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Intelligentie in de psychologie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Gaat terug op </a:t>
            </a:r>
            <a:r>
              <a:rPr lang="nl-NL" dirty="0" err="1" smtClean="0"/>
              <a:t>Binet</a:t>
            </a:r>
            <a:r>
              <a:rPr lang="nl-NL" dirty="0" smtClean="0"/>
              <a:t> en Simon (meer dan 100 jaar geleden)</a:t>
            </a:r>
          </a:p>
          <a:p>
            <a:pPr lvl="1"/>
            <a:r>
              <a:rPr lang="nl-NL" dirty="0" smtClean="0"/>
              <a:t>Opsporen van kinderen met leerproblemen</a:t>
            </a:r>
          </a:p>
          <a:p>
            <a:r>
              <a:rPr lang="nl-NL" dirty="0" smtClean="0"/>
              <a:t>Tientallen modellen ontwikkeld</a:t>
            </a:r>
          </a:p>
          <a:p>
            <a:pPr lvl="1"/>
            <a:r>
              <a:rPr lang="nl-NL" dirty="0" smtClean="0"/>
              <a:t>Uitdijend van 1 </a:t>
            </a:r>
            <a:r>
              <a:rPr lang="nl-NL" smtClean="0"/>
              <a:t>soort intelligentie (</a:t>
            </a:r>
            <a:r>
              <a:rPr lang="nl-NL" dirty="0" err="1" smtClean="0"/>
              <a:t>Spearman</a:t>
            </a:r>
            <a:r>
              <a:rPr lang="nl-NL" dirty="0" smtClean="0"/>
              <a:t>) tot 120 (</a:t>
            </a:r>
            <a:r>
              <a:rPr lang="nl-NL" dirty="0" err="1" smtClean="0"/>
              <a:t>Guilford</a:t>
            </a:r>
            <a:r>
              <a:rPr lang="nl-NL" dirty="0" smtClean="0"/>
              <a:t>)</a:t>
            </a:r>
          </a:p>
          <a:p>
            <a:r>
              <a:rPr lang="nl-NL" dirty="0" smtClean="0"/>
              <a:t>Samengebracht in </a:t>
            </a:r>
            <a:r>
              <a:rPr lang="nl-NL" dirty="0" err="1" smtClean="0"/>
              <a:t>CHC</a:t>
            </a:r>
            <a:r>
              <a:rPr lang="nl-NL" dirty="0" smtClean="0"/>
              <a:t> model </a:t>
            </a:r>
          </a:p>
          <a:p>
            <a:pPr lvl="1"/>
            <a:r>
              <a:rPr lang="nl-NL" dirty="0" smtClean="0"/>
              <a:t>Integratie van </a:t>
            </a:r>
            <a:r>
              <a:rPr lang="nl-NL" dirty="0" err="1" smtClean="0"/>
              <a:t>Cattell</a:t>
            </a:r>
            <a:r>
              <a:rPr lang="nl-NL" dirty="0" smtClean="0"/>
              <a:t>, Horn, Carroll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75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://www.prodiagnostiek.be/images/hb_def_begrip_intelligent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723979" cy="635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6527163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(van www.prodiagnistiek.be)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77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780</Words>
  <Application>Microsoft Office PowerPoint</Application>
  <PresentationFormat>On-screen Show (4:3)</PresentationFormat>
  <Paragraphs>205</Paragraphs>
  <Slides>51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Wie zijn de slimsten ter wereld?</vt:lpstr>
      <vt:lpstr>Wat komt aan bod?</vt:lpstr>
      <vt:lpstr>Wat is intelligentie?</vt:lpstr>
      <vt:lpstr>Albert Einstein</vt:lpstr>
      <vt:lpstr>Wolfgang Amadeus Mozart</vt:lpstr>
      <vt:lpstr>Steve Jobs</vt:lpstr>
      <vt:lpstr>Daniel Tammet</vt:lpstr>
      <vt:lpstr>Intelligentie in de psychologie</vt:lpstr>
      <vt:lpstr>PowerPoint Presentation</vt:lpstr>
      <vt:lpstr>PowerPoint Presentation</vt:lpstr>
      <vt:lpstr>IQ per land</vt:lpstr>
      <vt:lpstr>Waarom scoren Oost-Aziaten hoog?</vt:lpstr>
      <vt:lpstr>PowerPoint Presentation</vt:lpstr>
      <vt:lpstr>Juku (Japan),  Hagwon (Korea)</vt:lpstr>
      <vt:lpstr>3. Efficiëntie taal </vt:lpstr>
      <vt:lpstr>Tellen in Mandarijns (tonale taal)</vt:lpstr>
      <vt:lpstr>Tellen in Arabisch</vt:lpstr>
      <vt:lpstr>PowerPoint Presentation</vt:lpstr>
      <vt:lpstr>4. Rol motivatie</vt:lpstr>
      <vt:lpstr>Voorbeelden lage intelligentiescores</vt:lpstr>
      <vt:lpstr>Ruimte</vt:lpstr>
      <vt:lpstr>PowerPoint Presentation</vt:lpstr>
      <vt:lpstr>PowerPoint Presentation</vt:lpstr>
      <vt:lpstr>PowerPoint Presentation</vt:lpstr>
      <vt:lpstr>PowerPoint Presentation</vt:lpstr>
      <vt:lpstr>Tests: The medium is the message?</vt:lpstr>
      <vt:lpstr>Intelligentie als de wereld verandert</vt:lpstr>
      <vt:lpstr>Flynn effect</vt:lpstr>
      <vt:lpstr>PowerPoint Presentation</vt:lpstr>
      <vt:lpstr>Problemen met metingen intelligentie</vt:lpstr>
      <vt:lpstr>Conclusie</vt:lpstr>
      <vt:lpstr>Gebruik van wiskunde in cultuurvergelijkend onderzoek</vt:lpstr>
      <vt:lpstr>Exploratieve factoranalyse</vt:lpstr>
      <vt:lpstr>Voorbeeld: 5 studenten, 3 vakken</vt:lpstr>
      <vt:lpstr>PowerPoint Presentation</vt:lpstr>
      <vt:lpstr>PowerPoint Presentation</vt:lpstr>
      <vt:lpstr>In cultuurvergelijkend onderzoek ook</vt:lpstr>
      <vt:lpstr>Software</vt:lpstr>
      <vt:lpstr>Confirmatorische factoranalyse</vt:lpstr>
      <vt:lpstr>Factorladingen (nullen vooraf vastgelegd)</vt:lpstr>
      <vt:lpstr>Diagonale matrix met unieke varianties</vt:lpstr>
      <vt:lpstr>Var-covar matrix van factoren</vt:lpstr>
      <vt:lpstr>PowerPoint Presentation</vt:lpstr>
      <vt:lpstr>PowerPoint Presentation</vt:lpstr>
      <vt:lpstr>PowerPoint Presentation</vt:lpstr>
      <vt:lpstr>Software</vt:lpstr>
      <vt:lpstr>Item Responsetheorie</vt:lpstr>
      <vt:lpstr>Rasch model</vt:lpstr>
      <vt:lpstr>PowerPoint Presentation</vt:lpstr>
      <vt:lpstr>PowerPoint Presentation</vt:lpstr>
      <vt:lpstr>Software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zijn de slimsten ter wereld?</dc:title>
  <dc:creator>Fons van de Vijver</dc:creator>
  <cp:lastModifiedBy>Fons</cp:lastModifiedBy>
  <cp:revision>66</cp:revision>
  <dcterms:created xsi:type="dcterms:W3CDTF">2015-03-01T13:54:42Z</dcterms:created>
  <dcterms:modified xsi:type="dcterms:W3CDTF">2016-02-05T15:23:56Z</dcterms:modified>
</cp:coreProperties>
</file>