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95" r:id="rId3"/>
    <p:sldId id="297" r:id="rId4"/>
    <p:sldId id="278" r:id="rId5"/>
    <p:sldId id="261" r:id="rId6"/>
    <p:sldId id="264" r:id="rId7"/>
    <p:sldId id="280" r:id="rId8"/>
    <p:sldId id="257" r:id="rId9"/>
    <p:sldId id="298" r:id="rId10"/>
    <p:sldId id="258" r:id="rId11"/>
    <p:sldId id="269" r:id="rId12"/>
    <p:sldId id="267" r:id="rId13"/>
    <p:sldId id="270" r:id="rId14"/>
    <p:sldId id="271" r:id="rId15"/>
    <p:sldId id="282" r:id="rId16"/>
    <p:sldId id="272" r:id="rId17"/>
    <p:sldId id="286" r:id="rId18"/>
    <p:sldId id="293" r:id="rId19"/>
    <p:sldId id="289" r:id="rId20"/>
    <p:sldId id="290" r:id="rId21"/>
    <p:sldId id="291" r:id="rId22"/>
    <p:sldId id="292" r:id="rId23"/>
    <p:sldId id="296" r:id="rId24"/>
    <p:sldId id="274" r:id="rId25"/>
    <p:sldId id="275" r:id="rId26"/>
    <p:sldId id="283" r:id="rId27"/>
    <p:sldId id="273" r:id="rId28"/>
    <p:sldId id="276" r:id="rId29"/>
    <p:sldId id="294" r:id="rId30"/>
    <p:sldId id="277" r:id="rId31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7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E3D673-9002-4075-AB41-61A935E43B0F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AD9417-D0C3-4725-BBF4-81F4BA7645C4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5631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AD9417-D0C3-4725-BBF4-81F4BA7645C4}" type="slidenum">
              <a:rPr lang="nl-NL" smtClean="0"/>
              <a:t>26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853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4827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4171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5281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3454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335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6669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3427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1302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9915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7273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4743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N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80E7D-D0A2-460A-B83F-4EA7636BB88C}" type="datetimeFigureOut">
              <a:rPr lang="nl-NL" smtClean="0"/>
              <a:t>13-2-2016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BAF6F-789B-4535-8AB3-EFE20B18A51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8741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" y="4707500"/>
            <a:ext cx="3705864" cy="2175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 smtClean="0"/>
              <a:t>Rekenen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Redeneren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met </a:t>
            </a:r>
            <a:r>
              <a:rPr lang="en-GB" dirty="0" err="1" smtClean="0"/>
              <a:t>Oneindig</a:t>
            </a:r>
            <a:endParaRPr lang="nl-N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 smtClean="0"/>
              <a:t>Jeroen</a:t>
            </a:r>
            <a:r>
              <a:rPr lang="en-GB" dirty="0" smtClean="0"/>
              <a:t> </a:t>
            </a:r>
            <a:r>
              <a:rPr lang="en-GB" dirty="0" err="1" smtClean="0"/>
              <a:t>Spandaw</a:t>
            </a:r>
            <a:endParaRPr lang="en-GB" dirty="0" smtClean="0"/>
          </a:p>
          <a:p>
            <a:r>
              <a:rPr lang="en-GB" dirty="0" smtClean="0"/>
              <a:t>NWD, 5 </a:t>
            </a:r>
            <a:r>
              <a:rPr lang="en-GB" dirty="0" err="1" smtClean="0"/>
              <a:t>februari</a:t>
            </a:r>
            <a:r>
              <a:rPr lang="en-GB" dirty="0" smtClean="0"/>
              <a:t> 2016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14455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De 2 </a:t>
            </a:r>
            <a:r>
              <a:rPr lang="en-GB" dirty="0" err="1" smtClean="0"/>
              <a:t>onvolledigheidsstellingen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van Gödel (1931)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GB" dirty="0" smtClean="0"/>
              <a:t>In de </a:t>
            </a:r>
            <a:r>
              <a:rPr lang="en-GB" dirty="0" err="1" smtClean="0"/>
              <a:t>standaard-rekenkunde</a:t>
            </a:r>
            <a:r>
              <a:rPr lang="en-GB" dirty="0" smtClean="0"/>
              <a:t> (</a:t>
            </a:r>
            <a:r>
              <a:rPr lang="en-GB" dirty="0" err="1" smtClean="0"/>
              <a:t>Peano</a:t>
            </a:r>
            <a:r>
              <a:rPr lang="en-GB" dirty="0" smtClean="0"/>
              <a:t>) </a:t>
            </a:r>
            <a:r>
              <a:rPr lang="en-GB" dirty="0" err="1" smtClean="0"/>
              <a:t>bestaan</a:t>
            </a:r>
            <a:r>
              <a:rPr lang="en-GB" dirty="0" smtClean="0"/>
              <a:t> </a:t>
            </a:r>
            <a:r>
              <a:rPr lang="en-GB" b="1" dirty="0" err="1" smtClean="0"/>
              <a:t>onbeslisbare</a:t>
            </a:r>
            <a:r>
              <a:rPr lang="en-GB" dirty="0" smtClean="0"/>
              <a:t> </a:t>
            </a:r>
            <a:r>
              <a:rPr lang="en-GB" dirty="0" err="1" smtClean="0"/>
              <a:t>beweringen</a:t>
            </a:r>
            <a:r>
              <a:rPr lang="en-GB" dirty="0" smtClean="0"/>
              <a:t>, </a:t>
            </a:r>
            <a:r>
              <a:rPr lang="en-GB" dirty="0" err="1" smtClean="0"/>
              <a:t>d.w.z</a:t>
            </a:r>
            <a:r>
              <a:rPr lang="en-GB" dirty="0" smtClean="0"/>
              <a:t>. </a:t>
            </a:r>
            <a:r>
              <a:rPr lang="en-GB" dirty="0" err="1" smtClean="0"/>
              <a:t>noch</a:t>
            </a:r>
            <a:r>
              <a:rPr lang="en-GB" dirty="0" smtClean="0"/>
              <a:t> </a:t>
            </a:r>
            <a:r>
              <a:rPr lang="en-GB" dirty="0" err="1" smtClean="0"/>
              <a:t>bewijsbaar</a:t>
            </a:r>
            <a:r>
              <a:rPr lang="en-GB" dirty="0"/>
              <a:t> </a:t>
            </a:r>
            <a:r>
              <a:rPr lang="en-GB" dirty="0" err="1" smtClean="0"/>
              <a:t>juist</a:t>
            </a:r>
            <a:r>
              <a:rPr lang="en-GB" dirty="0" smtClean="0"/>
              <a:t>, </a:t>
            </a:r>
            <a:r>
              <a:rPr lang="en-GB" dirty="0" err="1" smtClean="0"/>
              <a:t>noch</a:t>
            </a:r>
            <a:r>
              <a:rPr lang="en-GB" dirty="0" smtClean="0"/>
              <a:t> </a:t>
            </a:r>
            <a:r>
              <a:rPr lang="en-GB" dirty="0" err="1" smtClean="0"/>
              <a:t>bewijsbaar</a:t>
            </a:r>
            <a:r>
              <a:rPr lang="en-GB" dirty="0" smtClean="0"/>
              <a:t> </a:t>
            </a:r>
            <a:r>
              <a:rPr lang="en-GB" dirty="0" err="1" smtClean="0"/>
              <a:t>onjuist</a:t>
            </a:r>
            <a:r>
              <a:rPr lang="en-GB" dirty="0" smtClean="0"/>
              <a:t> </a:t>
            </a:r>
            <a:r>
              <a:rPr lang="en-GB" dirty="0" err="1" smtClean="0"/>
              <a:t>zijn</a:t>
            </a:r>
            <a:r>
              <a:rPr lang="en-GB" dirty="0" smtClean="0"/>
              <a:t>.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 smtClean="0"/>
              <a:t>De </a:t>
            </a:r>
            <a:r>
              <a:rPr lang="en-GB" dirty="0" err="1" smtClean="0"/>
              <a:t>consistentie</a:t>
            </a:r>
            <a:r>
              <a:rPr lang="en-GB" dirty="0" smtClean="0"/>
              <a:t> van de </a:t>
            </a:r>
            <a:r>
              <a:rPr lang="en-GB" dirty="0" err="1" smtClean="0"/>
              <a:t>standaard-rekenkunde</a:t>
            </a:r>
            <a:r>
              <a:rPr lang="en-GB" dirty="0" smtClean="0"/>
              <a:t> is </a:t>
            </a:r>
            <a:r>
              <a:rPr lang="en-GB" dirty="0" err="1" smtClean="0"/>
              <a:t>niet</a:t>
            </a:r>
            <a:r>
              <a:rPr lang="en-GB" dirty="0" smtClean="0"/>
              <a:t> </a:t>
            </a:r>
            <a:r>
              <a:rPr lang="en-GB" dirty="0" err="1" smtClean="0"/>
              <a:t>bewijsbaar</a:t>
            </a:r>
            <a:r>
              <a:rPr lang="en-GB" dirty="0" smtClean="0"/>
              <a:t> met de </a:t>
            </a:r>
            <a:r>
              <a:rPr lang="en-GB" dirty="0" err="1" smtClean="0"/>
              <a:t>middelen</a:t>
            </a:r>
            <a:r>
              <a:rPr lang="en-GB" dirty="0" smtClean="0"/>
              <a:t> van die </a:t>
            </a:r>
            <a:r>
              <a:rPr lang="en-GB" dirty="0" err="1" smtClean="0"/>
              <a:t>rekenkunde</a:t>
            </a:r>
            <a:r>
              <a:rPr lang="en-GB" dirty="0" smtClean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4293095"/>
            <a:ext cx="1900627" cy="2444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456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dirty="0" err="1" smtClean="0"/>
              <a:t>Onvolledigheid</a:t>
            </a:r>
            <a:endParaRPr lang="en-US" altLang="nl-NL" baseline="30000" dirty="0" smtClean="0"/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nl-NL" dirty="0" err="1" smtClean="0"/>
              <a:t>Verzameling</a:t>
            </a:r>
            <a:r>
              <a:rPr lang="en-GB" altLang="nl-NL" dirty="0" smtClean="0"/>
              <a:t> </a:t>
            </a:r>
            <a:r>
              <a:rPr lang="en-GB" altLang="nl-NL" dirty="0" err="1" smtClean="0"/>
              <a:t>beweringen</a:t>
            </a:r>
            <a:endParaRPr lang="nl-NL" altLang="nl-NL" dirty="0" smtClean="0"/>
          </a:p>
        </p:txBody>
      </p:sp>
      <p:sp>
        <p:nvSpPr>
          <p:cNvPr id="2458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668196" y="1600200"/>
            <a:ext cx="3296292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nl-NL" dirty="0" smtClean="0">
                <a:solidFill>
                  <a:srgbClr val="0070C0"/>
                </a:solidFill>
              </a:rPr>
              <a:t>A: 	1 + 1 = 2</a:t>
            </a:r>
          </a:p>
          <a:p>
            <a:pPr marL="0" indent="0">
              <a:buNone/>
            </a:pPr>
            <a:r>
              <a:rPr lang="en-US" altLang="nl-NL" dirty="0" smtClean="0">
                <a:solidFill>
                  <a:srgbClr val="FF0000"/>
                </a:solidFill>
              </a:rPr>
              <a:t>B:	1 + 1 = 5</a:t>
            </a:r>
          </a:p>
          <a:p>
            <a:pPr marL="0" indent="0">
              <a:buNone/>
            </a:pPr>
            <a:r>
              <a:rPr lang="en-US" altLang="nl-NL" dirty="0" smtClean="0">
                <a:solidFill>
                  <a:srgbClr val="FF0000"/>
                </a:solidFill>
              </a:rPr>
              <a:t>A’:</a:t>
            </a:r>
            <a:r>
              <a:rPr lang="en-US" altLang="nl-NL" dirty="0">
                <a:solidFill>
                  <a:srgbClr val="FF0000"/>
                </a:solidFill>
              </a:rPr>
              <a:t> </a:t>
            </a:r>
            <a:r>
              <a:rPr lang="en-US" altLang="nl-NL" dirty="0" smtClean="0">
                <a:solidFill>
                  <a:srgbClr val="FF0000"/>
                </a:solidFill>
              </a:rPr>
              <a:t>	1 + 1 </a:t>
            </a:r>
            <a:r>
              <a:rPr lang="en-US" altLang="nl-NL" dirty="0" smtClean="0">
                <a:solidFill>
                  <a:srgbClr val="FF0000"/>
                </a:solidFill>
                <a:sym typeface="Symbol"/>
              </a:rPr>
              <a:t> 2</a:t>
            </a:r>
          </a:p>
          <a:p>
            <a:pPr marL="0" indent="0">
              <a:buNone/>
            </a:pPr>
            <a:r>
              <a:rPr lang="en-US" altLang="nl-NL" dirty="0" smtClean="0">
                <a:solidFill>
                  <a:srgbClr val="0070C0"/>
                </a:solidFill>
                <a:sym typeface="Symbol"/>
              </a:rPr>
              <a:t>B’: 	1 + 1  5</a:t>
            </a:r>
          </a:p>
          <a:p>
            <a:pPr marL="0" indent="0">
              <a:buNone/>
            </a:pPr>
            <a:endParaRPr lang="en-US" altLang="nl-NL" dirty="0" smtClean="0">
              <a:solidFill>
                <a:srgbClr val="0070C0"/>
              </a:solidFill>
              <a:sym typeface="Symbol"/>
            </a:endParaRPr>
          </a:p>
          <a:p>
            <a:pPr marL="0" indent="0">
              <a:buNone/>
            </a:pPr>
            <a:r>
              <a:rPr lang="en-US" altLang="nl-NL" dirty="0" err="1" smtClean="0">
                <a:sym typeface="Symbol"/>
              </a:rPr>
              <a:t>spiegelsymmetrie</a:t>
            </a:r>
            <a:r>
              <a:rPr lang="en-US" altLang="nl-NL" dirty="0" smtClean="0">
                <a:sym typeface="Symbol"/>
              </a:rPr>
              <a:t> </a:t>
            </a:r>
            <a:r>
              <a:rPr lang="en-US" altLang="nl-NL" dirty="0" err="1" smtClean="0">
                <a:sym typeface="Symbol"/>
              </a:rPr>
              <a:t>tussen</a:t>
            </a:r>
            <a:r>
              <a:rPr lang="en-US" altLang="nl-NL" dirty="0" smtClean="0">
                <a:sym typeface="Symbol"/>
              </a:rPr>
              <a:t> </a:t>
            </a:r>
            <a:r>
              <a:rPr lang="en-US" altLang="nl-NL" dirty="0" err="1" smtClean="0">
                <a:sym typeface="Symbol"/>
              </a:rPr>
              <a:t>waar</a:t>
            </a:r>
            <a:r>
              <a:rPr lang="en-US" altLang="nl-NL" dirty="0" smtClean="0">
                <a:sym typeface="Symbol"/>
              </a:rPr>
              <a:t>/</a:t>
            </a:r>
            <a:r>
              <a:rPr lang="en-US" altLang="nl-NL" dirty="0" err="1" smtClean="0">
                <a:sym typeface="Symbol"/>
              </a:rPr>
              <a:t>onwaar</a:t>
            </a:r>
            <a:r>
              <a:rPr lang="en-US" altLang="nl-NL" dirty="0" smtClean="0">
                <a:sym typeface="Symbol"/>
              </a:rPr>
              <a:t>:</a:t>
            </a:r>
          </a:p>
          <a:p>
            <a:pPr marL="0" indent="0">
              <a:buNone/>
            </a:pPr>
            <a:r>
              <a:rPr lang="en-US" altLang="nl-NL" dirty="0" smtClean="0">
                <a:sym typeface="Symbol"/>
              </a:rPr>
              <a:t>P  </a:t>
            </a:r>
            <a:r>
              <a:rPr lang="en-US" altLang="nl-NL" dirty="0" err="1" smtClean="0">
                <a:sym typeface="Symbol"/>
              </a:rPr>
              <a:t>niet</a:t>
            </a:r>
            <a:r>
              <a:rPr lang="en-US" altLang="nl-NL" dirty="0" smtClean="0">
                <a:sym typeface="Symbol"/>
              </a:rPr>
              <a:t>-P = P’ = -P</a:t>
            </a:r>
            <a:endParaRPr lang="en-US" altLang="nl-NL" dirty="0" smtClean="0"/>
          </a:p>
          <a:p>
            <a:pPr marL="533400" indent="-533400">
              <a:buFont typeface="+mj-lt"/>
              <a:buAutoNum type="alphaUcPeriod"/>
            </a:pPr>
            <a:endParaRPr lang="en-US" altLang="nl-NL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550888"/>
            <a:ext cx="5344668" cy="3349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856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Onvolledigheid</a:t>
            </a:r>
            <a:endParaRPr lang="nl-NL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174" y="1600200"/>
            <a:ext cx="738565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6047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Onvolledigheid</a:t>
            </a:r>
            <a:endParaRPr lang="nl-NL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865" y="1600200"/>
            <a:ext cx="752427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618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dirty="0" err="1" smtClean="0"/>
              <a:t>Onvolledigheid</a:t>
            </a:r>
            <a:endParaRPr lang="en-US" altLang="nl-NL" baseline="30000" dirty="0" smtClean="0"/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None/>
            </a:pPr>
            <a:endParaRPr lang="nl-NL" altLang="nl-NL" dirty="0" smtClean="0"/>
          </a:p>
        </p:txBody>
      </p:sp>
      <p:sp>
        <p:nvSpPr>
          <p:cNvPr id="2458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148064" y="1600200"/>
            <a:ext cx="3816424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nl-NL" b="1" dirty="0" smtClean="0"/>
              <a:t>Gödel: </a:t>
            </a:r>
            <a:r>
              <a:rPr lang="en-US" altLang="nl-NL" dirty="0" smtClean="0"/>
              <a:t>In de </a:t>
            </a:r>
            <a:r>
              <a:rPr lang="en-US" altLang="nl-NL" dirty="0" err="1" smtClean="0"/>
              <a:t>gewone</a:t>
            </a:r>
            <a:r>
              <a:rPr lang="en-US" altLang="nl-NL" dirty="0" smtClean="0"/>
              <a:t> </a:t>
            </a:r>
            <a:r>
              <a:rPr lang="en-US" altLang="nl-NL" dirty="0" err="1" smtClean="0"/>
              <a:t>rekenkunde</a:t>
            </a:r>
            <a:r>
              <a:rPr lang="en-US" altLang="nl-NL" dirty="0" smtClean="0"/>
              <a:t> (</a:t>
            </a:r>
            <a:r>
              <a:rPr lang="en-US" altLang="nl-NL" dirty="0" err="1" smtClean="0"/>
              <a:t>Peano</a:t>
            </a:r>
            <a:r>
              <a:rPr lang="en-US" altLang="nl-NL" dirty="0" smtClean="0"/>
              <a:t>) </a:t>
            </a:r>
            <a:r>
              <a:rPr lang="en-US" altLang="nl-NL" dirty="0" err="1" smtClean="0"/>
              <a:t>bestaan</a:t>
            </a:r>
            <a:r>
              <a:rPr lang="en-US" altLang="nl-NL" dirty="0" smtClean="0"/>
              <a:t> ‘</a:t>
            </a:r>
            <a:r>
              <a:rPr lang="en-US" altLang="nl-NL" dirty="0" err="1" smtClean="0"/>
              <a:t>vraagtekens</a:t>
            </a:r>
            <a:r>
              <a:rPr lang="en-US" altLang="nl-NL" dirty="0" smtClean="0"/>
              <a:t>’,</a:t>
            </a:r>
          </a:p>
          <a:p>
            <a:pPr marL="0" indent="0">
              <a:buNone/>
            </a:pPr>
            <a:r>
              <a:rPr lang="en-US" altLang="nl-NL" dirty="0" err="1" smtClean="0"/>
              <a:t>d.w.z</a:t>
            </a:r>
            <a:r>
              <a:rPr lang="en-US" altLang="nl-NL" dirty="0" smtClean="0"/>
              <a:t>. </a:t>
            </a:r>
            <a:r>
              <a:rPr lang="en-US" altLang="nl-NL" dirty="0" err="1" smtClean="0"/>
              <a:t>onbeslisbare</a:t>
            </a:r>
            <a:r>
              <a:rPr lang="en-US" altLang="nl-NL" dirty="0" smtClean="0"/>
              <a:t> </a:t>
            </a:r>
            <a:r>
              <a:rPr lang="en-US" altLang="nl-NL" dirty="0" err="1" smtClean="0"/>
              <a:t>beweringen</a:t>
            </a:r>
            <a:r>
              <a:rPr lang="en-US" altLang="nl-NL" dirty="0" smtClean="0"/>
              <a:t>:</a:t>
            </a:r>
          </a:p>
          <a:p>
            <a:pPr marL="0" indent="0">
              <a:buNone/>
            </a:pPr>
            <a:r>
              <a:rPr lang="en-US" altLang="nl-NL" dirty="0" err="1" smtClean="0"/>
              <a:t>noch</a:t>
            </a:r>
            <a:r>
              <a:rPr lang="en-US" altLang="nl-NL" dirty="0" smtClean="0"/>
              <a:t> </a:t>
            </a:r>
            <a:r>
              <a:rPr lang="en-US" altLang="nl-NL" dirty="0" err="1" smtClean="0"/>
              <a:t>bewijsbaar</a:t>
            </a:r>
            <a:r>
              <a:rPr lang="en-US" altLang="nl-NL" dirty="0" smtClean="0"/>
              <a:t> </a:t>
            </a:r>
            <a:r>
              <a:rPr lang="en-US" altLang="nl-NL" dirty="0" err="1" smtClean="0"/>
              <a:t>juist</a:t>
            </a:r>
            <a:r>
              <a:rPr lang="en-US" altLang="nl-NL" dirty="0" smtClean="0"/>
              <a:t>, </a:t>
            </a:r>
          </a:p>
          <a:p>
            <a:pPr marL="0" indent="0">
              <a:buNone/>
            </a:pPr>
            <a:r>
              <a:rPr lang="en-US" altLang="nl-NL" dirty="0" err="1" smtClean="0"/>
              <a:t>noch</a:t>
            </a:r>
            <a:r>
              <a:rPr lang="en-US" altLang="nl-NL" dirty="0" smtClean="0"/>
              <a:t> </a:t>
            </a:r>
            <a:r>
              <a:rPr lang="en-US" altLang="nl-NL" dirty="0" err="1" smtClean="0"/>
              <a:t>bewijsbaar</a:t>
            </a:r>
            <a:r>
              <a:rPr lang="en-US" altLang="nl-NL" dirty="0" smtClean="0"/>
              <a:t> </a:t>
            </a:r>
            <a:r>
              <a:rPr lang="en-US" altLang="nl-NL" dirty="0" err="1" smtClean="0"/>
              <a:t>onjuist</a:t>
            </a:r>
            <a:endParaRPr lang="en-US" altLang="nl-NL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52936"/>
            <a:ext cx="4429308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448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nl-NL" dirty="0" err="1" smtClean="0"/>
              <a:t>Onvolledigheid</a:t>
            </a:r>
            <a:endParaRPr lang="en-US" altLang="nl-NL" baseline="30000" dirty="0" smtClean="0"/>
          </a:p>
        </p:txBody>
      </p:sp>
      <p:sp>
        <p:nvSpPr>
          <p:cNvPr id="38915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None/>
            </a:pPr>
            <a:endParaRPr lang="nl-NL" altLang="nl-NL" dirty="0" smtClean="0"/>
          </a:p>
        </p:txBody>
      </p:sp>
      <p:sp>
        <p:nvSpPr>
          <p:cNvPr id="2458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5148064" y="1600200"/>
            <a:ext cx="3816424" cy="4525963"/>
          </a:xfrm>
        </p:spPr>
        <p:txBody>
          <a:bodyPr/>
          <a:lstStyle/>
          <a:p>
            <a:pPr marL="0" indent="0">
              <a:buNone/>
            </a:pPr>
            <a:r>
              <a:rPr lang="en-US" altLang="nl-NL" b="1" dirty="0" err="1" smtClean="0"/>
              <a:t>Voorbeeld</a:t>
            </a:r>
            <a:r>
              <a:rPr lang="en-US" altLang="nl-NL" b="1" dirty="0" smtClean="0"/>
              <a:t> van </a:t>
            </a:r>
            <a:r>
              <a:rPr lang="en-US" altLang="nl-NL" b="1" dirty="0" err="1" smtClean="0"/>
              <a:t>zo’n</a:t>
            </a:r>
            <a:r>
              <a:rPr lang="en-US" altLang="nl-NL" b="1" dirty="0" smtClean="0"/>
              <a:t> </a:t>
            </a:r>
            <a:r>
              <a:rPr lang="en-US" altLang="nl-NL" b="1" dirty="0" err="1" smtClean="0"/>
              <a:t>onbeslisbaar</a:t>
            </a:r>
            <a:r>
              <a:rPr lang="en-US" altLang="nl-NL" b="1" dirty="0" smtClean="0"/>
              <a:t> </a:t>
            </a:r>
            <a:r>
              <a:rPr lang="en-US" altLang="nl-NL" b="1" dirty="0" err="1" smtClean="0"/>
              <a:t>vraagteken</a:t>
            </a:r>
            <a:r>
              <a:rPr lang="en-US" altLang="nl-NL" b="1" dirty="0" smtClean="0"/>
              <a:t>:</a:t>
            </a:r>
          </a:p>
          <a:p>
            <a:pPr marL="0" indent="0">
              <a:buNone/>
            </a:pPr>
            <a:endParaRPr lang="en-US" altLang="nl-NL" b="1" dirty="0"/>
          </a:p>
          <a:p>
            <a:pPr marL="0" indent="0">
              <a:buNone/>
            </a:pPr>
            <a:r>
              <a:rPr lang="en-US" altLang="nl-NL" b="1" dirty="0" err="1" smtClean="0"/>
              <a:t>Stelling</a:t>
            </a:r>
            <a:r>
              <a:rPr lang="en-US" altLang="nl-NL" b="1" dirty="0" smtClean="0"/>
              <a:t> van Goodstein over Goodstein-</a:t>
            </a:r>
            <a:r>
              <a:rPr lang="en-US" altLang="nl-NL" b="1" dirty="0" err="1" smtClean="0"/>
              <a:t>rijtjes</a:t>
            </a:r>
            <a:endParaRPr lang="en-US" altLang="nl-NL" dirty="0" smtClean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852936"/>
            <a:ext cx="4429308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43496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Contrast: </a:t>
            </a:r>
            <a:r>
              <a:rPr lang="en-GB" dirty="0" err="1" smtClean="0"/>
              <a:t>Propositielogica</a:t>
            </a:r>
            <a:r>
              <a:rPr lang="en-GB" dirty="0" smtClean="0"/>
              <a:t> </a:t>
            </a:r>
            <a:br>
              <a:rPr lang="en-GB" dirty="0" smtClean="0"/>
            </a:br>
            <a:r>
              <a:rPr lang="en-GB" dirty="0" smtClean="0"/>
              <a:t>is WEL </a:t>
            </a:r>
            <a:r>
              <a:rPr lang="en-GB" dirty="0" err="1" smtClean="0"/>
              <a:t>volledig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err="1" smtClean="0"/>
              <a:t>Stelling</a:t>
            </a:r>
            <a:r>
              <a:rPr lang="en-GB" b="1" dirty="0" smtClean="0"/>
              <a:t>. </a:t>
            </a:r>
            <a:r>
              <a:rPr lang="en-GB" i="1" dirty="0" err="1" smtClean="0"/>
              <a:t>Iedere</a:t>
            </a:r>
            <a:r>
              <a:rPr lang="en-GB" i="1" dirty="0" smtClean="0"/>
              <a:t> </a:t>
            </a:r>
            <a:r>
              <a:rPr lang="en-GB" i="1" dirty="0" err="1" smtClean="0"/>
              <a:t>bewering</a:t>
            </a:r>
            <a:r>
              <a:rPr lang="en-GB" i="1" dirty="0" smtClean="0"/>
              <a:t> </a:t>
            </a:r>
            <a:r>
              <a:rPr lang="en-GB" i="1" dirty="0" err="1" smtClean="0"/>
              <a:t>uit</a:t>
            </a:r>
            <a:r>
              <a:rPr lang="en-GB" i="1" dirty="0" smtClean="0"/>
              <a:t> </a:t>
            </a:r>
            <a:r>
              <a:rPr lang="en-GB" i="1" dirty="0" err="1" smtClean="0"/>
              <a:t>propositielogica</a:t>
            </a:r>
            <a:r>
              <a:rPr lang="en-GB" i="1" dirty="0" smtClean="0"/>
              <a:t> is </a:t>
            </a:r>
            <a:r>
              <a:rPr lang="en-GB" i="1" dirty="0" err="1" smtClean="0"/>
              <a:t>beslisbaar</a:t>
            </a:r>
            <a:r>
              <a:rPr lang="en-GB" i="1" dirty="0" smtClean="0"/>
              <a:t>, </a:t>
            </a:r>
            <a:r>
              <a:rPr lang="en-GB" i="1" dirty="0" err="1" smtClean="0"/>
              <a:t>dus</a:t>
            </a:r>
            <a:r>
              <a:rPr lang="en-GB" i="1" dirty="0" smtClean="0"/>
              <a:t> </a:t>
            </a:r>
            <a:r>
              <a:rPr lang="en-GB" i="1" dirty="0" err="1" smtClean="0"/>
              <a:t>bewijsbaar</a:t>
            </a:r>
            <a:r>
              <a:rPr lang="en-GB" i="1" dirty="0" smtClean="0"/>
              <a:t> </a:t>
            </a:r>
            <a:r>
              <a:rPr lang="en-GB" i="1" dirty="0" err="1" smtClean="0"/>
              <a:t>juist</a:t>
            </a:r>
            <a:r>
              <a:rPr lang="en-GB" i="1" dirty="0" smtClean="0"/>
              <a:t> of </a:t>
            </a:r>
            <a:r>
              <a:rPr lang="en-GB" i="1" dirty="0" err="1" smtClean="0"/>
              <a:t>bewijsbaar</a:t>
            </a:r>
            <a:r>
              <a:rPr lang="en-GB" i="1" dirty="0" smtClean="0"/>
              <a:t> </a:t>
            </a:r>
            <a:r>
              <a:rPr lang="en-GB" i="1" dirty="0" err="1" smtClean="0"/>
              <a:t>onjuist</a:t>
            </a:r>
            <a:r>
              <a:rPr lang="en-GB" i="1" dirty="0" smtClean="0"/>
              <a:t>. </a:t>
            </a:r>
            <a:r>
              <a:rPr lang="en-GB" i="1" dirty="0" err="1" smtClean="0"/>
              <a:t>Propositielogica</a:t>
            </a:r>
            <a:r>
              <a:rPr lang="en-GB" i="1" dirty="0" smtClean="0"/>
              <a:t> is </a:t>
            </a:r>
            <a:r>
              <a:rPr lang="en-GB" i="1" dirty="0" err="1" smtClean="0"/>
              <a:t>daarom</a:t>
            </a:r>
            <a:r>
              <a:rPr lang="en-GB" i="1" dirty="0" smtClean="0"/>
              <a:t> </a:t>
            </a:r>
            <a:r>
              <a:rPr lang="en-GB" i="1" dirty="0" err="1" smtClean="0"/>
              <a:t>aantoonbaar</a:t>
            </a:r>
            <a:r>
              <a:rPr lang="en-GB" i="1" dirty="0" smtClean="0"/>
              <a:t> consistent. </a:t>
            </a:r>
            <a:endParaRPr lang="en-GB" i="1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err="1" smtClean="0"/>
              <a:t>Bewijsidee</a:t>
            </a:r>
            <a:r>
              <a:rPr lang="en-GB" b="1" dirty="0" smtClean="0"/>
              <a:t>: </a:t>
            </a:r>
            <a:r>
              <a:rPr lang="en-GB" dirty="0" err="1" smtClean="0"/>
              <a:t>Juistheid</a:t>
            </a:r>
            <a:r>
              <a:rPr lang="en-GB" dirty="0" smtClean="0"/>
              <a:t> </a:t>
            </a:r>
            <a:r>
              <a:rPr lang="en-GB" dirty="0" smtClean="0"/>
              <a:t>van </a:t>
            </a:r>
            <a:r>
              <a:rPr lang="en-GB" dirty="0" err="1" smtClean="0"/>
              <a:t>bewering</a:t>
            </a:r>
            <a:r>
              <a:rPr lang="en-GB" dirty="0" smtClean="0"/>
              <a:t> </a:t>
            </a:r>
            <a:r>
              <a:rPr lang="en-GB" dirty="0" err="1" smtClean="0"/>
              <a:t>kan</a:t>
            </a:r>
            <a:r>
              <a:rPr lang="en-GB" dirty="0" smtClean="0"/>
              <a:t> </a:t>
            </a:r>
            <a:r>
              <a:rPr lang="en-GB" dirty="0" err="1" smtClean="0"/>
              <a:t>worden</a:t>
            </a:r>
            <a:r>
              <a:rPr lang="en-GB" dirty="0" smtClean="0"/>
              <a:t> </a:t>
            </a:r>
            <a:r>
              <a:rPr lang="en-GB" dirty="0" err="1" smtClean="0"/>
              <a:t>geverifieerd</a:t>
            </a:r>
            <a:r>
              <a:rPr lang="en-GB" dirty="0" smtClean="0"/>
              <a:t> </a:t>
            </a:r>
            <a:r>
              <a:rPr lang="en-GB" dirty="0" err="1" smtClean="0"/>
              <a:t>d.m.v</a:t>
            </a:r>
            <a:r>
              <a:rPr lang="en-GB" dirty="0" smtClean="0"/>
              <a:t>. </a:t>
            </a:r>
            <a:r>
              <a:rPr lang="en-GB" dirty="0" err="1" smtClean="0"/>
              <a:t>waarheidstabel</a:t>
            </a:r>
            <a:r>
              <a:rPr lang="en-GB" dirty="0" smtClean="0"/>
              <a:t>. 	</a:t>
            </a:r>
            <a:endParaRPr lang="en-GB" dirty="0" smtClean="0"/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r>
              <a:rPr lang="en-GB" b="1" dirty="0" err="1" smtClean="0"/>
              <a:t>Voorbeelden</a:t>
            </a:r>
            <a:r>
              <a:rPr lang="en-GB" b="1" dirty="0" smtClean="0"/>
              <a:t>: </a:t>
            </a:r>
            <a:r>
              <a:rPr lang="en-GB" i="1" dirty="0" smtClean="0"/>
              <a:t>P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 - </a:t>
            </a:r>
            <a:r>
              <a:rPr lang="en-GB" i="1" dirty="0" smtClean="0">
                <a:sym typeface="Symbol"/>
              </a:rPr>
              <a:t>P</a:t>
            </a:r>
            <a:r>
              <a:rPr lang="en-GB" dirty="0" smtClean="0">
                <a:sym typeface="Symbol"/>
              </a:rPr>
              <a:t> is </a:t>
            </a:r>
            <a:r>
              <a:rPr lang="en-GB" dirty="0" err="1" smtClean="0">
                <a:sym typeface="Symbol"/>
              </a:rPr>
              <a:t>waar</a:t>
            </a:r>
            <a:r>
              <a:rPr lang="en-GB" dirty="0" smtClean="0">
                <a:sym typeface="Symbol"/>
              </a:rPr>
              <a:t>, </a:t>
            </a:r>
            <a:r>
              <a:rPr lang="en-GB" i="1" dirty="0" smtClean="0"/>
              <a:t>P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 -</a:t>
            </a:r>
            <a:r>
              <a:rPr lang="en-GB" i="1" dirty="0" smtClean="0">
                <a:sym typeface="Symbol"/>
              </a:rPr>
              <a:t>P</a:t>
            </a:r>
            <a:r>
              <a:rPr lang="en-GB" dirty="0" smtClean="0">
                <a:sym typeface="Symbol"/>
              </a:rPr>
              <a:t> is </a:t>
            </a:r>
            <a:r>
              <a:rPr lang="en-GB" dirty="0" err="1" smtClean="0">
                <a:sym typeface="Symbol"/>
              </a:rPr>
              <a:t>onwaar</a:t>
            </a:r>
            <a:r>
              <a:rPr lang="en-GB" dirty="0" smtClean="0">
                <a:sym typeface="Symbol"/>
              </a:rPr>
              <a:t>,  </a:t>
            </a:r>
            <a:endParaRPr lang="nl-NL" b="1" dirty="0" smtClean="0"/>
          </a:p>
          <a:p>
            <a:pPr marL="0" indent="0">
              <a:buNone/>
            </a:pP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1827656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err="1"/>
              <a:t>Waarheidstabel</a:t>
            </a:r>
            <a:r>
              <a:rPr lang="en-GB" dirty="0"/>
              <a:t> voor P </a:t>
            </a:r>
            <a:r>
              <a:rPr lang="en-GB" dirty="0">
                <a:sym typeface="Symbol"/>
              </a:rPr>
              <a:t></a:t>
            </a:r>
            <a:r>
              <a:rPr lang="en-GB" dirty="0"/>
              <a:t> -</a:t>
            </a:r>
            <a:r>
              <a:rPr lang="en-GB" dirty="0" smtClean="0"/>
              <a:t>P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2809875"/>
            <a:ext cx="6584950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351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Waarheidstabel</a:t>
            </a:r>
            <a:r>
              <a:rPr lang="en-GB" dirty="0"/>
              <a:t> voor P </a:t>
            </a:r>
            <a:r>
              <a:rPr lang="en-GB" dirty="0">
                <a:sym typeface="Symbol"/>
              </a:rPr>
              <a:t></a:t>
            </a:r>
            <a:r>
              <a:rPr lang="en-GB" dirty="0"/>
              <a:t> -P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0883319"/>
              </p:ext>
            </p:extLst>
          </p:nvPr>
        </p:nvGraphicFramePr>
        <p:xfrm>
          <a:off x="457200" y="1600200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>
                          <a:sym typeface="Symbol"/>
                        </a:rPr>
                        <a:t>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-P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767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Waarheidstabel</a:t>
            </a:r>
            <a:r>
              <a:rPr lang="en-GB" dirty="0" smtClean="0"/>
              <a:t> voor P </a:t>
            </a:r>
            <a:r>
              <a:rPr lang="en-GB" dirty="0" smtClean="0">
                <a:sym typeface="Symbol"/>
              </a:rPr>
              <a:t> Q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76276543"/>
              </p:ext>
            </p:extLst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P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P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>
                          <a:sym typeface="Symbol"/>
                        </a:rPr>
                        <a:t>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366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Hercules &amp; de Hydra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</p:txBody>
      </p:sp>
      <p:pic>
        <p:nvPicPr>
          <p:cNvPr id="3074" name="Picture 2" descr="H:\Schijf H\TeX\Studentencolloquium 2015\Oneindig - Copy\HerculesHyd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1560464"/>
            <a:ext cx="7912817" cy="4684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53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(P </a:t>
            </a:r>
            <a:r>
              <a:rPr lang="en-GB" dirty="0" smtClean="0">
                <a:sym typeface="Symbol"/>
              </a:rPr>
              <a:t> Q)  (Q  P)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Maak</a:t>
            </a:r>
            <a:r>
              <a:rPr lang="en-GB" dirty="0" smtClean="0"/>
              <a:t> </a:t>
            </a:r>
            <a:r>
              <a:rPr lang="en-GB" dirty="0" err="1" smtClean="0"/>
              <a:t>Waarheidstabel</a:t>
            </a:r>
            <a:r>
              <a:rPr lang="en-GB" dirty="0" smtClean="0"/>
              <a:t> voor</a:t>
            </a:r>
          </a:p>
          <a:p>
            <a:r>
              <a:rPr lang="en-GB" dirty="0"/>
              <a:t>(P </a:t>
            </a:r>
            <a:r>
              <a:rPr lang="en-GB" dirty="0">
                <a:sym typeface="Symbol"/>
              </a:rPr>
              <a:t> Q)  (Q  P</a:t>
            </a:r>
            <a:r>
              <a:rPr lang="en-GB" dirty="0" smtClean="0">
                <a:sym typeface="Symbol"/>
              </a:rPr>
              <a:t>)</a:t>
            </a:r>
          </a:p>
          <a:p>
            <a:r>
              <a:rPr lang="en-GB" dirty="0" smtClean="0">
                <a:sym typeface="Symbol"/>
              </a:rPr>
              <a:t>Is </a:t>
            </a:r>
            <a:r>
              <a:rPr lang="en-GB" dirty="0" err="1" smtClean="0">
                <a:sym typeface="Symbol"/>
              </a:rPr>
              <a:t>dit</a:t>
            </a:r>
            <a:r>
              <a:rPr lang="en-GB" dirty="0" smtClean="0">
                <a:sym typeface="Symbol"/>
              </a:rPr>
              <a:t> </a:t>
            </a:r>
            <a:r>
              <a:rPr lang="en-GB" dirty="0" err="1" smtClean="0">
                <a:sym typeface="Symbol"/>
              </a:rPr>
              <a:t>een</a:t>
            </a:r>
            <a:r>
              <a:rPr lang="en-GB" dirty="0" smtClean="0">
                <a:sym typeface="Symbol"/>
              </a:rPr>
              <a:t> </a:t>
            </a:r>
            <a:r>
              <a:rPr lang="en-GB" dirty="0" err="1" smtClean="0">
                <a:sym typeface="Symbol"/>
              </a:rPr>
              <a:t>tautologie</a:t>
            </a:r>
            <a:r>
              <a:rPr lang="en-GB" dirty="0" smtClean="0">
                <a:sym typeface="Symbol"/>
              </a:rPr>
              <a:t>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0128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(P </a:t>
            </a:r>
            <a:r>
              <a:rPr lang="en-GB" dirty="0">
                <a:sym typeface="Symbol"/>
              </a:rPr>
              <a:t> Q)  (Q  P)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2226315"/>
              </p:ext>
            </p:extLst>
          </p:nvPr>
        </p:nvGraphicFramePr>
        <p:xfrm>
          <a:off x="457200" y="1600200"/>
          <a:ext cx="740664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Q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(P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>
                          <a:sym typeface="Symbol"/>
                        </a:rPr>
                        <a:t>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Q)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>
                          <a:sym typeface="Symbol"/>
                        </a:rPr>
                        <a:t>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(Q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>
                          <a:sym typeface="Symbol"/>
                        </a:rPr>
                        <a:t>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P)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245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(P </a:t>
            </a:r>
            <a:r>
              <a:rPr lang="en-GB" dirty="0">
                <a:sym typeface="Symbol"/>
              </a:rPr>
              <a:t> Q)  (Q  P)</a:t>
            </a:r>
            <a:endParaRPr lang="nl-NL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909264"/>
              </p:ext>
            </p:extLst>
          </p:nvPr>
        </p:nvGraphicFramePr>
        <p:xfrm>
          <a:off x="457200" y="1600200"/>
          <a:ext cx="7406640" cy="18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  <a:gridCol w="822960"/>
              </a:tblGrid>
              <a:tr h="3886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Q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(P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>
                          <a:sym typeface="Symbol"/>
                        </a:rPr>
                        <a:t>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Q) 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>
                          <a:sym typeface="Symbol"/>
                        </a:rPr>
                        <a:t>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(Q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NL" dirty="0" smtClean="0">
                          <a:sym typeface="Symbol"/>
                        </a:rPr>
                        <a:t>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P)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nl-NL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nl-NL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nl-NL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nl-NL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rgbClr val="00B050"/>
                          </a:solidFill>
                        </a:rPr>
                        <a:t>1</a:t>
                      </a:r>
                      <a:endParaRPr lang="nl-NL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1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/>
                        <a:t>0</a:t>
                      </a:r>
                      <a:endParaRPr lang="nl-N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543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Appendices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Lengte</a:t>
            </a:r>
            <a:r>
              <a:rPr lang="en-GB" dirty="0" smtClean="0"/>
              <a:t> </a:t>
            </a:r>
            <a:r>
              <a:rPr lang="en-GB" dirty="0" err="1" smtClean="0"/>
              <a:t>Goodsteinrijtje</a:t>
            </a:r>
            <a:r>
              <a:rPr lang="en-GB" dirty="0" smtClean="0"/>
              <a:t> </a:t>
            </a:r>
            <a:r>
              <a:rPr lang="en-GB" dirty="0" err="1" smtClean="0"/>
              <a:t>bij</a:t>
            </a:r>
            <a:r>
              <a:rPr lang="en-GB" dirty="0" smtClean="0"/>
              <a:t> </a:t>
            </a:r>
            <a:r>
              <a:rPr lang="en-GB" dirty="0" err="1" smtClean="0"/>
              <a:t>startgetal</a:t>
            </a:r>
            <a:r>
              <a:rPr lang="en-GB" dirty="0" smtClean="0"/>
              <a:t> </a:t>
            </a:r>
            <a:r>
              <a:rPr lang="en-GB" i="1" dirty="0" smtClean="0"/>
              <a:t>g</a:t>
            </a:r>
            <a:r>
              <a:rPr lang="en-GB" baseline="-25000" dirty="0" smtClean="0"/>
              <a:t>2</a:t>
            </a:r>
            <a:r>
              <a:rPr lang="en-GB" dirty="0" smtClean="0"/>
              <a:t> = 3    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bij</a:t>
            </a:r>
            <a:r>
              <a:rPr lang="en-GB" dirty="0" smtClean="0"/>
              <a:t> </a:t>
            </a:r>
            <a:r>
              <a:rPr lang="en-GB" dirty="0" err="1" smtClean="0"/>
              <a:t>startgetal</a:t>
            </a:r>
            <a:r>
              <a:rPr lang="en-GB" dirty="0" smtClean="0"/>
              <a:t> </a:t>
            </a:r>
            <a:r>
              <a:rPr lang="en-GB" i="1" dirty="0"/>
              <a:t>g</a:t>
            </a:r>
            <a:r>
              <a:rPr lang="en-GB" baseline="-25000" dirty="0"/>
              <a:t>2</a:t>
            </a:r>
            <a:r>
              <a:rPr lang="en-GB" dirty="0"/>
              <a:t> = </a:t>
            </a:r>
            <a:r>
              <a:rPr lang="en-GB" dirty="0" smtClean="0"/>
              <a:t>4.</a:t>
            </a:r>
          </a:p>
          <a:p>
            <a:r>
              <a:rPr lang="en-GB" dirty="0" smtClean="0"/>
              <a:t>Nog </a:t>
            </a:r>
            <a:r>
              <a:rPr lang="en-GB" dirty="0" err="1" smtClean="0"/>
              <a:t>een</a:t>
            </a:r>
            <a:r>
              <a:rPr lang="en-GB" dirty="0" smtClean="0"/>
              <a:t> </a:t>
            </a:r>
            <a:r>
              <a:rPr lang="en-GB" dirty="0" err="1" smtClean="0"/>
              <a:t>groot</a:t>
            </a:r>
            <a:r>
              <a:rPr lang="en-GB" dirty="0" smtClean="0"/>
              <a:t> </a:t>
            </a:r>
            <a:r>
              <a:rPr lang="en-GB" dirty="0" err="1" smtClean="0"/>
              <a:t>getal</a:t>
            </a:r>
            <a:r>
              <a:rPr lang="en-GB" dirty="0" smtClean="0"/>
              <a:t>: </a:t>
            </a:r>
            <a:r>
              <a:rPr lang="en-GB" dirty="0" err="1" smtClean="0"/>
              <a:t>grootste</a:t>
            </a:r>
            <a:r>
              <a:rPr lang="en-GB" dirty="0" smtClean="0"/>
              <a:t> </a:t>
            </a:r>
            <a:r>
              <a:rPr lang="en-GB" dirty="0" err="1" smtClean="0"/>
              <a:t>bekende</a:t>
            </a:r>
            <a:r>
              <a:rPr lang="en-GB" dirty="0" smtClean="0"/>
              <a:t> </a:t>
            </a:r>
            <a:r>
              <a:rPr lang="en-GB" dirty="0" err="1" smtClean="0"/>
              <a:t>priemgetal</a:t>
            </a:r>
            <a:endParaRPr lang="en-GB" dirty="0" smtClean="0"/>
          </a:p>
          <a:p>
            <a:r>
              <a:rPr lang="en-GB" dirty="0" err="1" smtClean="0"/>
              <a:t>Drakendoden</a:t>
            </a:r>
            <a:r>
              <a:rPr lang="en-GB" dirty="0" smtClean="0"/>
              <a:t> </a:t>
            </a:r>
            <a:r>
              <a:rPr lang="en-GB" dirty="0" err="1" smtClean="0"/>
              <a:t>voor</a:t>
            </a:r>
            <a:r>
              <a:rPr lang="en-GB" dirty="0" smtClean="0"/>
              <a:t> beginners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78168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Goodstein </a:t>
            </a:r>
            <a:r>
              <a:rPr lang="en-GB" dirty="0" err="1" smtClean="0"/>
              <a:t>bij</a:t>
            </a:r>
            <a:r>
              <a:rPr lang="en-GB" dirty="0" smtClean="0"/>
              <a:t> </a:t>
            </a:r>
            <a:r>
              <a:rPr lang="en-GB" dirty="0" err="1" smtClean="0"/>
              <a:t>startgetal</a:t>
            </a:r>
            <a:r>
              <a:rPr lang="en-GB" dirty="0" smtClean="0"/>
              <a:t> g</a:t>
            </a:r>
            <a:r>
              <a:rPr lang="en-GB" baseline="-25000" dirty="0" smtClean="0"/>
              <a:t>2</a:t>
            </a:r>
            <a:r>
              <a:rPr lang="en-GB" dirty="0" smtClean="0"/>
              <a:t> = 3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 smtClean="0"/>
              <a:t>g</a:t>
            </a:r>
            <a:r>
              <a:rPr lang="en-GB" baseline="-25000" dirty="0" smtClean="0"/>
              <a:t>2</a:t>
            </a:r>
            <a:r>
              <a:rPr lang="en-GB" dirty="0" smtClean="0"/>
              <a:t> = 3 = 2 + 1</a:t>
            </a:r>
          </a:p>
          <a:p>
            <a:r>
              <a:rPr lang="en-GB" i="1" dirty="0"/>
              <a:t>g</a:t>
            </a:r>
            <a:r>
              <a:rPr lang="en-GB" baseline="-25000" dirty="0" smtClean="0"/>
              <a:t>3</a:t>
            </a:r>
            <a:r>
              <a:rPr lang="en-GB" dirty="0" smtClean="0"/>
              <a:t> = 3 + 1 – 1 = 3</a:t>
            </a:r>
          </a:p>
          <a:p>
            <a:r>
              <a:rPr lang="en-GB" i="1" dirty="0"/>
              <a:t>g</a:t>
            </a:r>
            <a:r>
              <a:rPr lang="en-GB" baseline="-25000" dirty="0" smtClean="0"/>
              <a:t>4</a:t>
            </a:r>
            <a:r>
              <a:rPr lang="en-GB" dirty="0" smtClean="0"/>
              <a:t> = 4 – 1 = 3</a:t>
            </a:r>
          </a:p>
          <a:p>
            <a:r>
              <a:rPr lang="en-GB" i="1" dirty="0"/>
              <a:t>g</a:t>
            </a:r>
            <a:r>
              <a:rPr lang="en-GB" baseline="-25000" dirty="0" smtClean="0"/>
              <a:t>5</a:t>
            </a:r>
            <a:r>
              <a:rPr lang="en-GB" dirty="0" smtClean="0"/>
              <a:t> = 3 – 1 = 2</a:t>
            </a:r>
          </a:p>
          <a:p>
            <a:r>
              <a:rPr lang="en-GB" i="1" dirty="0"/>
              <a:t>g</a:t>
            </a:r>
            <a:r>
              <a:rPr lang="en-GB" baseline="-25000" dirty="0" smtClean="0"/>
              <a:t>6</a:t>
            </a:r>
            <a:r>
              <a:rPr lang="en-GB" dirty="0" smtClean="0"/>
              <a:t> = 2 – 1 = 1</a:t>
            </a:r>
          </a:p>
          <a:p>
            <a:r>
              <a:rPr lang="en-GB" i="1" dirty="0" smtClean="0">
                <a:solidFill>
                  <a:srgbClr val="FF0000"/>
                </a:solidFill>
              </a:rPr>
              <a:t>g</a:t>
            </a:r>
            <a:r>
              <a:rPr lang="en-GB" baseline="-25000" dirty="0" smtClean="0">
                <a:solidFill>
                  <a:srgbClr val="FF0000"/>
                </a:solidFill>
              </a:rPr>
              <a:t>7</a:t>
            </a:r>
            <a:r>
              <a:rPr lang="en-GB" dirty="0" smtClean="0">
                <a:solidFill>
                  <a:srgbClr val="FF0000"/>
                </a:solidFill>
              </a:rPr>
              <a:t> = 1 – 1 = 0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02144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Goodstein </a:t>
            </a:r>
            <a:r>
              <a:rPr lang="en-GB" dirty="0" err="1" smtClean="0"/>
              <a:t>bij</a:t>
            </a:r>
            <a:r>
              <a:rPr lang="en-GB" dirty="0" smtClean="0"/>
              <a:t> </a:t>
            </a:r>
            <a:r>
              <a:rPr lang="en-GB" dirty="0" err="1" smtClean="0"/>
              <a:t>startgetal</a:t>
            </a:r>
            <a:r>
              <a:rPr lang="en-GB" dirty="0" smtClean="0"/>
              <a:t> g</a:t>
            </a:r>
            <a:r>
              <a:rPr lang="en-GB" baseline="-25000" dirty="0" smtClean="0"/>
              <a:t>2</a:t>
            </a:r>
            <a:r>
              <a:rPr lang="en-GB" dirty="0" smtClean="0"/>
              <a:t> = 4 = 2</a:t>
            </a:r>
            <a:r>
              <a:rPr lang="en-GB" baseline="30000" dirty="0" smtClean="0"/>
              <a:t>2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i="1" dirty="0" smtClean="0"/>
              <a:t>g</a:t>
            </a:r>
            <a:r>
              <a:rPr lang="en-GB" baseline="-25000" dirty="0" smtClean="0"/>
              <a:t>3</a:t>
            </a:r>
            <a:r>
              <a:rPr lang="en-GB" dirty="0" smtClean="0"/>
              <a:t> = 3</a:t>
            </a:r>
            <a:r>
              <a:rPr lang="en-GB" baseline="30000" dirty="0" smtClean="0"/>
              <a:t>3</a:t>
            </a:r>
            <a:r>
              <a:rPr lang="en-GB" dirty="0" smtClean="0"/>
              <a:t> – 1 = 2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3</a:t>
            </a:r>
            <a:r>
              <a:rPr lang="en-GB" baseline="30000" dirty="0" smtClean="0"/>
              <a:t>2</a:t>
            </a:r>
            <a:r>
              <a:rPr lang="en-GB" dirty="0" smtClean="0"/>
              <a:t> + 2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3 + 2 </a:t>
            </a:r>
          </a:p>
          <a:p>
            <a:r>
              <a:rPr lang="en-GB" i="1" dirty="0"/>
              <a:t>g</a:t>
            </a:r>
            <a:r>
              <a:rPr lang="en-GB" baseline="-25000" dirty="0" smtClean="0"/>
              <a:t>4</a:t>
            </a:r>
            <a:r>
              <a:rPr lang="en-GB" dirty="0" smtClean="0"/>
              <a:t> = 2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4</a:t>
            </a:r>
            <a:r>
              <a:rPr lang="en-GB" baseline="30000" dirty="0" smtClean="0"/>
              <a:t>2</a:t>
            </a:r>
            <a:r>
              <a:rPr lang="en-GB" dirty="0" smtClean="0"/>
              <a:t> + 2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4 + 1 </a:t>
            </a:r>
          </a:p>
          <a:p>
            <a:r>
              <a:rPr lang="en-GB" i="1" dirty="0"/>
              <a:t>g</a:t>
            </a:r>
            <a:r>
              <a:rPr lang="en-GB" baseline="-25000" dirty="0" smtClean="0"/>
              <a:t>5</a:t>
            </a:r>
            <a:r>
              <a:rPr lang="en-GB" dirty="0" smtClean="0"/>
              <a:t> = 2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5</a:t>
            </a:r>
            <a:r>
              <a:rPr lang="en-GB" baseline="30000" dirty="0" smtClean="0"/>
              <a:t>2</a:t>
            </a:r>
            <a:r>
              <a:rPr lang="en-GB" dirty="0" smtClean="0"/>
              <a:t> + 2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5</a:t>
            </a:r>
          </a:p>
          <a:p>
            <a:r>
              <a:rPr lang="en-GB" i="1" dirty="0"/>
              <a:t>g</a:t>
            </a:r>
            <a:r>
              <a:rPr lang="en-GB" baseline="-25000" dirty="0" smtClean="0"/>
              <a:t>6</a:t>
            </a:r>
            <a:r>
              <a:rPr lang="en-GB" dirty="0" smtClean="0"/>
              <a:t> = 2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6</a:t>
            </a:r>
            <a:r>
              <a:rPr lang="en-GB" baseline="30000" dirty="0" smtClean="0"/>
              <a:t>2</a:t>
            </a:r>
            <a:r>
              <a:rPr lang="en-GB" dirty="0" smtClean="0"/>
              <a:t> + 2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6 – 1 = 2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6</a:t>
            </a:r>
            <a:r>
              <a:rPr lang="en-GB" baseline="30000" dirty="0" smtClean="0"/>
              <a:t>2</a:t>
            </a:r>
            <a:r>
              <a:rPr lang="en-GB" dirty="0" smtClean="0"/>
              <a:t> + 6 + 5</a:t>
            </a:r>
          </a:p>
          <a:p>
            <a:r>
              <a:rPr lang="en-GB" i="1" dirty="0"/>
              <a:t>g</a:t>
            </a:r>
            <a:r>
              <a:rPr lang="en-GB" baseline="-25000" dirty="0" smtClean="0"/>
              <a:t>23</a:t>
            </a:r>
            <a:r>
              <a:rPr lang="en-GB" dirty="0" smtClean="0"/>
              <a:t> = 2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23</a:t>
            </a:r>
            <a:r>
              <a:rPr lang="en-GB" baseline="30000" dirty="0" smtClean="0"/>
              <a:t>2</a:t>
            </a:r>
            <a:r>
              <a:rPr lang="en-GB" dirty="0" smtClean="0"/>
              <a:t> </a:t>
            </a:r>
          </a:p>
          <a:p>
            <a:r>
              <a:rPr lang="en-GB" i="1" dirty="0"/>
              <a:t>g</a:t>
            </a:r>
            <a:r>
              <a:rPr lang="en-GB" baseline="-25000" dirty="0" smtClean="0"/>
              <a:t>24</a:t>
            </a:r>
            <a:r>
              <a:rPr lang="en-GB" dirty="0" smtClean="0"/>
              <a:t> = 2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24</a:t>
            </a:r>
            <a:r>
              <a:rPr lang="en-GB" baseline="30000" dirty="0" smtClean="0"/>
              <a:t>2</a:t>
            </a:r>
            <a:r>
              <a:rPr lang="en-GB" dirty="0" smtClean="0"/>
              <a:t> – 1 = 24</a:t>
            </a:r>
            <a:r>
              <a:rPr lang="en-GB" baseline="30000" dirty="0" smtClean="0"/>
              <a:t>2</a:t>
            </a:r>
            <a:r>
              <a:rPr lang="en-GB" dirty="0" smtClean="0"/>
              <a:t> + 23 </a:t>
            </a:r>
            <a:r>
              <a:rPr lang="en-GB" dirty="0" smtClean="0">
                <a:sym typeface="Symbol"/>
              </a:rPr>
              <a:t> </a:t>
            </a:r>
            <a:r>
              <a:rPr lang="en-GB" dirty="0" smtClean="0"/>
              <a:t>24 + 23 </a:t>
            </a:r>
          </a:p>
          <a:p>
            <a:r>
              <a:rPr lang="en-GB" i="1" dirty="0" err="1"/>
              <a:t>g</a:t>
            </a:r>
            <a:r>
              <a:rPr lang="en-GB" i="1" baseline="-25000" dirty="0" err="1" smtClean="0"/>
              <a:t>n</a:t>
            </a:r>
            <a:r>
              <a:rPr lang="en-GB" dirty="0" smtClean="0"/>
              <a:t> = 0 voor </a:t>
            </a:r>
            <a:r>
              <a:rPr lang="en-GB" dirty="0" err="1" smtClean="0"/>
              <a:t>welke</a:t>
            </a:r>
            <a:r>
              <a:rPr lang="en-GB" dirty="0" smtClean="0"/>
              <a:t> </a:t>
            </a:r>
            <a:r>
              <a:rPr lang="en-GB" i="1" dirty="0" smtClean="0"/>
              <a:t>n</a:t>
            </a:r>
            <a:r>
              <a:rPr lang="en-GB" dirty="0" smtClean="0"/>
              <a:t>?</a:t>
            </a:r>
          </a:p>
          <a:p>
            <a:r>
              <a:rPr lang="en-GB" i="1" dirty="0" smtClean="0"/>
              <a:t>n</a:t>
            </a:r>
            <a:r>
              <a:rPr lang="en-GB" dirty="0" smtClean="0"/>
              <a:t> = 3 </a:t>
            </a:r>
            <a:r>
              <a:rPr lang="en-GB" dirty="0" smtClean="0">
                <a:sym typeface="Symbol"/>
              </a:rPr>
              <a:t></a:t>
            </a:r>
            <a:r>
              <a:rPr lang="en-GB" dirty="0" smtClean="0"/>
              <a:t> 2</a:t>
            </a:r>
            <a:r>
              <a:rPr lang="en-GB" baseline="30000" dirty="0" smtClean="0"/>
              <a:t>402.653.211</a:t>
            </a:r>
            <a:r>
              <a:rPr lang="en-GB" dirty="0" smtClean="0"/>
              <a:t> – 2 </a:t>
            </a:r>
            <a:r>
              <a:rPr lang="en-GB" dirty="0" smtClean="0">
                <a:sym typeface="Symbol"/>
              </a:rPr>
              <a:t> 7  10</a:t>
            </a:r>
            <a:r>
              <a:rPr lang="en-GB" baseline="30000" dirty="0" smtClean="0">
                <a:sym typeface="Symbol"/>
              </a:rPr>
              <a:t>121.210.694</a:t>
            </a:r>
            <a:r>
              <a:rPr lang="en-GB" dirty="0" smtClean="0">
                <a:sym typeface="Symbol"/>
              </a:rPr>
              <a:t> </a:t>
            </a:r>
            <a:endParaRPr lang="en-GB" i="1" baseline="30000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baseline="30000" dirty="0" smtClean="0"/>
          </a:p>
          <a:p>
            <a:endParaRPr lang="en-GB" baseline="30000" dirty="0" smtClean="0"/>
          </a:p>
          <a:p>
            <a:endParaRPr lang="en-GB" baseline="30000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93802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Hoe </a:t>
            </a:r>
            <a:r>
              <a:rPr lang="en-GB" dirty="0" err="1" smtClean="0"/>
              <a:t>groot</a:t>
            </a:r>
            <a:r>
              <a:rPr lang="en-GB" dirty="0" smtClean="0"/>
              <a:t> is </a:t>
            </a:r>
            <a:r>
              <a:rPr lang="en-GB" dirty="0">
                <a:sym typeface="Symbol"/>
              </a:rPr>
              <a:t>7  </a:t>
            </a:r>
            <a:r>
              <a:rPr lang="en-GB" dirty="0" smtClean="0">
                <a:sym typeface="Symbol"/>
              </a:rPr>
              <a:t>10</a:t>
            </a:r>
            <a:r>
              <a:rPr lang="en-GB" baseline="30000" dirty="0" smtClean="0">
                <a:sym typeface="Symbol"/>
              </a:rPr>
              <a:t>121.210.694</a:t>
            </a:r>
            <a:r>
              <a:rPr lang="en-GB" dirty="0" smtClean="0"/>
              <a:t>? 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628800"/>
            <a:ext cx="8229600" cy="4525963"/>
          </a:xfrm>
        </p:spPr>
        <p:txBody>
          <a:bodyPr/>
          <a:lstStyle/>
          <a:p>
            <a:r>
              <a:rPr lang="en-GB" dirty="0" err="1" smtClean="0"/>
              <a:t>Stel</a:t>
            </a:r>
            <a:r>
              <a:rPr lang="en-GB" dirty="0" smtClean="0"/>
              <a:t> je start met </a:t>
            </a:r>
            <a:r>
              <a:rPr lang="en-GB" i="1" dirty="0"/>
              <a:t>g</a:t>
            </a:r>
            <a:r>
              <a:rPr lang="en-GB" baseline="-25000" dirty="0"/>
              <a:t>2</a:t>
            </a:r>
            <a:r>
              <a:rPr lang="en-GB" dirty="0"/>
              <a:t> = </a:t>
            </a:r>
            <a:r>
              <a:rPr lang="en-GB" dirty="0" smtClean="0"/>
              <a:t>4.</a:t>
            </a:r>
          </a:p>
          <a:p>
            <a:r>
              <a:rPr lang="en-GB" dirty="0" smtClean="0"/>
              <a:t>Je </a:t>
            </a:r>
            <a:r>
              <a:rPr lang="en-GB" dirty="0" err="1" smtClean="0"/>
              <a:t>produceert</a:t>
            </a:r>
            <a:r>
              <a:rPr lang="en-GB" dirty="0" smtClean="0"/>
              <a:t> 1 </a:t>
            </a:r>
            <a:r>
              <a:rPr lang="en-GB" dirty="0" err="1" smtClean="0"/>
              <a:t>nieuwe</a:t>
            </a:r>
            <a:r>
              <a:rPr lang="en-GB" dirty="0" smtClean="0"/>
              <a:t> </a:t>
            </a:r>
            <a:r>
              <a:rPr lang="en-GB" i="1" dirty="0" err="1" smtClean="0"/>
              <a:t>g</a:t>
            </a:r>
            <a:r>
              <a:rPr lang="en-GB" i="1" baseline="-25000" dirty="0" err="1" smtClean="0"/>
              <a:t>n</a:t>
            </a:r>
            <a:r>
              <a:rPr lang="en-GB" dirty="0" smtClean="0"/>
              <a:t> per </a:t>
            </a:r>
            <a:r>
              <a:rPr lang="en-GB" dirty="0" err="1" smtClean="0"/>
              <a:t>seconde</a:t>
            </a:r>
            <a:r>
              <a:rPr lang="en-GB" dirty="0" smtClean="0"/>
              <a:t>.</a:t>
            </a:r>
          </a:p>
          <a:p>
            <a:r>
              <a:rPr lang="en-GB" dirty="0" err="1" smtClean="0">
                <a:solidFill>
                  <a:srgbClr val="FF0000"/>
                </a:solidFill>
              </a:rPr>
              <a:t>Hoeveel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jaar</a:t>
            </a:r>
            <a:r>
              <a:rPr lang="en-GB" dirty="0" smtClean="0">
                <a:solidFill>
                  <a:srgbClr val="FF0000"/>
                </a:solidFill>
              </a:rPr>
              <a:t> ben je </a:t>
            </a:r>
            <a:r>
              <a:rPr lang="en-GB" dirty="0" err="1" smtClean="0">
                <a:solidFill>
                  <a:srgbClr val="FF0000"/>
                </a:solidFill>
              </a:rPr>
              <a:t>bezig</a:t>
            </a:r>
            <a:r>
              <a:rPr lang="en-GB" dirty="0" smtClean="0">
                <a:solidFill>
                  <a:srgbClr val="FF0000"/>
                </a:solidFill>
              </a:rPr>
              <a:t>? </a:t>
            </a:r>
            <a:r>
              <a:rPr lang="en-GB" sz="2800" dirty="0" smtClean="0"/>
              <a:t>1 </a:t>
            </a:r>
            <a:r>
              <a:rPr lang="en-GB" sz="2800" dirty="0" err="1" smtClean="0"/>
              <a:t>jaar</a:t>
            </a:r>
            <a:r>
              <a:rPr lang="en-GB" sz="2800" dirty="0" smtClean="0"/>
              <a:t> = 32 </a:t>
            </a:r>
            <a:r>
              <a:rPr lang="en-GB" sz="2800" dirty="0" err="1" smtClean="0"/>
              <a:t>miljoen</a:t>
            </a:r>
            <a:r>
              <a:rPr lang="en-GB" sz="2800" dirty="0" smtClean="0"/>
              <a:t> sec</a:t>
            </a:r>
          </a:p>
          <a:p>
            <a:r>
              <a:rPr lang="en-GB" dirty="0" err="1" smtClean="0">
                <a:solidFill>
                  <a:srgbClr val="FF0000"/>
                </a:solidFill>
              </a:rPr>
              <a:t>Voldoende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tijd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sinds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Oerknal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(14 </a:t>
            </a:r>
            <a:r>
              <a:rPr lang="en-GB" dirty="0" err="1" smtClean="0"/>
              <a:t>miljard</a:t>
            </a:r>
            <a:r>
              <a:rPr lang="en-GB" dirty="0" smtClean="0"/>
              <a:t> </a:t>
            </a:r>
            <a:r>
              <a:rPr lang="en-GB" dirty="0" err="1" smtClean="0"/>
              <a:t>jaar</a:t>
            </a:r>
            <a:r>
              <a:rPr lang="en-GB" dirty="0" smtClean="0"/>
              <a:t>)</a:t>
            </a:r>
            <a:r>
              <a:rPr lang="en-GB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GB" dirty="0" smtClean="0"/>
              <a:t>Zo nee: </a:t>
            </a:r>
            <a:r>
              <a:rPr lang="en-GB" dirty="0" smtClean="0">
                <a:solidFill>
                  <a:srgbClr val="FF0000"/>
                </a:solidFill>
              </a:rPr>
              <a:t>Is 10 × </a:t>
            </a:r>
            <a:r>
              <a:rPr lang="en-GB" dirty="0" err="1" smtClean="0">
                <a:solidFill>
                  <a:srgbClr val="FF0000"/>
                </a:solidFill>
              </a:rPr>
              <a:t>Leeftijd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Universum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genoeg</a:t>
            </a:r>
            <a:r>
              <a:rPr lang="en-GB" dirty="0" smtClean="0">
                <a:solidFill>
                  <a:srgbClr val="FF0000"/>
                </a:solidFill>
              </a:rPr>
              <a:t>?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Of 100 </a:t>
            </a:r>
            <a:r>
              <a:rPr lang="en-GB" dirty="0">
                <a:solidFill>
                  <a:srgbClr val="FF0000"/>
                </a:solidFill>
              </a:rPr>
              <a:t>×</a:t>
            </a:r>
            <a:r>
              <a:rPr lang="en-GB" dirty="0" smtClean="0">
                <a:solidFill>
                  <a:srgbClr val="FF0000"/>
                </a:solidFill>
              </a:rPr>
              <a:t> LU? 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Of </a:t>
            </a:r>
            <a:r>
              <a:rPr lang="en-GB" dirty="0" err="1" smtClean="0">
                <a:solidFill>
                  <a:srgbClr val="FF0000"/>
                </a:solidFill>
              </a:rPr>
              <a:t>miljard</a:t>
            </a:r>
            <a:r>
              <a:rPr lang="en-GB" dirty="0" smtClean="0">
                <a:solidFill>
                  <a:srgbClr val="FF0000"/>
                </a:solidFill>
              </a:rPr>
              <a:t> LU?</a:t>
            </a: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2978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Grootste</a:t>
            </a:r>
            <a:r>
              <a:rPr lang="en-GB" dirty="0" smtClean="0"/>
              <a:t> </a:t>
            </a:r>
            <a:r>
              <a:rPr lang="en-GB" dirty="0" err="1" smtClean="0"/>
              <a:t>bekende</a:t>
            </a:r>
            <a:r>
              <a:rPr lang="en-GB" dirty="0" smtClean="0"/>
              <a:t> </a:t>
            </a:r>
            <a:r>
              <a:rPr lang="en-GB" dirty="0" err="1" smtClean="0"/>
              <a:t>priemgetal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/>
          <a:lstStyle/>
          <a:p>
            <a:r>
              <a:rPr lang="en-GB" i="1" dirty="0" smtClean="0"/>
              <a:t>p</a:t>
            </a:r>
            <a:r>
              <a:rPr lang="en-GB" dirty="0" smtClean="0"/>
              <a:t> = 2</a:t>
            </a:r>
            <a:r>
              <a:rPr lang="en-GB" baseline="30000" dirty="0" smtClean="0"/>
              <a:t>74.207.281</a:t>
            </a:r>
            <a:r>
              <a:rPr lang="en-GB" dirty="0" smtClean="0"/>
              <a:t> – 1 </a:t>
            </a:r>
          </a:p>
          <a:p>
            <a:r>
              <a:rPr lang="en-GB" dirty="0" err="1" smtClean="0"/>
              <a:t>Hoeveel</a:t>
            </a:r>
            <a:r>
              <a:rPr lang="en-GB" dirty="0" smtClean="0"/>
              <a:t> </a:t>
            </a:r>
            <a:r>
              <a:rPr lang="en-GB" dirty="0" err="1" smtClean="0"/>
              <a:t>cijfers</a:t>
            </a:r>
            <a:r>
              <a:rPr lang="en-GB" dirty="0" smtClean="0"/>
              <a:t> </a:t>
            </a:r>
            <a:r>
              <a:rPr lang="en-GB" dirty="0" err="1" smtClean="0"/>
              <a:t>heeft</a:t>
            </a:r>
            <a:r>
              <a:rPr lang="en-GB" dirty="0" smtClean="0"/>
              <a:t> </a:t>
            </a:r>
            <a:r>
              <a:rPr lang="en-GB" i="1" dirty="0" smtClean="0"/>
              <a:t>p</a:t>
            </a:r>
            <a:r>
              <a:rPr lang="en-GB" dirty="0" smtClean="0"/>
              <a:t>?</a:t>
            </a:r>
            <a:endParaRPr lang="en-GB" dirty="0" smtClean="0"/>
          </a:p>
          <a:p>
            <a:r>
              <a:rPr lang="en-GB" dirty="0" err="1" smtClean="0"/>
              <a:t>Ongeveer</a:t>
            </a:r>
            <a:r>
              <a:rPr lang="en-GB" dirty="0" smtClean="0"/>
              <a:t>: 74.207.281 / 3 </a:t>
            </a:r>
            <a:r>
              <a:rPr lang="en-GB" dirty="0" smtClean="0">
                <a:sym typeface="Symbol"/>
              </a:rPr>
              <a:t> 25 </a:t>
            </a:r>
            <a:r>
              <a:rPr lang="en-GB" dirty="0" err="1" smtClean="0">
                <a:sym typeface="Symbol"/>
              </a:rPr>
              <a:t>miljoen</a:t>
            </a:r>
            <a:endParaRPr lang="en-GB" dirty="0" smtClean="0">
              <a:sym typeface="Symbol"/>
            </a:endParaRPr>
          </a:p>
          <a:p>
            <a:r>
              <a:rPr lang="en-GB" dirty="0" err="1" smtClean="0">
                <a:sym typeface="Symbol"/>
              </a:rPr>
              <a:t>Precies</a:t>
            </a:r>
            <a:r>
              <a:rPr lang="en-GB" dirty="0" smtClean="0">
                <a:sym typeface="Symbol"/>
              </a:rPr>
              <a:t>: </a:t>
            </a:r>
            <a:r>
              <a:rPr lang="en-GB" dirty="0" smtClean="0"/>
              <a:t>74.207.281 </a:t>
            </a:r>
            <a:r>
              <a:rPr lang="en-GB" dirty="0" smtClean="0">
                <a:sym typeface="Symbol"/>
              </a:rPr>
              <a:t> </a:t>
            </a:r>
            <a:r>
              <a:rPr lang="en-GB" dirty="0" smtClean="0">
                <a:sym typeface="Symbol"/>
              </a:rPr>
              <a:t>log</a:t>
            </a:r>
            <a:r>
              <a:rPr lang="en-GB" baseline="-25000" dirty="0" smtClean="0">
                <a:sym typeface="Symbol"/>
              </a:rPr>
              <a:t> </a:t>
            </a:r>
            <a:r>
              <a:rPr lang="en-GB" dirty="0" smtClean="0">
                <a:sym typeface="Symbol"/>
              </a:rPr>
              <a:t>(2</a:t>
            </a:r>
            <a:r>
              <a:rPr lang="en-GB" dirty="0" smtClean="0">
                <a:sym typeface="Symbol"/>
              </a:rPr>
              <a:t>) = 22.338.617,48…</a:t>
            </a:r>
          </a:p>
          <a:p>
            <a:r>
              <a:rPr lang="en-GB" dirty="0" err="1" smtClean="0">
                <a:sym typeface="Symbol"/>
              </a:rPr>
              <a:t>Dus</a:t>
            </a:r>
            <a:r>
              <a:rPr lang="en-GB" dirty="0" smtClean="0">
                <a:sym typeface="Symbol"/>
              </a:rPr>
              <a:t> 22.338.618 </a:t>
            </a:r>
            <a:r>
              <a:rPr lang="en-GB" dirty="0" err="1" smtClean="0">
                <a:sym typeface="Symbol"/>
              </a:rPr>
              <a:t>cijfers</a:t>
            </a:r>
            <a:r>
              <a:rPr lang="en-GB" dirty="0" smtClean="0">
                <a:sym typeface="Symbol"/>
              </a:rPr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1322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Hercules &amp; de Hydra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Kan</a:t>
            </a:r>
            <a:r>
              <a:rPr lang="en-GB" dirty="0" smtClean="0"/>
              <a:t> Hercules </a:t>
            </a:r>
            <a:r>
              <a:rPr lang="en-GB" dirty="0" err="1" smtClean="0"/>
              <a:t>winnen</a:t>
            </a:r>
            <a:r>
              <a:rPr lang="en-GB" dirty="0" smtClean="0"/>
              <a:t>?  Zo </a:t>
            </a:r>
            <a:r>
              <a:rPr lang="en-GB" dirty="0" err="1" smtClean="0"/>
              <a:t>ja</a:t>
            </a:r>
            <a:r>
              <a:rPr lang="en-GB" dirty="0" smtClean="0"/>
              <a:t>, </a:t>
            </a:r>
            <a:r>
              <a:rPr lang="en-GB" dirty="0" err="1" smtClean="0"/>
              <a:t>strategie</a:t>
            </a:r>
            <a:r>
              <a:rPr lang="en-GB" dirty="0" smtClean="0"/>
              <a:t>?</a:t>
            </a:r>
            <a:endParaRPr lang="nl-NL" dirty="0"/>
          </a:p>
        </p:txBody>
      </p:sp>
      <p:pic>
        <p:nvPicPr>
          <p:cNvPr id="3074" name="Picture 2" descr="H:\Schijf H\TeX\Studentencolloquium 2015\Oneindig - Copy\HerculesHyd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061" y="2420888"/>
            <a:ext cx="6350000" cy="375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810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Hercules &amp; de Hydra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Hercules </a:t>
            </a:r>
            <a:r>
              <a:rPr lang="en-GB" dirty="0" err="1" smtClean="0"/>
              <a:t>wint</a:t>
            </a:r>
            <a:r>
              <a:rPr lang="en-GB" dirty="0" smtClean="0"/>
              <a:t>, </a:t>
            </a:r>
            <a:r>
              <a:rPr lang="en-GB" dirty="0" err="1" smtClean="0"/>
              <a:t>ongeacht</a:t>
            </a:r>
            <a:r>
              <a:rPr lang="en-GB" dirty="0" smtClean="0"/>
              <a:t> </a:t>
            </a:r>
            <a:r>
              <a:rPr lang="en-GB" dirty="0" err="1" smtClean="0"/>
              <a:t>zijn</a:t>
            </a:r>
            <a:r>
              <a:rPr lang="en-GB" dirty="0" smtClean="0"/>
              <a:t> </a:t>
            </a:r>
            <a:r>
              <a:rPr lang="en-GB" dirty="0" err="1" smtClean="0"/>
              <a:t>strategie</a:t>
            </a:r>
            <a:r>
              <a:rPr lang="en-GB" dirty="0" smtClean="0"/>
              <a:t>!</a:t>
            </a:r>
            <a:endParaRPr lang="en-GB" dirty="0" smtClean="0"/>
          </a:p>
          <a:p>
            <a:endParaRPr lang="nl-NL" dirty="0"/>
          </a:p>
        </p:txBody>
      </p:sp>
      <p:pic>
        <p:nvPicPr>
          <p:cNvPr id="3074" name="Picture 2" descr="H:\Schijf H\TeX\Studentencolloquium 2015\Oneindig - Copy\HerculesHydr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061" y="2420888"/>
            <a:ext cx="6350000" cy="375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7123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Hercules &amp; de Hydra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 </a:t>
            </a:r>
            <a:r>
              <a:rPr lang="en-GB" dirty="0" err="1" smtClean="0"/>
              <a:t>veelkoppige</a:t>
            </a:r>
            <a:r>
              <a:rPr lang="en-GB" dirty="0" smtClean="0"/>
              <a:t> </a:t>
            </a:r>
            <a:r>
              <a:rPr lang="en-GB" dirty="0" err="1" smtClean="0"/>
              <a:t>draak</a:t>
            </a:r>
            <a:r>
              <a:rPr lang="en-GB" dirty="0" smtClean="0"/>
              <a:t> </a:t>
            </a:r>
            <a:r>
              <a:rPr lang="en-GB" dirty="0" err="1" smtClean="0"/>
              <a:t>gemodelleerd</a:t>
            </a:r>
            <a:r>
              <a:rPr lang="en-GB" dirty="0" smtClean="0"/>
              <a:t> </a:t>
            </a:r>
            <a:r>
              <a:rPr lang="en-GB" dirty="0" err="1" smtClean="0"/>
              <a:t>als</a:t>
            </a:r>
            <a:r>
              <a:rPr lang="en-GB" dirty="0" smtClean="0"/>
              <a:t> boom (</a:t>
            </a:r>
            <a:r>
              <a:rPr lang="en-GB" dirty="0" err="1" smtClean="0"/>
              <a:t>bepaald</a:t>
            </a:r>
            <a:r>
              <a:rPr lang="en-GB" dirty="0" smtClean="0"/>
              <a:t> type </a:t>
            </a:r>
            <a:r>
              <a:rPr lang="en-GB" dirty="0" err="1" smtClean="0"/>
              <a:t>graaf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Bladeren</a:t>
            </a:r>
            <a:r>
              <a:rPr lang="en-GB" dirty="0" smtClean="0"/>
              <a:t> van de boom = </a:t>
            </a:r>
            <a:r>
              <a:rPr lang="en-GB" dirty="0" err="1" smtClean="0"/>
              <a:t>koppen</a:t>
            </a:r>
            <a:r>
              <a:rPr lang="en-GB" dirty="0" smtClean="0"/>
              <a:t> van de hydra</a:t>
            </a:r>
          </a:p>
          <a:p>
            <a:r>
              <a:rPr lang="en-GB" dirty="0" smtClean="0"/>
              <a:t>Regels die het </a:t>
            </a:r>
            <a:r>
              <a:rPr lang="en-GB" dirty="0" err="1" smtClean="0"/>
              <a:t>aangroeien</a:t>
            </a:r>
            <a:r>
              <a:rPr lang="en-GB" dirty="0" smtClean="0"/>
              <a:t> van </a:t>
            </a:r>
            <a:r>
              <a:rPr lang="en-GB" dirty="0" err="1" smtClean="0"/>
              <a:t>nieuwe</a:t>
            </a:r>
            <a:r>
              <a:rPr lang="en-GB" dirty="0" smtClean="0"/>
              <a:t> </a:t>
            </a:r>
            <a:r>
              <a:rPr lang="en-GB" dirty="0" err="1" smtClean="0"/>
              <a:t>koppen</a:t>
            </a:r>
            <a:r>
              <a:rPr lang="en-GB" dirty="0" smtClean="0"/>
              <a:t> van de hydra </a:t>
            </a:r>
            <a:r>
              <a:rPr lang="en-GB" dirty="0" err="1" smtClean="0"/>
              <a:t>beschrijven</a:t>
            </a:r>
            <a:r>
              <a:rPr lang="en-GB" dirty="0" smtClean="0"/>
              <a:t> </a:t>
            </a:r>
            <a:r>
              <a:rPr lang="en-GB" dirty="0" err="1" smtClean="0"/>
              <a:t>wanneer</a:t>
            </a:r>
            <a:r>
              <a:rPr lang="en-GB" dirty="0" smtClean="0"/>
              <a:t> Hercules </a:t>
            </a:r>
            <a:r>
              <a:rPr lang="en-GB" dirty="0" err="1" smtClean="0"/>
              <a:t>er</a:t>
            </a:r>
            <a:r>
              <a:rPr lang="en-GB" dirty="0" smtClean="0"/>
              <a:t> </a:t>
            </a:r>
            <a:r>
              <a:rPr lang="en-GB" dirty="0" err="1" smtClean="0"/>
              <a:t>een</a:t>
            </a:r>
            <a:r>
              <a:rPr lang="en-GB" dirty="0" smtClean="0"/>
              <a:t> </a:t>
            </a:r>
            <a:r>
              <a:rPr lang="en-GB" dirty="0" err="1" smtClean="0"/>
              <a:t>afslaat</a:t>
            </a:r>
            <a:r>
              <a:rPr lang="en-GB" dirty="0"/>
              <a:t> </a:t>
            </a:r>
            <a:r>
              <a:rPr lang="en-GB" dirty="0" smtClean="0"/>
              <a:t>(Kirby &amp; Paris).</a:t>
            </a:r>
          </a:p>
          <a:p>
            <a:r>
              <a:rPr lang="en-GB" dirty="0" err="1" smtClean="0"/>
              <a:t>Aantal</a:t>
            </a:r>
            <a:r>
              <a:rPr lang="en-GB" dirty="0" smtClean="0"/>
              <a:t> </a:t>
            </a:r>
            <a:r>
              <a:rPr lang="en-GB" dirty="0" err="1" smtClean="0"/>
              <a:t>koppen</a:t>
            </a:r>
            <a:r>
              <a:rPr lang="en-GB" dirty="0" smtClean="0"/>
              <a:t> </a:t>
            </a:r>
            <a:r>
              <a:rPr lang="en-GB" dirty="0" err="1" smtClean="0"/>
              <a:t>groeit</a:t>
            </a:r>
            <a:r>
              <a:rPr lang="en-GB" dirty="0" smtClean="0"/>
              <a:t> </a:t>
            </a:r>
            <a:r>
              <a:rPr lang="en-GB" dirty="0" err="1" smtClean="0"/>
              <a:t>i.h.a</a:t>
            </a:r>
            <a:r>
              <a:rPr lang="en-GB" dirty="0" smtClean="0"/>
              <a:t> </a:t>
            </a:r>
            <a:r>
              <a:rPr lang="en-GB" dirty="0" err="1" smtClean="0"/>
              <a:t>verschrikkelijk</a:t>
            </a:r>
            <a:r>
              <a:rPr lang="en-GB" dirty="0" smtClean="0"/>
              <a:t> </a:t>
            </a:r>
            <a:r>
              <a:rPr lang="en-GB" dirty="0" err="1" smtClean="0"/>
              <a:t>snel</a:t>
            </a:r>
            <a:r>
              <a:rPr lang="en-GB" dirty="0" smtClean="0"/>
              <a:t>.</a:t>
            </a:r>
          </a:p>
          <a:p>
            <a:r>
              <a:rPr lang="en-GB" i="1" dirty="0" err="1" smtClean="0"/>
              <a:t>Bestaat</a:t>
            </a:r>
            <a:r>
              <a:rPr lang="en-GB" i="1" dirty="0" smtClean="0"/>
              <a:t> </a:t>
            </a:r>
            <a:r>
              <a:rPr lang="en-GB" i="1" dirty="0" err="1" smtClean="0"/>
              <a:t>er</a:t>
            </a:r>
            <a:r>
              <a:rPr lang="en-GB" i="1" dirty="0" smtClean="0"/>
              <a:t> </a:t>
            </a:r>
            <a:r>
              <a:rPr lang="en-GB" i="1" dirty="0" err="1" smtClean="0"/>
              <a:t>een</a:t>
            </a:r>
            <a:r>
              <a:rPr lang="en-GB" i="1" dirty="0" smtClean="0"/>
              <a:t> </a:t>
            </a:r>
            <a:r>
              <a:rPr lang="en-GB" i="1" dirty="0" err="1" smtClean="0"/>
              <a:t>winnende</a:t>
            </a:r>
            <a:r>
              <a:rPr lang="en-GB" i="1" dirty="0" smtClean="0"/>
              <a:t> </a:t>
            </a:r>
            <a:r>
              <a:rPr lang="en-GB" i="1" dirty="0" err="1" smtClean="0"/>
              <a:t>strategie</a:t>
            </a:r>
            <a:r>
              <a:rPr lang="en-GB" i="1" dirty="0"/>
              <a:t> </a:t>
            </a:r>
            <a:r>
              <a:rPr lang="en-GB" i="1" dirty="0" err="1" smtClean="0"/>
              <a:t>voor</a:t>
            </a:r>
            <a:r>
              <a:rPr lang="en-GB" i="1" dirty="0" smtClean="0"/>
              <a:t> H?</a:t>
            </a:r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42392790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infinity and beyond!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1, 2, 3, …</a:t>
            </a:r>
          </a:p>
          <a:p>
            <a:r>
              <a:rPr lang="en-GB" dirty="0" smtClean="0">
                <a:sym typeface="Symbol"/>
              </a:rPr>
              <a:t>,</a:t>
            </a:r>
          </a:p>
          <a:p>
            <a:r>
              <a:rPr lang="en-GB" dirty="0" smtClean="0">
                <a:sym typeface="Symbol"/>
              </a:rPr>
              <a:t> + 1,  + 2,  + 3, …</a:t>
            </a:r>
          </a:p>
          <a:p>
            <a:r>
              <a:rPr lang="en-GB" dirty="0" smtClean="0">
                <a:sym typeface="Symbol"/>
              </a:rPr>
              <a:t>2, 2 + 1, 2 + 2, 2 + 3, …</a:t>
            </a:r>
          </a:p>
          <a:p>
            <a:r>
              <a:rPr lang="en-GB" dirty="0" smtClean="0">
                <a:sym typeface="Symbol"/>
              </a:rPr>
              <a:t></a:t>
            </a:r>
            <a:r>
              <a:rPr lang="en-GB" baseline="30000" dirty="0" smtClean="0">
                <a:sym typeface="Symbol"/>
              </a:rPr>
              <a:t>2</a:t>
            </a:r>
            <a:r>
              <a:rPr lang="en-GB" dirty="0" smtClean="0">
                <a:sym typeface="Symbol"/>
              </a:rPr>
              <a:t>,</a:t>
            </a:r>
          </a:p>
          <a:p>
            <a:r>
              <a:rPr lang="en-GB" dirty="0" smtClean="0">
                <a:sym typeface="Symbol"/>
              </a:rPr>
              <a:t></a:t>
            </a:r>
            <a:r>
              <a:rPr lang="en-GB" baseline="30000" dirty="0" smtClean="0">
                <a:sym typeface="Symbol"/>
              </a:rPr>
              <a:t>2</a:t>
            </a:r>
            <a:r>
              <a:rPr lang="en-GB" dirty="0" smtClean="0">
                <a:sym typeface="Symbol"/>
              </a:rPr>
              <a:t> + 1, </a:t>
            </a:r>
            <a:r>
              <a:rPr lang="en-GB" baseline="30000" dirty="0" smtClean="0">
                <a:sym typeface="Symbol"/>
              </a:rPr>
              <a:t>2</a:t>
            </a:r>
            <a:r>
              <a:rPr lang="en-GB" dirty="0" smtClean="0">
                <a:sym typeface="Symbol"/>
              </a:rPr>
              <a:t> + 2, </a:t>
            </a:r>
            <a:r>
              <a:rPr lang="en-GB" baseline="30000" dirty="0" smtClean="0">
                <a:sym typeface="Symbol"/>
              </a:rPr>
              <a:t>2</a:t>
            </a:r>
            <a:r>
              <a:rPr lang="en-GB" dirty="0" smtClean="0">
                <a:sym typeface="Symbol"/>
              </a:rPr>
              <a:t> + 3,  …</a:t>
            </a:r>
          </a:p>
          <a:p>
            <a:r>
              <a:rPr lang="en-GB" dirty="0" smtClean="0">
                <a:sym typeface="Symbol"/>
              </a:rPr>
              <a:t>2</a:t>
            </a:r>
            <a:r>
              <a:rPr lang="en-GB" baseline="30000" dirty="0" smtClean="0">
                <a:sym typeface="Symbol"/>
              </a:rPr>
              <a:t>2</a:t>
            </a:r>
            <a:r>
              <a:rPr lang="en-GB" dirty="0" smtClean="0">
                <a:sym typeface="Symbol"/>
              </a:rPr>
              <a:t>, …,  3</a:t>
            </a:r>
            <a:r>
              <a:rPr lang="en-GB" baseline="30000" dirty="0" smtClean="0">
                <a:sym typeface="Symbol"/>
              </a:rPr>
              <a:t>2</a:t>
            </a:r>
            <a:r>
              <a:rPr lang="en-GB" dirty="0" smtClean="0">
                <a:sym typeface="Symbol"/>
              </a:rPr>
              <a:t>, …, </a:t>
            </a:r>
          </a:p>
          <a:p>
            <a:r>
              <a:rPr lang="en-GB" dirty="0" smtClean="0">
                <a:sym typeface="Symbol"/>
              </a:rPr>
              <a:t></a:t>
            </a:r>
            <a:r>
              <a:rPr lang="en-GB" baseline="30000" dirty="0" smtClean="0">
                <a:sym typeface="Symbol"/>
              </a:rPr>
              <a:t>3</a:t>
            </a:r>
            <a:r>
              <a:rPr lang="en-GB" dirty="0" smtClean="0">
                <a:sym typeface="Symbol"/>
              </a:rPr>
              <a:t>, …,  </a:t>
            </a:r>
            <a:r>
              <a:rPr lang="en-GB" baseline="30000" dirty="0">
                <a:sym typeface="Symbol"/>
              </a:rPr>
              <a:t>4</a:t>
            </a:r>
            <a:r>
              <a:rPr lang="en-GB" dirty="0" smtClean="0">
                <a:sym typeface="Symbol"/>
              </a:rPr>
              <a:t>, …, </a:t>
            </a:r>
            <a:r>
              <a:rPr lang="en-GB" baseline="30000" dirty="0" smtClean="0">
                <a:sym typeface="Symbol"/>
              </a:rPr>
              <a:t>5</a:t>
            </a:r>
            <a:r>
              <a:rPr lang="en-GB" dirty="0" smtClean="0">
                <a:sym typeface="Symbol"/>
              </a:rPr>
              <a:t>, …, </a:t>
            </a:r>
          </a:p>
          <a:p>
            <a:r>
              <a:rPr lang="en-GB" dirty="0" smtClean="0">
                <a:sym typeface="Symbol"/>
              </a:rPr>
              <a:t></a:t>
            </a:r>
            <a:r>
              <a:rPr lang="en-GB" baseline="30000" dirty="0" smtClean="0">
                <a:sym typeface="Symbol"/>
              </a:rPr>
              <a:t></a:t>
            </a:r>
            <a:r>
              <a:rPr lang="en-GB" dirty="0" smtClean="0">
                <a:sym typeface="Symbol"/>
              </a:rPr>
              <a:t>, </a:t>
            </a:r>
            <a:r>
              <a:rPr lang="en-GB" baseline="30000" dirty="0" smtClean="0">
                <a:sym typeface="Symbol"/>
              </a:rPr>
              <a:t> </a:t>
            </a:r>
            <a:r>
              <a:rPr lang="en-GB" dirty="0" smtClean="0">
                <a:sym typeface="Symbol"/>
              </a:rPr>
              <a:t>+ 1, …, 2</a:t>
            </a:r>
            <a:r>
              <a:rPr lang="en-GB" baseline="30000" dirty="0" smtClean="0">
                <a:sym typeface="Symbol"/>
              </a:rPr>
              <a:t></a:t>
            </a:r>
            <a:r>
              <a:rPr lang="en-GB" dirty="0" smtClean="0">
                <a:sym typeface="Symbol"/>
              </a:rPr>
              <a:t>, …, </a:t>
            </a:r>
            <a:r>
              <a:rPr lang="en-GB" baseline="30000" dirty="0" smtClean="0">
                <a:sym typeface="Symbol"/>
              </a:rPr>
              <a:t>+1</a:t>
            </a:r>
            <a:r>
              <a:rPr lang="en-GB" dirty="0" smtClean="0">
                <a:sym typeface="Symbol"/>
              </a:rPr>
              <a:t>, …, </a:t>
            </a:r>
            <a:r>
              <a:rPr lang="en-GB" baseline="30000" dirty="0" smtClean="0">
                <a:sym typeface="Symbol"/>
              </a:rPr>
              <a:t>2</a:t>
            </a:r>
            <a:r>
              <a:rPr lang="en-GB" dirty="0" smtClean="0">
                <a:sym typeface="Symbol"/>
              </a:rPr>
              <a:t>,  …, ^(^</a:t>
            </a:r>
            <a:r>
              <a:rPr lang="en-GB" dirty="0" smtClean="0">
                <a:sym typeface="Symbol"/>
              </a:rPr>
              <a:t>), …</a:t>
            </a:r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en-GB" dirty="0" smtClean="0">
              <a:sym typeface="Symbol"/>
            </a:endParaRPr>
          </a:p>
          <a:p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7357" y="2204864"/>
            <a:ext cx="3336643" cy="1958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818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 </a:t>
            </a:r>
            <a:r>
              <a:rPr lang="en-GB" dirty="0" err="1" smtClean="0"/>
              <a:t>Koningin</a:t>
            </a:r>
            <a:r>
              <a:rPr lang="en-GB" dirty="0" smtClean="0"/>
              <a:t> der </a:t>
            </a:r>
            <a:r>
              <a:rPr lang="en-GB" dirty="0" err="1" smtClean="0"/>
              <a:t>Wetenschappen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/>
              <a:t>Wiskunde</a:t>
            </a:r>
            <a:r>
              <a:rPr lang="en-GB" dirty="0" smtClean="0"/>
              <a:t> is heel </a:t>
            </a:r>
            <a:r>
              <a:rPr lang="en-GB" dirty="0" err="1" smtClean="0"/>
              <a:t>precies</a:t>
            </a:r>
            <a:r>
              <a:rPr lang="en-GB" dirty="0" smtClean="0"/>
              <a:t>.</a:t>
            </a:r>
          </a:p>
          <a:p>
            <a:r>
              <a:rPr lang="en-GB" dirty="0" smtClean="0"/>
              <a:t>In </a:t>
            </a:r>
            <a:r>
              <a:rPr lang="en-GB" dirty="0" err="1" smtClean="0"/>
              <a:t>wiskunde</a:t>
            </a:r>
            <a:r>
              <a:rPr lang="en-GB" dirty="0" smtClean="0"/>
              <a:t> </a:t>
            </a:r>
            <a:r>
              <a:rPr lang="en-GB" dirty="0" err="1" smtClean="0"/>
              <a:t>weet</a:t>
            </a:r>
            <a:r>
              <a:rPr lang="en-GB" dirty="0" smtClean="0"/>
              <a:t> je exact </a:t>
            </a:r>
            <a:r>
              <a:rPr lang="en-GB" dirty="0" err="1" smtClean="0"/>
              <a:t>waar</a:t>
            </a:r>
            <a:r>
              <a:rPr lang="en-GB" dirty="0" smtClean="0"/>
              <a:t> het over </a:t>
            </a:r>
            <a:r>
              <a:rPr lang="en-GB" dirty="0" err="1" smtClean="0"/>
              <a:t>gaat</a:t>
            </a:r>
            <a:r>
              <a:rPr lang="en-GB" dirty="0" smtClean="0"/>
              <a:t> </a:t>
            </a:r>
          </a:p>
          <a:p>
            <a:r>
              <a:rPr lang="en-GB" dirty="0" smtClean="0"/>
              <a:t>in </a:t>
            </a:r>
            <a:r>
              <a:rPr lang="en-GB" dirty="0" err="1" smtClean="0"/>
              <a:t>tegenstelling</a:t>
            </a:r>
            <a:r>
              <a:rPr lang="en-GB" dirty="0" smtClean="0"/>
              <a:t> tot </a:t>
            </a:r>
            <a:r>
              <a:rPr lang="en-GB" dirty="0" err="1" smtClean="0"/>
              <a:t>vage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- </a:t>
            </a:r>
            <a:r>
              <a:rPr lang="en-GB" dirty="0" err="1" smtClean="0">
                <a:sym typeface="Symbol"/>
              </a:rPr>
              <a:t>en</a:t>
            </a:r>
            <a:r>
              <a:rPr lang="en-GB" dirty="0" smtClean="0">
                <a:sym typeface="Symbol"/>
              </a:rPr>
              <a:t> -</a:t>
            </a:r>
            <a:r>
              <a:rPr lang="en-GB" dirty="0" err="1" smtClean="0">
                <a:sym typeface="Symbol"/>
              </a:rPr>
              <a:t>vakken</a:t>
            </a:r>
            <a:r>
              <a:rPr lang="en-GB" dirty="0" smtClean="0">
                <a:sym typeface="Symbol"/>
              </a:rPr>
              <a:t>.</a:t>
            </a:r>
          </a:p>
          <a:p>
            <a:r>
              <a:rPr lang="en-GB" dirty="0" err="1" smtClean="0">
                <a:sym typeface="Symbol"/>
              </a:rPr>
              <a:t>Een</a:t>
            </a:r>
            <a:r>
              <a:rPr lang="en-GB" dirty="0" smtClean="0">
                <a:sym typeface="Symbol"/>
              </a:rPr>
              <a:t> </a:t>
            </a:r>
            <a:r>
              <a:rPr lang="en-GB" dirty="0" err="1" smtClean="0">
                <a:sym typeface="Symbol"/>
              </a:rPr>
              <a:t>bewezen</a:t>
            </a:r>
            <a:r>
              <a:rPr lang="en-GB" dirty="0" smtClean="0">
                <a:sym typeface="Symbol"/>
              </a:rPr>
              <a:t> </a:t>
            </a:r>
            <a:r>
              <a:rPr lang="en-GB" dirty="0" err="1" smtClean="0">
                <a:sym typeface="Symbol"/>
              </a:rPr>
              <a:t>wiskundige</a:t>
            </a:r>
            <a:r>
              <a:rPr lang="en-GB" dirty="0" smtClean="0">
                <a:sym typeface="Symbol"/>
              </a:rPr>
              <a:t> </a:t>
            </a:r>
            <a:r>
              <a:rPr lang="en-GB" dirty="0" err="1" smtClean="0">
                <a:sym typeface="Symbol"/>
              </a:rPr>
              <a:t>bewering</a:t>
            </a:r>
            <a:r>
              <a:rPr lang="en-GB" dirty="0" smtClean="0">
                <a:sym typeface="Symbol"/>
              </a:rPr>
              <a:t> is </a:t>
            </a:r>
            <a:r>
              <a:rPr lang="en-GB" dirty="0" err="1" smtClean="0">
                <a:sym typeface="Symbol"/>
              </a:rPr>
              <a:t>waar</a:t>
            </a:r>
            <a:r>
              <a:rPr lang="en-GB" dirty="0" smtClean="0">
                <a:sym typeface="Symbol"/>
              </a:rPr>
              <a:t>.</a:t>
            </a:r>
          </a:p>
          <a:p>
            <a:endParaRPr lang="en-GB" dirty="0" smtClean="0">
              <a:sym typeface="Symbol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826510"/>
            <a:ext cx="2311400" cy="3031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66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Bertrand Russell (1872 – 1970)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i="1" dirty="0" smtClean="0"/>
              <a:t>Mathematics may be defined as the subject in which we never know what we are talking about, nor whether what we are saying is true.</a:t>
            </a:r>
          </a:p>
          <a:p>
            <a:endParaRPr lang="nl-NL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180" y="3501008"/>
            <a:ext cx="4572000" cy="2560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527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Voorbeeld</a:t>
            </a:r>
            <a:r>
              <a:rPr lang="en-GB" dirty="0" smtClean="0"/>
              <a:t>: </a:t>
            </a:r>
            <a:r>
              <a:rPr lang="en-GB" dirty="0" err="1" smtClean="0"/>
              <a:t>Lijnen</a:t>
            </a:r>
            <a:r>
              <a:rPr lang="en-GB" dirty="0" smtClean="0"/>
              <a:t> </a:t>
            </a:r>
            <a:r>
              <a:rPr lang="en-GB" dirty="0" err="1" smtClean="0"/>
              <a:t>bij</a:t>
            </a:r>
            <a:r>
              <a:rPr lang="en-GB" dirty="0" smtClean="0"/>
              <a:t> </a:t>
            </a:r>
            <a:r>
              <a:rPr lang="en-GB" dirty="0" err="1" smtClean="0"/>
              <a:t>Euclides</a:t>
            </a:r>
            <a:r>
              <a:rPr lang="en-GB" dirty="0" smtClean="0"/>
              <a:t> &amp; Hilbert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8092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err="1" smtClean="0"/>
              <a:t>Paar</a:t>
            </a:r>
            <a:r>
              <a:rPr lang="en-GB" dirty="0" smtClean="0"/>
              <a:t> </a:t>
            </a:r>
            <a:r>
              <a:rPr lang="en-GB" dirty="0" err="1" smtClean="0"/>
              <a:t>axioma’s</a:t>
            </a:r>
            <a:r>
              <a:rPr lang="en-GB" dirty="0" smtClean="0"/>
              <a:t> over </a:t>
            </a:r>
            <a:r>
              <a:rPr lang="en-GB" dirty="0" err="1" smtClean="0"/>
              <a:t>punten</a:t>
            </a:r>
            <a:r>
              <a:rPr lang="en-GB" dirty="0" smtClean="0"/>
              <a:t> &amp; </a:t>
            </a:r>
            <a:r>
              <a:rPr lang="en-GB" dirty="0" err="1" smtClean="0"/>
              <a:t>lijnen</a:t>
            </a:r>
            <a:r>
              <a:rPr lang="en-GB" dirty="0" smtClean="0"/>
              <a:t>, </a:t>
            </a:r>
            <a:r>
              <a:rPr lang="en-GB" dirty="0" err="1" smtClean="0"/>
              <a:t>zoals</a:t>
            </a:r>
            <a:r>
              <a:rPr lang="en-GB" dirty="0" smtClean="0"/>
              <a:t>:</a:t>
            </a:r>
          </a:p>
          <a:p>
            <a:pPr marL="0" indent="0">
              <a:buNone/>
            </a:pPr>
            <a:r>
              <a:rPr lang="en-GB" i="1" dirty="0" smtClean="0"/>
              <a:t>Door 2 </a:t>
            </a:r>
            <a:r>
              <a:rPr lang="en-GB" i="1" dirty="0" err="1" smtClean="0"/>
              <a:t>verschillende</a:t>
            </a:r>
            <a:r>
              <a:rPr lang="en-GB" i="1" dirty="0" smtClean="0"/>
              <a:t> </a:t>
            </a:r>
            <a:r>
              <a:rPr lang="en-GB" i="1" dirty="0" err="1" smtClean="0"/>
              <a:t>punten</a:t>
            </a:r>
            <a:r>
              <a:rPr lang="en-GB" i="1" dirty="0" smtClean="0"/>
              <a:t> </a:t>
            </a:r>
            <a:r>
              <a:rPr lang="en-GB" i="1" dirty="0" err="1" smtClean="0"/>
              <a:t>gaat</a:t>
            </a:r>
            <a:r>
              <a:rPr lang="en-GB" i="1" dirty="0" smtClean="0"/>
              <a:t> </a:t>
            </a:r>
            <a:r>
              <a:rPr lang="en-GB" i="1" dirty="0" err="1" smtClean="0"/>
              <a:t>precies</a:t>
            </a:r>
            <a:r>
              <a:rPr lang="en-GB" i="1" dirty="0" smtClean="0"/>
              <a:t> </a:t>
            </a:r>
            <a:r>
              <a:rPr lang="en-GB" i="1" dirty="0" err="1" smtClean="0"/>
              <a:t>één</a:t>
            </a:r>
            <a:r>
              <a:rPr lang="en-GB" i="1" dirty="0" smtClean="0"/>
              <a:t> </a:t>
            </a:r>
            <a:r>
              <a:rPr lang="en-GB" i="1" dirty="0" err="1" smtClean="0"/>
              <a:t>lijn</a:t>
            </a:r>
            <a:r>
              <a:rPr lang="en-GB" i="1" dirty="0" smtClean="0"/>
              <a:t>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Maar wat </a:t>
            </a:r>
            <a:r>
              <a:rPr lang="en-GB" b="1" dirty="0" smtClean="0">
                <a:solidFill>
                  <a:srgbClr val="FF0000"/>
                </a:solidFill>
              </a:rPr>
              <a:t>is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een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lijn</a:t>
            </a:r>
            <a:r>
              <a:rPr lang="en-GB" dirty="0" smtClean="0">
                <a:solidFill>
                  <a:srgbClr val="FF0000"/>
                </a:solidFill>
              </a:rPr>
              <a:t>?</a:t>
            </a:r>
          </a:p>
          <a:p>
            <a:pPr marL="0" indent="0">
              <a:buNone/>
            </a:pPr>
            <a:r>
              <a:rPr lang="en-GB" b="1" dirty="0" err="1" smtClean="0"/>
              <a:t>Formalisme</a:t>
            </a:r>
            <a:r>
              <a:rPr lang="en-GB" b="1" dirty="0" smtClean="0"/>
              <a:t> van David Hilbert: </a:t>
            </a:r>
          </a:p>
          <a:p>
            <a:r>
              <a:rPr lang="en-GB" dirty="0" smtClean="0"/>
              <a:t>Irrelevant: </a:t>
            </a:r>
            <a:r>
              <a:rPr lang="en-GB" dirty="0" err="1" smtClean="0"/>
              <a:t>onze</a:t>
            </a:r>
            <a:r>
              <a:rPr lang="en-GB" dirty="0" smtClean="0"/>
              <a:t> </a:t>
            </a:r>
            <a:r>
              <a:rPr lang="en-GB" dirty="0" err="1" smtClean="0"/>
              <a:t>voorstelling</a:t>
            </a:r>
            <a:r>
              <a:rPr lang="en-GB" dirty="0" smtClean="0"/>
              <a:t> van ‘</a:t>
            </a:r>
            <a:r>
              <a:rPr lang="en-GB" dirty="0" err="1" smtClean="0"/>
              <a:t>lijnen</a:t>
            </a:r>
            <a:r>
              <a:rPr lang="en-GB" dirty="0" smtClean="0"/>
              <a:t>’</a:t>
            </a:r>
          </a:p>
          <a:p>
            <a:r>
              <a:rPr lang="en-GB" dirty="0" smtClean="0"/>
              <a:t>Relevant: </a:t>
            </a:r>
            <a:r>
              <a:rPr lang="en-GB" dirty="0" err="1" smtClean="0"/>
              <a:t>voldoen</a:t>
            </a:r>
            <a:r>
              <a:rPr lang="en-GB" dirty="0" smtClean="0"/>
              <a:t> ‘</a:t>
            </a:r>
            <a:r>
              <a:rPr lang="en-GB" dirty="0" err="1" smtClean="0"/>
              <a:t>lijnen</a:t>
            </a:r>
            <a:r>
              <a:rPr lang="en-GB" dirty="0" smtClean="0"/>
              <a:t>’ </a:t>
            </a:r>
            <a:r>
              <a:rPr lang="en-GB" dirty="0" err="1" smtClean="0"/>
              <a:t>aan</a:t>
            </a:r>
            <a:r>
              <a:rPr lang="en-GB" dirty="0" smtClean="0"/>
              <a:t> de </a:t>
            </a:r>
            <a:r>
              <a:rPr lang="en-GB" dirty="0" err="1" smtClean="0"/>
              <a:t>axioma’s</a:t>
            </a:r>
            <a:r>
              <a:rPr lang="en-GB" dirty="0" smtClean="0"/>
              <a:t>?</a:t>
            </a:r>
          </a:p>
          <a:p>
            <a:r>
              <a:rPr lang="en-GB" dirty="0" smtClean="0"/>
              <a:t>We </a:t>
            </a:r>
            <a:r>
              <a:rPr lang="en-GB" dirty="0" err="1" smtClean="0"/>
              <a:t>weten</a:t>
            </a:r>
            <a:r>
              <a:rPr lang="en-GB" dirty="0" smtClean="0"/>
              <a:t> </a:t>
            </a:r>
            <a:r>
              <a:rPr lang="en-GB" dirty="0" err="1" smtClean="0"/>
              <a:t>niet</a:t>
            </a:r>
            <a:r>
              <a:rPr lang="en-GB" dirty="0" smtClean="0"/>
              <a:t> </a:t>
            </a:r>
            <a:r>
              <a:rPr lang="en-GB" dirty="0" err="1" smtClean="0"/>
              <a:t>waar</a:t>
            </a:r>
            <a:r>
              <a:rPr lang="en-GB" dirty="0" smtClean="0"/>
              <a:t> </a:t>
            </a:r>
            <a:r>
              <a:rPr lang="en-GB" dirty="0" err="1" smtClean="0"/>
              <a:t>wiskunde</a:t>
            </a:r>
            <a:r>
              <a:rPr lang="en-GB" dirty="0" smtClean="0"/>
              <a:t> over </a:t>
            </a:r>
            <a:r>
              <a:rPr lang="en-GB" dirty="0" err="1" smtClean="0"/>
              <a:t>gaat</a:t>
            </a:r>
            <a:r>
              <a:rPr lang="en-GB" dirty="0" smtClean="0"/>
              <a:t>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645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Waarheid</a:t>
            </a:r>
            <a:r>
              <a:rPr lang="en-GB" dirty="0" smtClean="0"/>
              <a:t> </a:t>
            </a:r>
            <a:r>
              <a:rPr lang="en-GB" dirty="0" err="1" smtClean="0"/>
              <a:t>en</a:t>
            </a:r>
            <a:r>
              <a:rPr lang="en-GB" dirty="0" smtClean="0"/>
              <a:t> </a:t>
            </a:r>
            <a:r>
              <a:rPr lang="en-GB" dirty="0" err="1" smtClean="0"/>
              <a:t>Wiskunde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1 + 2 </a:t>
            </a:r>
          </a:p>
          <a:p>
            <a:r>
              <a:rPr lang="en-GB" dirty="0" smtClean="0"/>
              <a:t>= 1 + (1 + 1)	</a:t>
            </a:r>
            <a:r>
              <a:rPr lang="en-GB" dirty="0" err="1" smtClean="0"/>
              <a:t>volgens</a:t>
            </a:r>
            <a:r>
              <a:rPr lang="en-GB" dirty="0" smtClean="0"/>
              <a:t> de </a:t>
            </a:r>
            <a:r>
              <a:rPr lang="en-GB" dirty="0" err="1" smtClean="0"/>
              <a:t>definitie</a:t>
            </a:r>
            <a:r>
              <a:rPr lang="en-GB" dirty="0" smtClean="0"/>
              <a:t> van 2</a:t>
            </a:r>
          </a:p>
          <a:p>
            <a:r>
              <a:rPr lang="en-GB" dirty="0" smtClean="0"/>
              <a:t>= (1 + 1) + 1	</a:t>
            </a:r>
            <a:r>
              <a:rPr lang="en-GB" dirty="0" err="1" smtClean="0"/>
              <a:t>volgens</a:t>
            </a:r>
            <a:r>
              <a:rPr lang="en-GB" dirty="0" smtClean="0"/>
              <a:t> </a:t>
            </a:r>
            <a:r>
              <a:rPr lang="en-GB" dirty="0" err="1" smtClean="0"/>
              <a:t>rekenregel</a:t>
            </a:r>
            <a:endParaRPr lang="en-GB" dirty="0" smtClean="0"/>
          </a:p>
          <a:p>
            <a:r>
              <a:rPr lang="en-GB" dirty="0" smtClean="0"/>
              <a:t>= 2 + 1		</a:t>
            </a:r>
            <a:r>
              <a:rPr lang="en-GB" dirty="0" err="1" smtClean="0"/>
              <a:t>volgens</a:t>
            </a:r>
            <a:r>
              <a:rPr lang="en-GB" dirty="0" smtClean="0"/>
              <a:t> de </a:t>
            </a:r>
            <a:r>
              <a:rPr lang="en-GB" dirty="0" err="1" smtClean="0"/>
              <a:t>definitie</a:t>
            </a:r>
            <a:r>
              <a:rPr lang="en-GB" dirty="0" smtClean="0"/>
              <a:t> van 2</a:t>
            </a:r>
          </a:p>
          <a:p>
            <a:r>
              <a:rPr lang="en-GB" dirty="0" smtClean="0"/>
              <a:t>= 3			</a:t>
            </a:r>
            <a:r>
              <a:rPr lang="en-GB" dirty="0" err="1" smtClean="0"/>
              <a:t>volgens</a:t>
            </a:r>
            <a:r>
              <a:rPr lang="en-GB" dirty="0" smtClean="0"/>
              <a:t> de </a:t>
            </a:r>
            <a:r>
              <a:rPr lang="en-GB" dirty="0" err="1" smtClean="0"/>
              <a:t>definitie</a:t>
            </a:r>
            <a:r>
              <a:rPr lang="en-GB" dirty="0" smtClean="0"/>
              <a:t> van 3</a:t>
            </a:r>
          </a:p>
          <a:p>
            <a:r>
              <a:rPr lang="en-GB" b="1" dirty="0" err="1" smtClean="0">
                <a:solidFill>
                  <a:srgbClr val="FF0000"/>
                </a:solidFill>
              </a:rPr>
              <a:t>Moraal</a:t>
            </a:r>
            <a:r>
              <a:rPr lang="en-GB" b="1" dirty="0" smtClean="0">
                <a:solidFill>
                  <a:srgbClr val="FF0000"/>
                </a:solidFill>
              </a:rPr>
              <a:t>: </a:t>
            </a:r>
            <a:r>
              <a:rPr lang="en-GB" dirty="0" smtClean="0">
                <a:solidFill>
                  <a:srgbClr val="FF0000"/>
                </a:solidFill>
              </a:rPr>
              <a:t>We </a:t>
            </a:r>
            <a:r>
              <a:rPr lang="en-GB" dirty="0" err="1" smtClean="0">
                <a:solidFill>
                  <a:srgbClr val="FF0000"/>
                </a:solidFill>
              </a:rPr>
              <a:t>moeten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starten</a:t>
            </a:r>
            <a:r>
              <a:rPr lang="en-GB" dirty="0" smtClean="0">
                <a:solidFill>
                  <a:srgbClr val="FF0000"/>
                </a:solidFill>
              </a:rPr>
              <a:t> met </a:t>
            </a:r>
            <a:r>
              <a:rPr lang="en-GB" b="1" dirty="0" err="1" smtClean="0">
                <a:solidFill>
                  <a:srgbClr val="FF0000"/>
                </a:solidFill>
              </a:rPr>
              <a:t>axioma’s</a:t>
            </a:r>
            <a:r>
              <a:rPr lang="en-GB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GB" dirty="0" err="1" smtClean="0">
                <a:solidFill>
                  <a:srgbClr val="FF0000"/>
                </a:solidFill>
              </a:rPr>
              <a:t>Axioma’s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zijn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simpele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dirty="0" err="1" smtClean="0">
                <a:solidFill>
                  <a:srgbClr val="FF0000"/>
                </a:solidFill>
              </a:rPr>
              <a:t>beweringen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dirty="0" err="1" smtClean="0">
                <a:solidFill>
                  <a:srgbClr val="FF0000"/>
                </a:solidFill>
              </a:rPr>
              <a:t>waarvan</a:t>
            </a:r>
            <a:r>
              <a:rPr lang="en-GB" dirty="0" smtClean="0">
                <a:solidFill>
                  <a:srgbClr val="FF0000"/>
                </a:solidFill>
              </a:rPr>
              <a:t> we de </a:t>
            </a:r>
            <a:r>
              <a:rPr lang="en-GB" dirty="0" err="1" smtClean="0">
                <a:solidFill>
                  <a:srgbClr val="FF0000"/>
                </a:solidFill>
              </a:rPr>
              <a:t>waarheid</a:t>
            </a:r>
            <a:r>
              <a:rPr lang="en-GB" dirty="0" smtClean="0">
                <a:solidFill>
                  <a:srgbClr val="FF0000"/>
                </a:solidFill>
              </a:rPr>
              <a:t> </a:t>
            </a:r>
            <a:r>
              <a:rPr lang="en-GB" b="1" dirty="0" err="1" smtClean="0">
                <a:solidFill>
                  <a:srgbClr val="FF0000"/>
                </a:solidFill>
              </a:rPr>
              <a:t>aannemen</a:t>
            </a:r>
            <a:r>
              <a:rPr lang="en-GB" b="1" dirty="0" smtClean="0">
                <a:solidFill>
                  <a:srgbClr val="FF0000"/>
                </a:solidFill>
              </a:rPr>
              <a:t>.</a:t>
            </a:r>
            <a:endParaRPr lang="nl-NL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5501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err="1" smtClean="0"/>
              <a:t>Axioma’s</a:t>
            </a:r>
            <a:r>
              <a:rPr lang="en-GB" dirty="0" smtClean="0"/>
              <a:t> van </a:t>
            </a:r>
            <a:r>
              <a:rPr lang="en-GB" dirty="0" err="1" smtClean="0"/>
              <a:t>Peano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err="1" smtClean="0"/>
              <a:t>voor</a:t>
            </a:r>
            <a:r>
              <a:rPr lang="en-GB" dirty="0" smtClean="0"/>
              <a:t> </a:t>
            </a:r>
            <a:r>
              <a:rPr lang="en-GB" dirty="0" err="1" smtClean="0"/>
              <a:t>rekenkunde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/>
          <a:lstStyle/>
          <a:p>
            <a:endParaRPr lang="en-GB" dirty="0" smtClean="0"/>
          </a:p>
          <a:p>
            <a:r>
              <a:rPr lang="en-GB" dirty="0" smtClean="0"/>
              <a:t>0 </a:t>
            </a:r>
            <a:r>
              <a:rPr lang="en-GB" dirty="0" smtClean="0">
                <a:sym typeface="Symbol"/>
              </a:rPr>
              <a:t> </a:t>
            </a:r>
            <a:r>
              <a:rPr lang="en-GB" b="1" dirty="0" smtClean="0">
                <a:sym typeface="Symbol"/>
              </a:rPr>
              <a:t>N</a:t>
            </a:r>
            <a:r>
              <a:rPr lang="en-GB" dirty="0" smtClean="0">
                <a:sym typeface="Symbol"/>
              </a:rPr>
              <a:t>, </a:t>
            </a:r>
            <a:r>
              <a:rPr lang="en-GB" dirty="0" err="1" smtClean="0">
                <a:sym typeface="Symbol"/>
              </a:rPr>
              <a:t>dus</a:t>
            </a:r>
            <a:r>
              <a:rPr lang="en-GB" dirty="0" smtClean="0">
                <a:sym typeface="Symbol"/>
              </a:rPr>
              <a:t> 0 is </a:t>
            </a:r>
            <a:r>
              <a:rPr lang="en-GB" dirty="0" err="1" smtClean="0">
                <a:sym typeface="Symbol"/>
              </a:rPr>
              <a:t>een</a:t>
            </a:r>
            <a:r>
              <a:rPr lang="en-GB" dirty="0" smtClean="0">
                <a:sym typeface="Symbol"/>
              </a:rPr>
              <a:t> </a:t>
            </a:r>
            <a:r>
              <a:rPr lang="en-GB" dirty="0" err="1" smtClean="0">
                <a:sym typeface="Symbol"/>
              </a:rPr>
              <a:t>natuurlijk</a:t>
            </a:r>
            <a:r>
              <a:rPr lang="en-GB" dirty="0" smtClean="0">
                <a:sym typeface="Symbol"/>
              </a:rPr>
              <a:t> </a:t>
            </a:r>
            <a:r>
              <a:rPr lang="en-GB" dirty="0" err="1" smtClean="0">
                <a:sym typeface="Symbol"/>
              </a:rPr>
              <a:t>getal</a:t>
            </a:r>
            <a:r>
              <a:rPr lang="en-GB" dirty="0" smtClean="0">
                <a:sym typeface="Symbol"/>
              </a:rPr>
              <a:t>.</a:t>
            </a:r>
          </a:p>
          <a:p>
            <a:r>
              <a:rPr lang="en-GB" i="1" dirty="0" smtClean="0"/>
              <a:t>n</a:t>
            </a:r>
            <a:r>
              <a:rPr lang="en-GB" dirty="0" smtClean="0"/>
              <a:t> </a:t>
            </a:r>
            <a:r>
              <a:rPr lang="en-GB" dirty="0" smtClean="0">
                <a:sym typeface="Symbol"/>
              </a:rPr>
              <a:t> </a:t>
            </a:r>
            <a:r>
              <a:rPr lang="en-GB" b="1" dirty="0" smtClean="0">
                <a:sym typeface="Symbol"/>
              </a:rPr>
              <a:t>N</a:t>
            </a:r>
            <a:r>
              <a:rPr lang="en-GB" dirty="0">
                <a:sym typeface="Symbol"/>
              </a:rPr>
              <a:t> </a:t>
            </a:r>
            <a:r>
              <a:rPr lang="en-GB" dirty="0" smtClean="0">
                <a:sym typeface="Symbol"/>
              </a:rPr>
              <a:t> </a:t>
            </a:r>
            <a:r>
              <a:rPr lang="en-GB" i="1" dirty="0" smtClean="0"/>
              <a:t>n </a:t>
            </a:r>
            <a:r>
              <a:rPr lang="en-GB" dirty="0" smtClean="0"/>
              <a:t>+ 1 </a:t>
            </a:r>
            <a:r>
              <a:rPr lang="en-GB" dirty="0" smtClean="0">
                <a:sym typeface="Symbol"/>
              </a:rPr>
              <a:t> </a:t>
            </a:r>
            <a:r>
              <a:rPr lang="en-GB" b="1" dirty="0" smtClean="0">
                <a:sym typeface="Symbol"/>
              </a:rPr>
              <a:t>N</a:t>
            </a:r>
            <a:r>
              <a:rPr lang="en-GB" dirty="0">
                <a:sym typeface="Symbol"/>
              </a:rPr>
              <a:t>.</a:t>
            </a:r>
            <a:endParaRPr lang="en-GB" dirty="0" smtClean="0"/>
          </a:p>
          <a:p>
            <a:r>
              <a:rPr lang="en-GB" i="1" dirty="0" smtClean="0"/>
              <a:t>m </a:t>
            </a:r>
            <a:r>
              <a:rPr lang="en-GB" dirty="0"/>
              <a:t>+ 1 = </a:t>
            </a:r>
            <a:r>
              <a:rPr lang="en-GB" i="1" dirty="0"/>
              <a:t>n </a:t>
            </a:r>
            <a:r>
              <a:rPr lang="en-GB" dirty="0"/>
              <a:t>+ 1 </a:t>
            </a:r>
            <a:r>
              <a:rPr lang="en-GB" dirty="0">
                <a:sym typeface="Symbol"/>
              </a:rPr>
              <a:t></a:t>
            </a:r>
            <a:r>
              <a:rPr lang="en-GB" dirty="0" smtClean="0"/>
              <a:t> </a:t>
            </a:r>
            <a:r>
              <a:rPr lang="en-GB" i="1" dirty="0" smtClean="0"/>
              <a:t>m</a:t>
            </a:r>
            <a:r>
              <a:rPr lang="en-GB" dirty="0" smtClean="0"/>
              <a:t> = </a:t>
            </a:r>
            <a:r>
              <a:rPr lang="en-GB" i="1" dirty="0" smtClean="0"/>
              <a:t>n</a:t>
            </a:r>
            <a:r>
              <a:rPr lang="en-GB" dirty="0" smtClean="0"/>
              <a:t>.</a:t>
            </a:r>
          </a:p>
          <a:p>
            <a:r>
              <a:rPr lang="en-GB" i="1" dirty="0" smtClean="0"/>
              <a:t>n </a:t>
            </a:r>
            <a:r>
              <a:rPr lang="en-GB" dirty="0"/>
              <a:t>+ 1 </a:t>
            </a:r>
            <a:r>
              <a:rPr lang="en-GB" dirty="0" smtClean="0">
                <a:sym typeface="Symbol"/>
              </a:rPr>
              <a:t> </a:t>
            </a:r>
            <a:r>
              <a:rPr lang="en-GB" dirty="0" smtClean="0"/>
              <a:t>0</a:t>
            </a:r>
            <a:r>
              <a:rPr lang="en-GB" dirty="0" smtClean="0"/>
              <a:t>.</a:t>
            </a:r>
          </a:p>
          <a:p>
            <a:r>
              <a:rPr lang="en-GB" dirty="0" err="1" smtClean="0"/>
              <a:t>Inductieprincipe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99230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Axioma’s</a:t>
            </a:r>
            <a:r>
              <a:rPr lang="en-GB" dirty="0" smtClean="0"/>
              <a:t> van </a:t>
            </a:r>
            <a:r>
              <a:rPr lang="en-GB" dirty="0" err="1" smtClean="0"/>
              <a:t>Peano</a:t>
            </a:r>
            <a:r>
              <a:rPr lang="en-GB" dirty="0" smtClean="0"/>
              <a:t> (</a:t>
            </a:r>
            <a:r>
              <a:rPr lang="en-GB" dirty="0" err="1" smtClean="0"/>
              <a:t>vervolg</a:t>
            </a:r>
            <a:r>
              <a:rPr lang="en-GB" dirty="0" smtClean="0"/>
              <a:t>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i="1" dirty="0" smtClean="0"/>
          </a:p>
          <a:p>
            <a:r>
              <a:rPr lang="en-GB" i="1" dirty="0" smtClean="0"/>
              <a:t>a</a:t>
            </a:r>
            <a:r>
              <a:rPr lang="en-GB" dirty="0" smtClean="0"/>
              <a:t> + 0 = </a:t>
            </a:r>
            <a:r>
              <a:rPr lang="en-GB" i="1" dirty="0" smtClean="0"/>
              <a:t>a </a:t>
            </a:r>
            <a:r>
              <a:rPr lang="en-GB" dirty="0" smtClean="0"/>
              <a:t>&amp; </a:t>
            </a:r>
            <a:r>
              <a:rPr lang="en-GB" i="1" dirty="0" smtClean="0"/>
              <a:t>a </a:t>
            </a:r>
            <a:r>
              <a:rPr lang="en-GB" dirty="0" smtClean="0"/>
              <a:t>+ (</a:t>
            </a:r>
            <a:r>
              <a:rPr lang="en-GB" i="1" dirty="0" smtClean="0"/>
              <a:t>b</a:t>
            </a:r>
            <a:r>
              <a:rPr lang="en-GB" dirty="0"/>
              <a:t> </a:t>
            </a:r>
            <a:r>
              <a:rPr lang="en-GB" dirty="0" smtClean="0"/>
              <a:t>+ 1) = (</a:t>
            </a:r>
            <a:r>
              <a:rPr lang="en-GB" i="1" dirty="0" smtClean="0"/>
              <a:t>a</a:t>
            </a:r>
            <a:r>
              <a:rPr lang="en-GB" dirty="0" smtClean="0"/>
              <a:t> + </a:t>
            </a:r>
            <a:r>
              <a:rPr lang="en-GB" i="1" dirty="0" smtClean="0"/>
              <a:t>b</a:t>
            </a:r>
            <a:r>
              <a:rPr lang="en-GB" dirty="0" smtClean="0"/>
              <a:t>) + 1</a:t>
            </a:r>
          </a:p>
          <a:p>
            <a:endParaRPr lang="nl-NL" dirty="0" smtClean="0"/>
          </a:p>
          <a:p>
            <a:r>
              <a:rPr lang="en-GB" i="1" dirty="0" smtClean="0"/>
              <a:t>a </a:t>
            </a:r>
            <a:r>
              <a:rPr lang="en-GB" i="1" dirty="0" smtClean="0">
                <a:sym typeface="Symbol"/>
              </a:rPr>
              <a:t> </a:t>
            </a:r>
            <a:r>
              <a:rPr lang="en-GB" dirty="0" smtClean="0">
                <a:sym typeface="Symbol"/>
              </a:rPr>
              <a:t>0 = 0 &amp; </a:t>
            </a:r>
            <a:r>
              <a:rPr lang="en-GB" i="1" dirty="0" smtClean="0"/>
              <a:t>a </a:t>
            </a:r>
            <a:r>
              <a:rPr lang="en-GB" i="1" dirty="0">
                <a:sym typeface="Symbol"/>
              </a:rPr>
              <a:t> </a:t>
            </a:r>
            <a:r>
              <a:rPr lang="en-GB" dirty="0" smtClean="0">
                <a:sym typeface="Symbol"/>
              </a:rPr>
              <a:t>(</a:t>
            </a:r>
            <a:r>
              <a:rPr lang="en-GB" i="1" dirty="0" smtClean="0">
                <a:sym typeface="Symbol"/>
              </a:rPr>
              <a:t>b </a:t>
            </a:r>
            <a:r>
              <a:rPr lang="en-GB" dirty="0" smtClean="0">
                <a:sym typeface="Symbol"/>
              </a:rPr>
              <a:t>+ 1) </a:t>
            </a:r>
            <a:r>
              <a:rPr lang="en-GB" dirty="0">
                <a:sym typeface="Symbol"/>
              </a:rPr>
              <a:t>= </a:t>
            </a:r>
            <a:r>
              <a:rPr lang="en-GB" i="1" dirty="0" smtClean="0">
                <a:sym typeface="Symbol"/>
              </a:rPr>
              <a:t>a</a:t>
            </a:r>
            <a:r>
              <a:rPr lang="en-GB" dirty="0" smtClean="0">
                <a:sym typeface="Symbol"/>
              </a:rPr>
              <a:t>  </a:t>
            </a:r>
            <a:r>
              <a:rPr lang="en-GB" i="1" dirty="0" smtClean="0">
                <a:sym typeface="Symbol"/>
              </a:rPr>
              <a:t>b</a:t>
            </a:r>
            <a:r>
              <a:rPr lang="en-GB" dirty="0" smtClean="0">
                <a:sym typeface="Symbol"/>
              </a:rPr>
              <a:t> + </a:t>
            </a:r>
            <a:r>
              <a:rPr lang="en-GB" i="1" dirty="0" smtClean="0">
                <a:sym typeface="Symbol"/>
              </a:rPr>
              <a:t>a</a:t>
            </a:r>
          </a:p>
          <a:p>
            <a:endParaRPr lang="en-GB" i="1" dirty="0" smtClean="0">
              <a:sym typeface="Symbol"/>
            </a:endParaRPr>
          </a:p>
          <a:p>
            <a:r>
              <a:rPr lang="en-GB" i="1" dirty="0">
                <a:sym typeface="Symbol"/>
              </a:rPr>
              <a:t>a</a:t>
            </a:r>
            <a:r>
              <a:rPr lang="en-GB" baseline="30000" dirty="0" smtClean="0">
                <a:sym typeface="Symbol"/>
              </a:rPr>
              <a:t>0</a:t>
            </a:r>
            <a:r>
              <a:rPr lang="en-GB" dirty="0" smtClean="0">
                <a:sym typeface="Symbol"/>
              </a:rPr>
              <a:t> = 1 &amp; </a:t>
            </a:r>
            <a:r>
              <a:rPr lang="en-GB" i="1" dirty="0" smtClean="0">
                <a:sym typeface="Symbol"/>
              </a:rPr>
              <a:t>a</a:t>
            </a:r>
            <a:r>
              <a:rPr lang="en-GB" i="1" baseline="30000" dirty="0" smtClean="0">
                <a:sym typeface="Symbol"/>
              </a:rPr>
              <a:t>b </a:t>
            </a:r>
            <a:r>
              <a:rPr lang="en-GB" baseline="30000" dirty="0" smtClean="0">
                <a:sym typeface="Symbol"/>
              </a:rPr>
              <a:t>+ 1</a:t>
            </a:r>
            <a:r>
              <a:rPr lang="en-GB" dirty="0" smtClean="0">
                <a:sym typeface="Symbol"/>
              </a:rPr>
              <a:t> </a:t>
            </a:r>
            <a:r>
              <a:rPr lang="en-GB" dirty="0">
                <a:sym typeface="Symbol"/>
              </a:rPr>
              <a:t>= </a:t>
            </a:r>
            <a:r>
              <a:rPr lang="en-GB" i="1" dirty="0">
                <a:sym typeface="Symbol"/>
              </a:rPr>
              <a:t>a</a:t>
            </a:r>
            <a:r>
              <a:rPr lang="en-GB" i="1" baseline="30000" dirty="0">
                <a:sym typeface="Symbol"/>
              </a:rPr>
              <a:t>b </a:t>
            </a:r>
            <a:r>
              <a:rPr lang="en-GB" i="1" dirty="0">
                <a:sym typeface="Symbol"/>
              </a:rPr>
              <a:t></a:t>
            </a:r>
            <a:r>
              <a:rPr lang="en-GB" dirty="0">
                <a:sym typeface="Symbol"/>
              </a:rPr>
              <a:t> </a:t>
            </a:r>
            <a:r>
              <a:rPr lang="en-GB" i="1" dirty="0" smtClean="0">
                <a:sym typeface="Symbol"/>
              </a:rPr>
              <a:t>a</a:t>
            </a:r>
          </a:p>
          <a:p>
            <a:pPr marL="0" indent="0">
              <a:buNone/>
            </a:pPr>
            <a:endParaRPr lang="en-GB" i="1" dirty="0" smtClean="0">
              <a:sym typeface="Symbol"/>
            </a:endParaRPr>
          </a:p>
          <a:p>
            <a:r>
              <a:rPr lang="en-GB" i="1" dirty="0" smtClean="0">
                <a:sym typeface="Symbol"/>
              </a:rPr>
              <a:t>a </a:t>
            </a:r>
            <a:r>
              <a:rPr lang="en-GB" dirty="0" smtClean="0">
                <a:sym typeface="Symbol"/>
              </a:rPr>
              <a:t></a:t>
            </a:r>
            <a:r>
              <a:rPr lang="en-GB" i="1" dirty="0" smtClean="0">
                <a:sym typeface="Symbol"/>
              </a:rPr>
              <a:t> b </a:t>
            </a:r>
            <a:r>
              <a:rPr lang="en-GB" dirty="0" smtClean="0">
                <a:sym typeface="Symbol"/>
              </a:rPr>
              <a:t></a:t>
            </a:r>
            <a:r>
              <a:rPr lang="en-GB" i="1" dirty="0">
                <a:sym typeface="Symbol"/>
              </a:rPr>
              <a:t> a </a:t>
            </a:r>
            <a:r>
              <a:rPr lang="en-GB" dirty="0" smtClean="0">
                <a:sym typeface="Symbol"/>
              </a:rPr>
              <a:t>+ </a:t>
            </a:r>
            <a:r>
              <a:rPr lang="en-GB" i="1" dirty="0" smtClean="0">
                <a:sym typeface="Symbol"/>
              </a:rPr>
              <a:t>c </a:t>
            </a:r>
            <a:r>
              <a:rPr lang="en-GB" dirty="0" smtClean="0">
                <a:sym typeface="Symbol"/>
              </a:rPr>
              <a:t></a:t>
            </a:r>
            <a:r>
              <a:rPr lang="en-GB" i="1" dirty="0" smtClean="0">
                <a:sym typeface="Symbol"/>
              </a:rPr>
              <a:t> </a:t>
            </a:r>
            <a:r>
              <a:rPr lang="en-GB" i="1" dirty="0">
                <a:sym typeface="Symbol"/>
              </a:rPr>
              <a:t>b </a:t>
            </a:r>
            <a:r>
              <a:rPr lang="en-GB" dirty="0">
                <a:sym typeface="Symbol"/>
              </a:rPr>
              <a:t>+ </a:t>
            </a:r>
            <a:r>
              <a:rPr lang="en-GB" i="1" dirty="0">
                <a:sym typeface="Symbol"/>
              </a:rPr>
              <a:t>c </a:t>
            </a:r>
            <a:r>
              <a:rPr lang="en-GB" dirty="0" smtClean="0">
                <a:sym typeface="Symbol"/>
              </a:rPr>
              <a:t>&amp; </a:t>
            </a:r>
            <a:r>
              <a:rPr lang="en-GB" i="1" dirty="0" smtClean="0">
                <a:sym typeface="Symbol"/>
              </a:rPr>
              <a:t>a </a:t>
            </a:r>
            <a:r>
              <a:rPr lang="en-GB" i="1" dirty="0">
                <a:sym typeface="Symbol"/>
              </a:rPr>
              <a:t></a:t>
            </a:r>
            <a:r>
              <a:rPr lang="en-GB" dirty="0">
                <a:sym typeface="Symbol"/>
              </a:rPr>
              <a:t> </a:t>
            </a:r>
            <a:r>
              <a:rPr lang="en-GB" i="1" dirty="0">
                <a:sym typeface="Symbol"/>
              </a:rPr>
              <a:t>c </a:t>
            </a:r>
            <a:r>
              <a:rPr lang="en-GB" dirty="0">
                <a:sym typeface="Symbol"/>
              </a:rPr>
              <a:t></a:t>
            </a:r>
            <a:r>
              <a:rPr lang="en-GB" i="1" dirty="0">
                <a:sym typeface="Symbol"/>
              </a:rPr>
              <a:t> b </a:t>
            </a:r>
            <a:r>
              <a:rPr lang="en-GB" dirty="0">
                <a:sym typeface="Symbol"/>
              </a:rPr>
              <a:t> </a:t>
            </a:r>
            <a:r>
              <a:rPr lang="en-GB" i="1" dirty="0">
                <a:sym typeface="Symbol"/>
              </a:rPr>
              <a:t>c </a:t>
            </a:r>
            <a:endParaRPr lang="nl-NL" dirty="0" smtClean="0">
              <a:sym typeface="Symbol"/>
            </a:endParaRPr>
          </a:p>
          <a:p>
            <a:endParaRPr lang="nl-NL" dirty="0"/>
          </a:p>
          <a:p>
            <a:endParaRPr lang="nl-NL" i="1" dirty="0"/>
          </a:p>
        </p:txBody>
      </p:sp>
    </p:spTree>
    <p:extLst>
      <p:ext uri="{BB962C8B-B14F-4D97-AF65-F5344CB8AC3E}">
        <p14:creationId xmlns:p14="http://schemas.microsoft.com/office/powerpoint/2010/main" val="74000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9981</TotalTime>
  <Words>1070</Words>
  <Application>Microsoft Office PowerPoint</Application>
  <PresentationFormat>On-screen Show (4:3)</PresentationFormat>
  <Paragraphs>277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Rekenen en Redeneren met Oneindig</vt:lpstr>
      <vt:lpstr>Hercules &amp; de Hydra</vt:lpstr>
      <vt:lpstr>Hercules &amp; de Hydra</vt:lpstr>
      <vt:lpstr>De Koningin der Wetenschappen</vt:lpstr>
      <vt:lpstr>Bertrand Russell (1872 – 1970)</vt:lpstr>
      <vt:lpstr>Voorbeeld: Lijnen bij Euclides &amp; Hilbert</vt:lpstr>
      <vt:lpstr>Waarheid en Wiskunde</vt:lpstr>
      <vt:lpstr>Axioma’s van Peano voor rekenkunde</vt:lpstr>
      <vt:lpstr>Axioma’s van Peano (vervolg)</vt:lpstr>
      <vt:lpstr>De 2 onvolledigheidsstellingen  van Gödel (1931)</vt:lpstr>
      <vt:lpstr>Onvolledigheid</vt:lpstr>
      <vt:lpstr>Onvolledigheid</vt:lpstr>
      <vt:lpstr>Onvolledigheid</vt:lpstr>
      <vt:lpstr>Onvolledigheid</vt:lpstr>
      <vt:lpstr>Onvolledigheid</vt:lpstr>
      <vt:lpstr>Contrast: Propositielogica  is WEL volledig</vt:lpstr>
      <vt:lpstr>Waarheidstabel voor P  -P</vt:lpstr>
      <vt:lpstr>Waarheidstabel voor P  -P</vt:lpstr>
      <vt:lpstr>Waarheidstabel voor P  Q</vt:lpstr>
      <vt:lpstr>(P  Q)  (Q  P)</vt:lpstr>
      <vt:lpstr>(P  Q)  (Q  P)</vt:lpstr>
      <vt:lpstr>(P  Q)  (Q  P)</vt:lpstr>
      <vt:lpstr>Appendices</vt:lpstr>
      <vt:lpstr>Goodstein bij startgetal g2 = 3</vt:lpstr>
      <vt:lpstr>Goodstein bij startgetal g2 = 4 = 22</vt:lpstr>
      <vt:lpstr>Hoe groot is 7  10121.210.694? </vt:lpstr>
      <vt:lpstr>Grootste bekende priemgetal</vt:lpstr>
      <vt:lpstr>Hercules &amp; de Hydra</vt:lpstr>
      <vt:lpstr>Hercules &amp; de Hydra</vt:lpstr>
      <vt:lpstr>To infinity and beyond!</vt:lpstr>
    </vt:vector>
  </TitlesOfParts>
  <Company>TU Delft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Jeroen Spandaw - EWI</dc:creator>
  <cp:lastModifiedBy>Jeroen Spandaw - EWI</cp:lastModifiedBy>
  <cp:revision>60</cp:revision>
  <dcterms:created xsi:type="dcterms:W3CDTF">2016-02-04T22:12:07Z</dcterms:created>
  <dcterms:modified xsi:type="dcterms:W3CDTF">2016-02-13T09:17:56Z</dcterms:modified>
</cp:coreProperties>
</file>