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Default Extension="gif" ContentType="image/gif"/>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7"/>
  </p:notesMasterIdLst>
  <p:handoutMasterIdLst>
    <p:handoutMasterId r:id="rId18"/>
  </p:handoutMasterIdLst>
  <p:sldIdLst>
    <p:sldId id="256" r:id="rId2"/>
    <p:sldId id="268" r:id="rId3"/>
    <p:sldId id="258" r:id="rId4"/>
    <p:sldId id="269" r:id="rId5"/>
    <p:sldId id="257" r:id="rId6"/>
    <p:sldId id="260" r:id="rId7"/>
    <p:sldId id="261" r:id="rId8"/>
    <p:sldId id="262" r:id="rId9"/>
    <p:sldId id="263" r:id="rId10"/>
    <p:sldId id="264" r:id="rId11"/>
    <p:sldId id="271" r:id="rId12"/>
    <p:sldId id="265" r:id="rId13"/>
    <p:sldId id="270" r:id="rId14"/>
    <p:sldId id="266" r:id="rId15"/>
    <p:sldId id="26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3" frameSlides="1"/>
  <p:clrMru>
    <a:srgbClr val="FFC335"/>
    <a:srgbClr val="FF193C"/>
    <a:srgbClr val="D8D97E"/>
    <a:srgbClr val="64AA68"/>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02" autoAdjust="0"/>
    <p:restoredTop sz="94604" autoAdjust="0"/>
  </p:normalViewPr>
  <p:slideViewPr>
    <p:cSldViewPr snapToGrid="0" snapToObjects="1">
      <p:cViewPr varScale="1">
        <p:scale>
          <a:sx n="102" d="100"/>
          <a:sy n="102" d="100"/>
        </p:scale>
        <p:origin x="-968"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049DCB-8485-FB48-943A-F51D4253C191}" type="datetimeFigureOut">
              <a:rPr lang="en-US"/>
              <a:pPr/>
              <a:t>2/4/16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1D1C1C-D084-F844-A1F0-D22BAB4CDFB4}" type="slidenum">
              <a: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E7DCD1-9062-9E49-AA26-F3F7A4C9EE34}" type="datetimeFigureOut">
              <a:rPr lang="en-US"/>
              <a:pPr/>
              <a:t>2/4/16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DFB58B-7D02-234F-BC97-1B00E3EDD8AD}" type="slidenum">
              <a: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337158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Links die naar </a:t>
            </a:r>
            <a:r>
              <a:rPr lang="nl-BE" dirty="0" err="1" smtClean="0"/>
              <a:t>GEoGebra</a:t>
            </a:r>
            <a:r>
              <a:rPr lang="nl-BE" dirty="0" smtClean="0"/>
              <a:t> verwijzen en alle samenstellingen visualiseren van spiegelingen, van puntspiegelingen en van schuifspiegelingen.</a:t>
            </a:r>
          </a:p>
          <a:p>
            <a:r>
              <a:rPr lang="nl-BE" dirty="0" smtClean="0"/>
              <a:t>Gewoon vertellen</a:t>
            </a:r>
            <a:r>
              <a:rPr lang="nl-BE" baseline="0" dirty="0" smtClean="0"/>
              <a:t> nadien dat de enige isometrieën tot deze 5 soorten behoren.</a:t>
            </a:r>
          </a:p>
        </p:txBody>
      </p:sp>
      <p:sp>
        <p:nvSpPr>
          <p:cNvPr id="4" name="Tijdelijke aanduiding voor dianummer 3"/>
          <p:cNvSpPr>
            <a:spLocks noGrp="1"/>
          </p:cNvSpPr>
          <p:nvPr>
            <p:ph type="sldNum" sz="quarter" idx="10"/>
          </p:nvPr>
        </p:nvSpPr>
        <p:spPr/>
        <p:txBody>
          <a:bodyPr/>
          <a:lstStyle/>
          <a:p>
            <a:fld id="{6AC15B0C-F626-413A-926A-7148F3927841}" type="slidenum">
              <a:rPr lang="nl-BE" smtClean="0"/>
              <a:pPr/>
              <a:t>3</a:t>
            </a:fld>
            <a:endParaRPr lang="nl-BE"/>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382028"/>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gewoon</a:t>
            </a:r>
            <a:r>
              <a:rPr lang="nl-BE" baseline="0" dirty="0"/>
              <a:t> vooraan enkele demonstraties zelf geven; het publiek raadt het patroon. (zonder de slide te tonen!!) met de slide is het makkelijk (achteraf) </a:t>
            </a:r>
            <a:endParaRPr lang="nl-BE" dirty="0"/>
          </a:p>
        </p:txBody>
      </p:sp>
      <p:sp>
        <p:nvSpPr>
          <p:cNvPr id="4" name="Tijdelijke aanduiding voor dianummer 3"/>
          <p:cNvSpPr>
            <a:spLocks noGrp="1"/>
          </p:cNvSpPr>
          <p:nvPr>
            <p:ph type="sldNum" sz="quarter" idx="10"/>
          </p:nvPr>
        </p:nvSpPr>
        <p:spPr/>
        <p:txBody>
          <a:bodyPr/>
          <a:lstStyle/>
          <a:p>
            <a:fld id="{6AC15B0C-F626-413A-926A-7148F3927841}" type="slidenum">
              <a:rPr lang="nl-BE" smtClean="0"/>
              <a:pPr/>
              <a:t>14</a:t>
            </a:fld>
            <a:endParaRPr lang="nl-BE"/>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68002752"/>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Verwijzen</a:t>
            </a:r>
            <a:r>
              <a:rPr lang="nl-BE" baseline="0" dirty="0" smtClean="0"/>
              <a:t> naar andere opdrachten (zie loep)</a:t>
            </a:r>
            <a:endParaRPr lang="nl-BE" dirty="0"/>
          </a:p>
        </p:txBody>
      </p:sp>
      <p:sp>
        <p:nvSpPr>
          <p:cNvPr id="4" name="Tijdelijke aanduiding voor dianummer 3"/>
          <p:cNvSpPr>
            <a:spLocks noGrp="1"/>
          </p:cNvSpPr>
          <p:nvPr>
            <p:ph type="sldNum" sz="quarter" idx="10"/>
          </p:nvPr>
        </p:nvSpPr>
        <p:spPr/>
        <p:txBody>
          <a:bodyPr/>
          <a:lstStyle/>
          <a:p>
            <a:fld id="{6AC15B0C-F626-413A-926A-7148F3927841}" type="slidenum">
              <a:rPr lang="nl-BE" smtClean="0"/>
              <a:pPr/>
              <a:t>15</a:t>
            </a:fld>
            <a:endParaRPr lang="nl-BE"/>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0114775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BE" dirty="0" smtClean="0"/>
              <a:t>Links die naar </a:t>
            </a:r>
            <a:r>
              <a:rPr lang="nl-BE" dirty="0" err="1" smtClean="0"/>
              <a:t>GEoGebra</a:t>
            </a:r>
            <a:r>
              <a:rPr lang="nl-BE" dirty="0" smtClean="0"/>
              <a:t> verwijzen en alle samenstellingen visualiseren van spiegelingen, van puntspiegelingen en van schuifspiegelingen.</a:t>
            </a:r>
          </a:p>
          <a:p>
            <a:r>
              <a:rPr lang="nl-BE" dirty="0" smtClean="0"/>
              <a:t>Gewoon vertellen</a:t>
            </a:r>
            <a:r>
              <a:rPr lang="nl-BE" baseline="0" dirty="0" smtClean="0"/>
              <a:t> nadien dat de enige isometrieën tot deze 5 soorten behoren.</a:t>
            </a:r>
          </a:p>
        </p:txBody>
      </p:sp>
      <p:sp>
        <p:nvSpPr>
          <p:cNvPr id="4" name="Slide Number Placeholder 3"/>
          <p:cNvSpPr>
            <a:spLocks noGrp="1"/>
          </p:cNvSpPr>
          <p:nvPr>
            <p:ph type="sldNum" sz="quarter" idx="10"/>
          </p:nvPr>
        </p:nvSpPr>
        <p:spPr/>
        <p:txBody>
          <a:bodyPr/>
          <a:lstStyle/>
          <a:p>
            <a:fld id="{9DDFB58B-7D02-234F-BC97-1B00E3EDD8AD}" type="slidenum">
              <a:rPr/>
              <a:pPr/>
              <a:t>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816928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Tekening in opmaak : verticaal en horizontaal spiegelen. Draaien kan met de hendel na selectie van figuur. Zo tonen wat de isometrieën van een figuur zijn. Spiegelingen om assen door hoekpunten kunnen zo niet getoond worden. </a:t>
            </a:r>
            <a:endParaRPr lang="nl-BE" dirty="0"/>
          </a:p>
        </p:txBody>
      </p:sp>
      <p:sp>
        <p:nvSpPr>
          <p:cNvPr id="4" name="Tijdelijke aanduiding voor dianummer 3"/>
          <p:cNvSpPr>
            <a:spLocks noGrp="1"/>
          </p:cNvSpPr>
          <p:nvPr>
            <p:ph type="sldNum" sz="quarter" idx="10"/>
          </p:nvPr>
        </p:nvSpPr>
        <p:spPr/>
        <p:txBody>
          <a:bodyPr/>
          <a:lstStyle/>
          <a:p>
            <a:fld id="{6AC15B0C-F626-413A-926A-7148F3927841}" type="slidenum">
              <a:rPr lang="nl-BE" smtClean="0"/>
              <a:pPr/>
              <a:t>5</a:t>
            </a:fld>
            <a:endParaRPr lang="nl-BE"/>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02605991"/>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smtClean="0"/>
              <a:t>Werkblad: </a:t>
            </a:r>
            <a:r>
              <a:rPr lang="nl-BE" dirty="0" smtClean="0"/>
              <a:t>De deelnemers zoeken de isometrieën:</a:t>
            </a:r>
            <a:r>
              <a:rPr lang="nl-BE" baseline="0" dirty="0" smtClean="0"/>
              <a:t> </a:t>
            </a:r>
            <a:r>
              <a:rPr lang="nl-BE" dirty="0" smtClean="0"/>
              <a:t>Spiegeling hor as / verschuiving / schuifspiegeling en alle samenstellingen hiervan. (B / D / K )</a:t>
            </a:r>
          </a:p>
          <a:p>
            <a:r>
              <a:rPr lang="nl-BE" dirty="0" smtClean="0"/>
              <a:t>Wat zijn de enige </a:t>
            </a:r>
            <a:r>
              <a:rPr lang="nl-BE" dirty="0" err="1" smtClean="0"/>
              <a:t>iso</a:t>
            </a:r>
            <a:r>
              <a:rPr lang="nl-BE" baseline="0" dirty="0" smtClean="0"/>
              <a:t> die in een strook kunnen gebruikt worden? (alleen maar spiegelen </a:t>
            </a:r>
            <a:r>
              <a:rPr lang="nl-BE" baseline="0" dirty="0" err="1" smtClean="0"/>
              <a:t>tov</a:t>
            </a:r>
            <a:r>
              <a:rPr lang="nl-BE" baseline="0" dirty="0" smtClean="0"/>
              <a:t> hor en </a:t>
            </a:r>
            <a:r>
              <a:rPr lang="nl-BE" baseline="0" dirty="0" err="1" smtClean="0"/>
              <a:t>vert</a:t>
            </a:r>
            <a:r>
              <a:rPr lang="nl-BE" baseline="0" dirty="0" smtClean="0"/>
              <a:t> as; verschuiven // met strook; geenrotaties tenzij puntspiegelingen met centra op hor as…. moeten alleszins transfo’s zijn die de strook zonder design op zichzelf stuurt.</a:t>
            </a:r>
            <a:endParaRPr lang="nl-BE" dirty="0" smtClean="0"/>
          </a:p>
          <a:p>
            <a:r>
              <a:rPr lang="nl-BE" dirty="0" smtClean="0"/>
              <a:t>Beseffen dat er oneindig veel zullen zijn maar dat</a:t>
            </a:r>
            <a:r>
              <a:rPr lang="nl-BE" baseline="0" dirty="0" smtClean="0"/>
              <a:t> als we er enkele kennen, we de andere kunnen maken. Abstractieniveau: zelfde symmetrie in andere figuur herkennen.</a:t>
            </a:r>
            <a:endParaRPr lang="nl-BE" dirty="0"/>
          </a:p>
        </p:txBody>
      </p:sp>
      <p:sp>
        <p:nvSpPr>
          <p:cNvPr id="4" name="Tijdelijke aanduiding voor dianummer 3"/>
          <p:cNvSpPr>
            <a:spLocks noGrp="1"/>
          </p:cNvSpPr>
          <p:nvPr>
            <p:ph type="sldNum" sz="quarter" idx="10"/>
          </p:nvPr>
        </p:nvSpPr>
        <p:spPr/>
        <p:txBody>
          <a:bodyPr/>
          <a:lstStyle/>
          <a:p>
            <a:fld id="{6AC15B0C-F626-413A-926A-7148F3927841}" type="slidenum">
              <a:rPr lang="nl-BE" smtClean="0"/>
              <a:pPr/>
              <a:t>6</a:t>
            </a:fld>
            <a:endParaRPr lang="nl-BE"/>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81334428"/>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AC15B0C-F626-413A-926A-7148F3927841}" type="slidenum">
              <a:rPr lang="nl-BE" smtClean="0"/>
              <a:pPr/>
              <a:t>7</a:t>
            </a:fld>
            <a:endParaRPr lang="nl-BE"/>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94741592"/>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6AC15B0C-F626-413A-926A-7148F3927841}" type="slidenum">
              <a:rPr lang="nl-BE" smtClean="0"/>
              <a:pPr/>
              <a:t>8</a:t>
            </a:fld>
            <a:endParaRPr lang="nl-BE"/>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33545327"/>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Maximaal 16 mogelijkheden. Aankondigen dat niet alle combinaties kunnen. </a:t>
            </a:r>
            <a:endParaRPr lang="nl-BE" dirty="0"/>
          </a:p>
        </p:txBody>
      </p:sp>
      <p:sp>
        <p:nvSpPr>
          <p:cNvPr id="4" name="Tijdelijke aanduiding voor dianummer 3"/>
          <p:cNvSpPr>
            <a:spLocks noGrp="1"/>
          </p:cNvSpPr>
          <p:nvPr>
            <p:ph type="sldNum" sz="quarter" idx="10"/>
          </p:nvPr>
        </p:nvSpPr>
        <p:spPr/>
        <p:txBody>
          <a:bodyPr/>
          <a:lstStyle/>
          <a:p>
            <a:fld id="{6AC15B0C-F626-413A-926A-7148F3927841}" type="slidenum">
              <a:rPr lang="nl-BE" smtClean="0"/>
              <a:pPr/>
              <a:t>9</a:t>
            </a:fld>
            <a:endParaRPr lang="nl-BE"/>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2290717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Enkele voorbeelden van combinaties die onmiddellijk een andere isometrie impliceren….</a:t>
            </a:r>
            <a:r>
              <a:rPr lang="nl-BE" baseline="0" dirty="0" smtClean="0"/>
              <a:t> Vragen aan de deelnemers welke combinaties  hiermee kunnen uitgesloten worden. Ik geef hen </a:t>
            </a:r>
            <a:r>
              <a:rPr lang="nl-BE" b="1" baseline="0" dirty="0" smtClean="0">
                <a:solidFill>
                  <a:srgbClr val="FF0000"/>
                </a:solidFill>
              </a:rPr>
              <a:t>een werkblad (groot ruitjespapier)  </a:t>
            </a:r>
            <a:r>
              <a:rPr lang="nl-BE" baseline="0" dirty="0" smtClean="0"/>
              <a:t>met een </a:t>
            </a:r>
            <a:r>
              <a:rPr lang="nl-BE" baseline="0" dirty="0" err="1" smtClean="0"/>
              <a:t>basiscel</a:t>
            </a:r>
            <a:r>
              <a:rPr lang="nl-BE" baseline="0" dirty="0" smtClean="0"/>
              <a:t> = onregelmatige rechthoekige driehoek en ze voeren de transformaties uit </a:t>
            </a:r>
            <a:endParaRPr lang="nl-BE" dirty="0"/>
          </a:p>
        </p:txBody>
      </p:sp>
      <p:sp>
        <p:nvSpPr>
          <p:cNvPr id="4" name="Tijdelijke aanduiding voor dianummer 3"/>
          <p:cNvSpPr>
            <a:spLocks noGrp="1"/>
          </p:cNvSpPr>
          <p:nvPr>
            <p:ph type="sldNum" sz="quarter" idx="10"/>
          </p:nvPr>
        </p:nvSpPr>
        <p:spPr/>
        <p:txBody>
          <a:bodyPr/>
          <a:lstStyle/>
          <a:p>
            <a:fld id="{6AC15B0C-F626-413A-926A-7148F3927841}" type="slidenum">
              <a:rPr lang="nl-BE" smtClean="0"/>
              <a:pPr/>
              <a:t>10</a:t>
            </a:fld>
            <a:endParaRPr lang="nl-BE"/>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98257515"/>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Klassikaal: Herkennen ze de symmetrie? Eventueel met een letter van het alfabet aanduiden. Wel de isometrieën laten opnoemen.</a:t>
            </a:r>
          </a:p>
          <a:p>
            <a:r>
              <a:rPr lang="nl-BE" b="1" dirty="0" smtClean="0"/>
              <a:t>Werkblad: overzicht </a:t>
            </a:r>
            <a:r>
              <a:rPr lang="nl-BE" dirty="0" smtClean="0"/>
              <a:t>van de zeven soorten met voetjes en met letters. </a:t>
            </a:r>
            <a:endParaRPr lang="nl-BE" dirty="0"/>
          </a:p>
        </p:txBody>
      </p:sp>
      <p:sp>
        <p:nvSpPr>
          <p:cNvPr id="4" name="Tijdelijke aanduiding voor dianummer 3"/>
          <p:cNvSpPr>
            <a:spLocks noGrp="1"/>
          </p:cNvSpPr>
          <p:nvPr>
            <p:ph type="sldNum" sz="quarter" idx="10"/>
          </p:nvPr>
        </p:nvSpPr>
        <p:spPr/>
        <p:txBody>
          <a:bodyPr/>
          <a:lstStyle/>
          <a:p>
            <a:fld id="{6AC15B0C-F626-413A-926A-7148F3927841}" type="slidenum">
              <a:rPr lang="nl-BE" smtClean="0"/>
              <a:pPr/>
              <a:t>12</a:t>
            </a:fld>
            <a:endParaRPr lang="nl-BE"/>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70848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Click to edit Master subtitle style</a:t>
            </a:r>
            <a:endParaRPr lang="en-US"/>
          </a:p>
        </p:txBody>
      </p:sp>
      <p:sp>
        <p:nvSpPr>
          <p:cNvPr id="4" name="Date Placeholder 3"/>
          <p:cNvSpPr>
            <a:spLocks noGrp="1"/>
          </p:cNvSpPr>
          <p:nvPr>
            <p:ph type="dt" sz="half" idx="10"/>
          </p:nvPr>
        </p:nvSpPr>
        <p:spPr/>
        <p:txBody>
          <a:bodyPr/>
          <a:lstStyle/>
          <a:p>
            <a:fld id="{CE762F7D-81DE-5644-AA8B-EA452C35B145}" type="datetimeFigureOut">
              <a:rPr lang="en-US"/>
              <a:pPr/>
              <a:t>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BE386-74FE-604D-B9DD-F63677966CED}"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CE762F7D-81DE-5644-AA8B-EA452C35B145}" type="datetimeFigureOut">
              <a:rPr lang="en-US"/>
              <a:pPr/>
              <a:t>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BE386-74FE-604D-B9DD-F63677966CED}"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CE762F7D-81DE-5644-AA8B-EA452C35B145}" type="datetimeFigureOut">
              <a:rPr lang="en-US"/>
              <a:pPr/>
              <a:t>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BE386-74FE-604D-B9DD-F63677966CED}" type="slidenum">
              <a: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eldia">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fld id="{CE762F7D-81DE-5644-AA8B-EA452C35B145}" type="datetimeFigureOut">
              <a:rPr lang="en-US"/>
              <a:pPr/>
              <a:t>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BE386-74FE-604D-B9DD-F63677966CED}"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Click to edit Master text styles</a:t>
            </a:r>
          </a:p>
        </p:txBody>
      </p:sp>
      <p:sp>
        <p:nvSpPr>
          <p:cNvPr id="4" name="Date Placeholder 3"/>
          <p:cNvSpPr>
            <a:spLocks noGrp="1"/>
          </p:cNvSpPr>
          <p:nvPr>
            <p:ph type="dt" sz="half" idx="10"/>
          </p:nvPr>
        </p:nvSpPr>
        <p:spPr/>
        <p:txBody>
          <a:bodyPr/>
          <a:lstStyle/>
          <a:p>
            <a:fld id="{CE762F7D-81DE-5644-AA8B-EA452C35B145}" type="datetimeFigureOut">
              <a:rPr lang="en-US"/>
              <a:pPr/>
              <a:t>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9BE386-74FE-604D-B9DD-F63677966CED}"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fld id="{CE762F7D-81DE-5644-AA8B-EA452C35B145}" type="datetimeFigureOut">
              <a:rPr lang="en-US"/>
              <a:pPr/>
              <a:t>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BE386-74FE-604D-B9DD-F63677966CED}"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Date Placeholder 6"/>
          <p:cNvSpPr>
            <a:spLocks noGrp="1"/>
          </p:cNvSpPr>
          <p:nvPr>
            <p:ph type="dt" sz="half" idx="10"/>
          </p:nvPr>
        </p:nvSpPr>
        <p:spPr/>
        <p:txBody>
          <a:bodyPr/>
          <a:lstStyle/>
          <a:p>
            <a:fld id="{CE762F7D-81DE-5644-AA8B-EA452C35B145}" type="datetimeFigureOut">
              <a:rPr lang="en-US"/>
              <a:pPr/>
              <a:t>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9BE386-74FE-604D-B9DD-F63677966CED}"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Date Placeholder 2"/>
          <p:cNvSpPr>
            <a:spLocks noGrp="1"/>
          </p:cNvSpPr>
          <p:nvPr>
            <p:ph type="dt" sz="half" idx="10"/>
          </p:nvPr>
        </p:nvSpPr>
        <p:spPr/>
        <p:txBody>
          <a:bodyPr/>
          <a:lstStyle/>
          <a:p>
            <a:fld id="{CE762F7D-81DE-5644-AA8B-EA452C35B145}" type="datetimeFigureOut">
              <a:rPr lang="en-US"/>
              <a:pPr/>
              <a:t>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9BE386-74FE-604D-B9DD-F63677966CED}"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62F7D-81DE-5644-AA8B-EA452C35B145}" type="datetimeFigureOut">
              <a:rPr lang="en-US"/>
              <a:pPr/>
              <a:t>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9BE386-74FE-604D-B9DD-F63677966CED}"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CE762F7D-81DE-5644-AA8B-EA452C35B145}" type="datetimeFigureOut">
              <a:rPr lang="en-US"/>
              <a:pPr/>
              <a:t>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BE386-74FE-604D-B9DD-F63677966CED}"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fld id="{CE762F7D-81DE-5644-AA8B-EA452C35B145}" type="datetimeFigureOut">
              <a:rPr lang="en-US"/>
              <a:pPr/>
              <a:t>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9BE386-74FE-604D-B9DD-F63677966CED}"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64AA68"/>
        </a:solidFill>
        <a:effectLst/>
      </p:bgPr>
    </p:bg>
    <p:spTree>
      <p:nvGrpSpPr>
        <p:cNvPr id="1" name=""/>
        <p:cNvGrpSpPr/>
        <p:nvPr/>
      </p:nvGrpSpPr>
      <p:grpSpPr>
        <a:xfrm>
          <a:off x="0" y="0"/>
          <a:ext cx="0" cy="0"/>
          <a:chOff x="0" y="0"/>
          <a:chExt cx="0" cy="0"/>
        </a:xfrm>
      </p:grpSpPr>
      <p:pic>
        <p:nvPicPr>
          <p:cNvPr id="7" name="Picture 6" descr="PaperDoll5.gif"/>
          <p:cNvPicPr>
            <a:picLocks noChangeAspect="1"/>
          </p:cNvPicPr>
          <p:nvPr userDrawn="1"/>
        </p:nvPicPr>
        <p:blipFill>
          <a:blip r:embed="rId14">
            <a:alphaModFix amt="30000"/>
          </a:blip>
          <a:stretch>
            <a:fillRect/>
          </a:stretch>
        </p:blipFill>
        <p:spPr>
          <a:xfrm>
            <a:off x="-3943551" y="3865194"/>
            <a:ext cx="9144000" cy="1347758"/>
          </a:xfrm>
          <a:prstGeom prst="rect">
            <a:avLst/>
          </a:prstGeom>
          <a:effectLst/>
          <a:scene3d>
            <a:camera prst="orthographicFront">
              <a:rot lat="0" lon="0" rev="5400000"/>
            </a:camera>
            <a:lightRig rig="threePt" dir="t"/>
          </a:scene3d>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a:t>5 februari 2016</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0000"/>
                </a:solidFill>
              </a:defRPr>
            </a:lvl1pPr>
          </a:lstStyle>
          <a:p>
            <a:r>
              <a:rPr lang="en-US"/>
              <a:t>Op de versiertoer met symmetrie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r>
              <a:rPr lang="en-US"/>
              <a:t>Anne Schatteman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gif"/><Relationship Id="rId5"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7" Type="http://schemas.openxmlformats.org/officeDocument/2006/relationships/image" Target="../media/image28.jpeg"/><Relationship Id="rId8" Type="http://schemas.openxmlformats.org/officeDocument/2006/relationships/image" Target="../media/image29.jpeg"/><Relationship Id="rId1" Type="http://schemas.openxmlformats.org/officeDocument/2006/relationships/slideLayout" Target="../slideLayouts/slideLayout12.xml"/><Relationship Id="rId2"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1.gif"/></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hyperlink" Target="afbeeldingen%5Csamenstellingen_volledig.ggb" TargetMode="External"/><Relationship Id="rId4" Type="http://schemas.openxmlformats.org/officeDocument/2006/relationships/image" Target="../media/image14.png"/><Relationship Id="rId5" Type="http://schemas.openxmlformats.org/officeDocument/2006/relationships/hyperlink" Target="afbeeldingen%5Csamenstellingen_puntspiegelingen.ggb" TargetMode="External"/><Relationship Id="rId6" Type="http://schemas.openxmlformats.org/officeDocument/2006/relationships/image" Target="../media/image15.png"/><Relationship Id="rId7" Type="http://schemas.openxmlformats.org/officeDocument/2006/relationships/hyperlink" Target="afbeeldingen%5Cschuifspiegeling.jpg.ggb" TargetMode="External"/><Relationship Id="rId8" Type="http://schemas.openxmlformats.org/officeDocument/2006/relationships/image" Target="../media/image16.jpe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hyperlink" Target="afbeeldingen%5Czelfde_symmetrie.tiff" TargetMode="External"/><Relationship Id="rId4"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solidFill>
                  <a:srgbClr val="FFC335"/>
                </a:solidFill>
              </a:rPr>
              <a:t>Op de versiertoer met symmetrie</a:t>
            </a:r>
          </a:p>
        </p:txBody>
      </p:sp>
      <p:sp>
        <p:nvSpPr>
          <p:cNvPr id="3" name="Subtitle 2"/>
          <p:cNvSpPr>
            <a:spLocks noGrp="1"/>
          </p:cNvSpPr>
          <p:nvPr>
            <p:ph type="subTitle" idx="1"/>
          </p:nvPr>
        </p:nvSpPr>
        <p:spPr/>
        <p:txBody>
          <a:bodyPr>
            <a:normAutofit/>
          </a:bodyPr>
          <a:lstStyle/>
          <a:p>
            <a:r>
              <a:rPr lang="en-US" b="1" dirty="0">
                <a:solidFill>
                  <a:schemeClr val="accent3">
                    <a:lumMod val="50000"/>
                  </a:schemeClr>
                </a:solidFill>
              </a:rPr>
              <a:t>Anne </a:t>
            </a:r>
            <a:r>
              <a:rPr lang="en-US" b="1" dirty="0" err="1">
                <a:solidFill>
                  <a:schemeClr val="accent3">
                    <a:lumMod val="50000"/>
                  </a:schemeClr>
                </a:solidFill>
              </a:rPr>
              <a:t>Schatteman</a:t>
            </a:r>
            <a:endParaRPr lang="en-US" b="1" dirty="0">
              <a:solidFill>
                <a:schemeClr val="accent3">
                  <a:lumMod val="50000"/>
                </a:schemeClr>
              </a:solidFill>
            </a:endParaRPr>
          </a:p>
          <a:p>
            <a:r>
              <a:rPr lang="en-US" sz="2162" b="1" dirty="0" err="1" smtClean="0">
                <a:solidFill>
                  <a:schemeClr val="accent3">
                    <a:lumMod val="50000"/>
                  </a:schemeClr>
                </a:solidFill>
              </a:rPr>
              <a:t>Leerkracht</a:t>
            </a:r>
            <a:r>
              <a:rPr lang="en-US" sz="2162" b="1" dirty="0" smtClean="0">
                <a:solidFill>
                  <a:schemeClr val="accent3">
                    <a:lumMod val="50000"/>
                  </a:schemeClr>
                </a:solidFill>
              </a:rPr>
              <a:t> </a:t>
            </a:r>
            <a:r>
              <a:rPr lang="en-US" sz="2162" b="1" dirty="0" err="1" smtClean="0">
                <a:solidFill>
                  <a:schemeClr val="accent3">
                    <a:lumMod val="50000"/>
                  </a:schemeClr>
                </a:solidFill>
              </a:rPr>
              <a:t>wiskunde</a:t>
            </a:r>
            <a:endParaRPr lang="en-US" sz="2162" b="1" dirty="0">
              <a:solidFill>
                <a:schemeClr val="accent3">
                  <a:lumMod val="50000"/>
                </a:schemeClr>
              </a:solidFill>
            </a:endParaRPr>
          </a:p>
          <a:p>
            <a:r>
              <a:rPr lang="en-US" sz="2162" b="1" dirty="0" smtClean="0">
                <a:solidFill>
                  <a:schemeClr val="accent3">
                    <a:lumMod val="50000"/>
                  </a:schemeClr>
                </a:solidFill>
              </a:rPr>
              <a:t> </a:t>
            </a:r>
            <a:r>
              <a:rPr lang="en-US" sz="2162" b="1" dirty="0" err="1" smtClean="0">
                <a:solidFill>
                  <a:schemeClr val="accent3">
                    <a:lumMod val="50000"/>
                  </a:schemeClr>
                </a:solidFill>
              </a:rPr>
              <a:t>Atheneum</a:t>
            </a:r>
            <a:r>
              <a:rPr lang="en-US" sz="2162" b="1" dirty="0" smtClean="0">
                <a:solidFill>
                  <a:schemeClr val="accent3">
                    <a:lumMod val="50000"/>
                  </a:schemeClr>
                </a:solidFill>
              </a:rPr>
              <a:t> </a:t>
            </a:r>
            <a:r>
              <a:rPr lang="en-US" sz="2162" b="1" dirty="0" err="1">
                <a:solidFill>
                  <a:schemeClr val="accent3">
                    <a:lumMod val="50000"/>
                  </a:schemeClr>
                </a:solidFill>
              </a:rPr>
              <a:t>Dendermonde</a:t>
            </a:r>
            <a:r>
              <a:rPr lang="en-US" sz="2162" b="1" dirty="0">
                <a:solidFill>
                  <a:schemeClr val="accent3">
                    <a:lumMod val="50000"/>
                  </a:schemeClr>
                </a:solidFill>
              </a:rPr>
              <a:t>, </a:t>
            </a:r>
            <a:r>
              <a:rPr lang="en-US" sz="2162" b="1" dirty="0" err="1">
                <a:solidFill>
                  <a:schemeClr val="accent3">
                    <a:lumMod val="50000"/>
                  </a:schemeClr>
                </a:solidFill>
              </a:rPr>
              <a:t>België</a:t>
            </a:r>
            <a:endParaRPr lang="en-US" sz="2162" dirty="0"/>
          </a:p>
        </p:txBody>
      </p:sp>
      <p:sp>
        <p:nvSpPr>
          <p:cNvPr id="4" name="TextBox 3"/>
          <p:cNvSpPr txBox="1"/>
          <p:nvPr/>
        </p:nvSpPr>
        <p:spPr>
          <a:xfrm>
            <a:off x="2927320" y="6071905"/>
            <a:ext cx="3422949" cy="369332"/>
          </a:xfrm>
          <a:prstGeom prst="rect">
            <a:avLst/>
          </a:prstGeom>
          <a:solidFill>
            <a:schemeClr val="accent3">
              <a:lumMod val="60000"/>
              <a:lumOff val="40000"/>
            </a:schemeClr>
          </a:solidFill>
        </p:spPr>
        <p:txBody>
          <a:bodyPr wrap="square" rtlCol="0">
            <a:spAutoFit/>
          </a:bodyPr>
          <a:lstStyle/>
          <a:p>
            <a:r>
              <a:rPr lang="en-US" b="1">
                <a:solidFill>
                  <a:srgbClr val="4F6228"/>
                </a:solidFill>
              </a:rPr>
              <a:t>Nationale wiskundedagen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63664988"/>
              </p:ext>
            </p:extLst>
          </p:nvPr>
        </p:nvGraphicFramePr>
        <p:xfrm>
          <a:off x="976989" y="1291095"/>
          <a:ext cx="7751792" cy="5100985"/>
        </p:xfrm>
        <a:graphic>
          <a:graphicData uri="http://schemas.openxmlformats.org/drawingml/2006/table">
            <a:tbl>
              <a:tblPr firstRow="1" bandRow="1">
                <a:tableStyleId>{5C22544A-7EE6-4342-B048-85BDC9FD1C3A}</a:tableStyleId>
              </a:tblPr>
              <a:tblGrid>
                <a:gridCol w="3041470"/>
                <a:gridCol w="2831811"/>
                <a:gridCol w="1878511"/>
              </a:tblGrid>
              <a:tr h="942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24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2400" b="1" kern="1200" dirty="0" smtClean="0">
                          <a:solidFill>
                            <a:schemeClr val="tx1"/>
                          </a:solidFill>
                          <a:latin typeface="+mn-lt"/>
                          <a:ea typeface="+mn-ea"/>
                          <a:cs typeface="+mn-cs"/>
                        </a:rPr>
                        <a:t>Horizontale spiegeling</a:t>
                      </a:r>
                    </a:p>
                  </a:txBody>
                  <a:tcP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24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2400" b="1" kern="1200" dirty="0" smtClean="0">
                          <a:solidFill>
                            <a:schemeClr val="tx1"/>
                          </a:solidFill>
                          <a:latin typeface="+mn-lt"/>
                          <a:ea typeface="+mn-ea"/>
                          <a:cs typeface="+mn-cs"/>
                        </a:rPr>
                        <a:t>Verticale spiegeling</a:t>
                      </a:r>
                    </a:p>
                  </a:txBody>
                  <a:tcPr>
                    <a:lnR w="57150" cap="flat" cmpd="sng" algn="ctr">
                      <a:solidFill>
                        <a:schemeClr val="accent2"/>
                      </a:solidFill>
                      <a:prstDash val="sysDash"/>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ctr"/>
                      <a:endParaRPr lang="nl-BE" sz="2400" dirty="0" smtClean="0">
                        <a:solidFill>
                          <a:srgbClr val="FF6600"/>
                        </a:solidFill>
                      </a:endParaRPr>
                    </a:p>
                  </a:txBody>
                  <a:tcPr>
                    <a:lnL w="57150" cap="flat" cmpd="sng" algn="ctr">
                      <a:solidFill>
                        <a:schemeClr val="accent2"/>
                      </a:solidFill>
                      <a:prstDash val="sysDash"/>
                      <a:round/>
                      <a:headEnd type="none" w="med" len="med"/>
                      <a:tailEnd type="none" w="med" len="med"/>
                    </a:lnL>
                    <a:lnB w="57150" cap="flat" cmpd="sng" algn="ctr">
                      <a:solidFill>
                        <a:schemeClr val="bg1"/>
                      </a:solidFill>
                      <a:prstDash val="solid"/>
                      <a:round/>
                      <a:headEnd type="none" w="med" len="med"/>
                      <a:tailEnd type="none" w="med" len="med"/>
                    </a:lnB>
                    <a:solidFill>
                      <a:schemeClr val="accent1">
                        <a:lumMod val="40000"/>
                        <a:lumOff val="60000"/>
                      </a:schemeClr>
                    </a:solidFill>
                  </a:tcPr>
                </a:tc>
              </a:tr>
              <a:tr h="1085302">
                <a:tc>
                  <a:txBody>
                    <a:bodyPr/>
                    <a:lstStyle/>
                    <a:p>
                      <a:pPr marL="0" algn="l" defTabSz="914400" rtl="0" eaLnBrk="1" latinLnBrk="0" hangingPunct="1"/>
                      <a:endParaRPr lang="nl-BE" sz="2400" b="1" kern="1200" dirty="0" smtClean="0">
                        <a:solidFill>
                          <a:schemeClr val="tx1"/>
                        </a:solidFill>
                        <a:latin typeface="+mn-lt"/>
                        <a:ea typeface="+mn-ea"/>
                        <a:cs typeface="+mn-cs"/>
                      </a:endParaRPr>
                    </a:p>
                    <a:p>
                      <a:pPr marL="0" algn="l" defTabSz="914400" rtl="0" eaLnBrk="1" latinLnBrk="0" hangingPunct="1"/>
                      <a:r>
                        <a:rPr lang="nl-BE" sz="2400" b="1" kern="1200" dirty="0" smtClean="0">
                          <a:solidFill>
                            <a:schemeClr val="tx1"/>
                          </a:solidFill>
                          <a:latin typeface="+mn-lt"/>
                          <a:ea typeface="+mn-ea"/>
                          <a:cs typeface="+mn-cs"/>
                        </a:rPr>
                        <a:t>Verticale spiegeling</a:t>
                      </a:r>
                      <a:endParaRPr lang="nl-BE" sz="2400" b="1" kern="1200" dirty="0">
                        <a:solidFill>
                          <a:schemeClr val="tx1"/>
                        </a:solidFill>
                        <a:latin typeface="+mn-lt"/>
                        <a:ea typeface="+mn-ea"/>
                        <a:cs typeface="+mn-cs"/>
                      </a:endParaRPr>
                    </a:p>
                  </a:txBody>
                  <a:tcP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endParaRPr lang="nl-BE" sz="2400" b="1" kern="1200" dirty="0" smtClean="0">
                        <a:solidFill>
                          <a:schemeClr val="tx1"/>
                        </a:solidFill>
                        <a:latin typeface="+mn-lt"/>
                        <a:ea typeface="+mn-ea"/>
                        <a:cs typeface="+mn-cs"/>
                      </a:endParaRPr>
                    </a:p>
                    <a:p>
                      <a:pPr marL="0" algn="l" defTabSz="914400" rtl="0" eaLnBrk="1" latinLnBrk="0" hangingPunct="1"/>
                      <a:r>
                        <a:rPr lang="nl-BE" sz="2400" b="1" kern="1200" dirty="0" smtClean="0">
                          <a:solidFill>
                            <a:schemeClr val="tx1"/>
                          </a:solidFill>
                          <a:latin typeface="+mn-lt"/>
                          <a:ea typeface="+mn-ea"/>
                          <a:cs typeface="+mn-cs"/>
                        </a:rPr>
                        <a:t>Glijspiegeling</a:t>
                      </a:r>
                      <a:endParaRPr lang="nl-BE" sz="2400" b="1" kern="1200" dirty="0">
                        <a:solidFill>
                          <a:schemeClr val="tx1"/>
                        </a:solidFill>
                        <a:latin typeface="+mn-lt"/>
                        <a:ea typeface="+mn-ea"/>
                        <a:cs typeface="+mn-cs"/>
                      </a:endParaRPr>
                    </a:p>
                  </a:txBody>
                  <a:tcPr>
                    <a:lnR w="57150" cap="flat" cmpd="sng" algn="ctr">
                      <a:solidFill>
                        <a:schemeClr val="accent2"/>
                      </a:solidFill>
                      <a:prstDash val="sysDash"/>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nl-BE" sz="2400" b="1" dirty="0" smtClean="0">
                        <a:solidFill>
                          <a:srgbClr val="FF0000"/>
                        </a:solidFill>
                      </a:endParaRPr>
                    </a:p>
                    <a:p>
                      <a:endParaRPr lang="nl-BE" sz="2400" dirty="0" smtClean="0"/>
                    </a:p>
                  </a:txBody>
                  <a:tcPr>
                    <a:lnL w="57150" cap="flat" cmpd="sng" algn="ctr">
                      <a:solidFill>
                        <a:schemeClr val="accent2"/>
                      </a:solidFill>
                      <a:prstDash val="sysDash"/>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40000"/>
                        <a:lumOff val="60000"/>
                      </a:schemeClr>
                    </a:solidFill>
                  </a:tcPr>
                </a:tc>
              </a:tr>
              <a:tr h="1085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24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2400" b="1" kern="1200" dirty="0" smtClean="0">
                          <a:solidFill>
                            <a:schemeClr val="tx1"/>
                          </a:solidFill>
                          <a:latin typeface="+mn-lt"/>
                          <a:ea typeface="+mn-ea"/>
                          <a:cs typeface="+mn-cs"/>
                        </a:rPr>
                        <a:t>Puntspiegeling</a:t>
                      </a:r>
                    </a:p>
                    <a:p>
                      <a:pPr marL="0" algn="l" defTabSz="914400" rtl="0" eaLnBrk="1" latinLnBrk="0" hangingPunct="1"/>
                      <a:endParaRPr lang="nl-BE" sz="2400" b="1" kern="1200" dirty="0">
                        <a:solidFill>
                          <a:schemeClr val="tx1"/>
                        </a:solidFill>
                        <a:latin typeface="+mn-lt"/>
                        <a:ea typeface="+mn-ea"/>
                        <a:cs typeface="+mn-cs"/>
                      </a:endParaRPr>
                    </a:p>
                  </a:txBody>
                  <a:tcP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BE" sz="24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2400" b="1" kern="1200" dirty="0" smtClean="0">
                          <a:solidFill>
                            <a:schemeClr val="tx1"/>
                          </a:solidFill>
                          <a:latin typeface="+mn-lt"/>
                          <a:ea typeface="+mn-ea"/>
                          <a:cs typeface="+mn-cs"/>
                        </a:rPr>
                        <a:t>Glijspiegeling</a:t>
                      </a:r>
                    </a:p>
                    <a:p>
                      <a:pPr marL="0" algn="l" defTabSz="914400" rtl="0" eaLnBrk="1" latinLnBrk="0" hangingPunct="1"/>
                      <a:endParaRPr lang="nl-BE" sz="2400" b="1" kern="1200" dirty="0">
                        <a:solidFill>
                          <a:schemeClr val="tx1"/>
                        </a:solidFill>
                        <a:latin typeface="+mn-lt"/>
                        <a:ea typeface="+mn-ea"/>
                        <a:cs typeface="+mn-cs"/>
                      </a:endParaRPr>
                    </a:p>
                  </a:txBody>
                  <a:tcPr>
                    <a:lnR w="57150" cap="flat" cmpd="sng" algn="ctr">
                      <a:solidFill>
                        <a:schemeClr val="accent2"/>
                      </a:solidFill>
                      <a:prstDash val="sysDash"/>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r>
                        <a:rPr lang="nl-BE" sz="2400" dirty="0" smtClean="0"/>
                        <a:t>         </a:t>
                      </a:r>
                    </a:p>
                  </a:txBody>
                  <a:tcPr>
                    <a:lnL w="57150" cap="flat" cmpd="sng" algn="ctr">
                      <a:solidFill>
                        <a:schemeClr val="accent2"/>
                      </a:solidFill>
                      <a:prstDash val="sysDash"/>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40000"/>
                        <a:lumOff val="60000"/>
                      </a:schemeClr>
                    </a:solidFill>
                  </a:tcPr>
                </a:tc>
              </a:tr>
              <a:tr h="942321">
                <a:tc>
                  <a:txBody>
                    <a:bodyPr/>
                    <a:lstStyle/>
                    <a:p>
                      <a:pPr marL="0" algn="l" defTabSz="914400" rtl="0" eaLnBrk="1" latinLnBrk="0" hangingPunct="1"/>
                      <a:endParaRPr lang="nl-BE" sz="2400" b="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2400" b="1" kern="1200" dirty="0" smtClean="0">
                          <a:solidFill>
                            <a:schemeClr val="tx1"/>
                          </a:solidFill>
                          <a:latin typeface="+mn-lt"/>
                          <a:ea typeface="+mn-ea"/>
                          <a:cs typeface="+mn-cs"/>
                        </a:rPr>
                        <a:t>Horizontale spiegeling</a:t>
                      </a:r>
                    </a:p>
                  </a:txBody>
                  <a:tcP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algn="l" defTabSz="914400" rtl="0" eaLnBrk="1" latinLnBrk="0" hangingPunct="1"/>
                      <a:endParaRPr lang="nl-BE" sz="2400" b="1" kern="1200" dirty="0">
                        <a:solidFill>
                          <a:schemeClr val="tx1"/>
                        </a:solidFill>
                        <a:latin typeface="+mn-lt"/>
                        <a:ea typeface="+mn-ea"/>
                        <a:cs typeface="+mn-cs"/>
                      </a:endParaRPr>
                    </a:p>
                  </a:txBody>
                  <a:tcPr>
                    <a:lnR w="57150" cap="flat" cmpd="sng" algn="ctr">
                      <a:solidFill>
                        <a:schemeClr val="accent2"/>
                      </a:solidFill>
                      <a:prstDash val="sysDash"/>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BE" sz="2400" b="1" dirty="0" smtClean="0">
                          <a:solidFill>
                            <a:srgbClr val="660066"/>
                          </a:solidFill>
                        </a:rPr>
                        <a:t> GS</a:t>
                      </a:r>
                    </a:p>
                    <a:p>
                      <a:endParaRPr lang="nl-BE" sz="2400" dirty="0" smtClean="0"/>
                    </a:p>
                  </a:txBody>
                  <a:tcPr>
                    <a:lnL w="57150" cap="flat" cmpd="sng" algn="ctr">
                      <a:solidFill>
                        <a:schemeClr val="accent2"/>
                      </a:solidFill>
                      <a:prstDash val="sysDash"/>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1">
                        <a:lumMod val="40000"/>
                        <a:lumOff val="60000"/>
                      </a:schemeClr>
                    </a:solidFill>
                  </a:tcPr>
                </a:tc>
              </a:tr>
              <a:tr h="942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2400" b="1" kern="1200" dirty="0" smtClean="0">
                          <a:solidFill>
                            <a:schemeClr val="tx1"/>
                          </a:solidFill>
                          <a:latin typeface="+mn-lt"/>
                          <a:ea typeface="+mn-ea"/>
                          <a:cs typeface="+mn-cs"/>
                        </a:rPr>
                        <a:t>Puntspiegeling</a:t>
                      </a:r>
                    </a:p>
                  </a:txBody>
                  <a:tcPr>
                    <a:lnT w="57150" cap="flat" cmpd="sng" algn="ctr">
                      <a:solidFill>
                        <a:schemeClr val="bg1"/>
                      </a:solidFill>
                      <a:prstDash val="solid"/>
                      <a:round/>
                      <a:headEnd type="none" w="med" len="med"/>
                      <a:tailEnd type="none" w="med" len="med"/>
                    </a:lnT>
                    <a:lnB w="12700" cmpd="sng">
                      <a:noFill/>
                    </a:lnB>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2400" b="1" kern="1200" dirty="0" smtClean="0">
                          <a:solidFill>
                            <a:schemeClr val="tx1"/>
                          </a:solidFill>
                          <a:latin typeface="+mn-lt"/>
                          <a:ea typeface="+mn-ea"/>
                          <a:cs typeface="+mn-cs"/>
                        </a:rPr>
                        <a:t>Verticale spiegeling</a:t>
                      </a:r>
                    </a:p>
                  </a:txBody>
                  <a:tcPr>
                    <a:lnR w="57150" cap="flat" cmpd="sng" algn="ctr">
                      <a:solidFill>
                        <a:schemeClr val="accent2"/>
                      </a:solidFill>
                      <a:prstDash val="sysDash"/>
                      <a:round/>
                      <a:headEnd type="none" w="med" len="med"/>
                      <a:tailEnd type="none" w="med" len="med"/>
                    </a:lnR>
                    <a:lnT w="57150" cap="flat" cmpd="sng" algn="ctr">
                      <a:solidFill>
                        <a:schemeClr val="bg1"/>
                      </a:solidFill>
                      <a:prstDash val="solid"/>
                      <a:round/>
                      <a:headEnd type="none" w="med" len="med"/>
                      <a:tailEnd type="none" w="med" len="med"/>
                    </a:lnT>
                    <a:lnB w="12700" cmpd="sng">
                      <a:noFill/>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nl-BE" sz="2400" dirty="0" smtClean="0"/>
                        <a:t> </a:t>
                      </a:r>
                      <a:r>
                        <a:rPr lang="nl-BE" sz="2400" b="1" dirty="0" smtClean="0">
                          <a:solidFill>
                            <a:srgbClr val="660066"/>
                          </a:solidFill>
                        </a:rPr>
                        <a:t>GS</a:t>
                      </a:r>
                    </a:p>
                  </a:txBody>
                  <a:tcPr>
                    <a:lnL w="57150" cap="flat" cmpd="sng" algn="ctr">
                      <a:solidFill>
                        <a:schemeClr val="accent2"/>
                      </a:solidFill>
                      <a:prstDash val="sysDash"/>
                      <a:round/>
                      <a:headEnd type="none" w="med" len="med"/>
                      <a:tailEnd type="none" w="med" len="med"/>
                    </a:lnL>
                    <a:lnT w="57150" cap="flat" cmpd="sng" algn="ctr">
                      <a:solidFill>
                        <a:schemeClr val="bg1"/>
                      </a:solidFill>
                      <a:prstDash val="solid"/>
                      <a:round/>
                      <a:headEnd type="none" w="med" len="med"/>
                      <a:tailEnd type="none" w="med" len="med"/>
                    </a:lnT>
                    <a:solidFill>
                      <a:schemeClr val="accent1">
                        <a:lumMod val="40000"/>
                        <a:lumOff val="60000"/>
                      </a:schemeClr>
                    </a:solidFill>
                  </a:tcPr>
                </a:tc>
              </a:tr>
            </a:tbl>
          </a:graphicData>
        </a:graphic>
      </p:graphicFrame>
      <p:sp>
        <p:nvSpPr>
          <p:cNvPr id="3" name="Tekstvak 2"/>
          <p:cNvSpPr txBox="1"/>
          <p:nvPr/>
        </p:nvSpPr>
        <p:spPr>
          <a:xfrm>
            <a:off x="2893241" y="902623"/>
            <a:ext cx="530915" cy="369332"/>
          </a:xfrm>
          <a:prstGeom prst="rect">
            <a:avLst/>
          </a:prstGeom>
          <a:noFill/>
        </p:spPr>
        <p:txBody>
          <a:bodyPr wrap="none" rtlCol="0">
            <a:spAutoFit/>
          </a:bodyPr>
          <a:lstStyle/>
          <a:p>
            <a:r>
              <a:rPr lang="nl-BE" b="1" dirty="0" smtClean="0">
                <a:solidFill>
                  <a:schemeClr val="bg1"/>
                </a:solidFill>
              </a:rPr>
              <a:t>ALS</a:t>
            </a:r>
            <a:endParaRPr lang="nl-BE" b="1" dirty="0">
              <a:solidFill>
                <a:schemeClr val="bg1"/>
              </a:solidFill>
            </a:endParaRPr>
          </a:p>
        </p:txBody>
      </p:sp>
      <p:sp>
        <p:nvSpPr>
          <p:cNvPr id="4" name="Tekstvak 3"/>
          <p:cNvSpPr txBox="1"/>
          <p:nvPr/>
        </p:nvSpPr>
        <p:spPr>
          <a:xfrm>
            <a:off x="7204110" y="921763"/>
            <a:ext cx="616900" cy="369332"/>
          </a:xfrm>
          <a:prstGeom prst="rect">
            <a:avLst/>
          </a:prstGeom>
          <a:noFill/>
        </p:spPr>
        <p:txBody>
          <a:bodyPr wrap="none" rtlCol="0">
            <a:spAutoFit/>
          </a:bodyPr>
          <a:lstStyle/>
          <a:p>
            <a:r>
              <a:rPr lang="nl-BE" b="1" dirty="0" smtClean="0">
                <a:solidFill>
                  <a:schemeClr val="bg1"/>
                </a:solidFill>
              </a:rPr>
              <a:t>DAN</a:t>
            </a:r>
            <a:endParaRPr lang="nl-BE" b="1" dirty="0">
              <a:solidFill>
                <a:schemeClr val="bg1"/>
              </a:solidFill>
            </a:endParaRPr>
          </a:p>
        </p:txBody>
      </p:sp>
      <p:sp>
        <p:nvSpPr>
          <p:cNvPr id="8" name="Rechthoek 7"/>
          <p:cNvSpPr/>
          <p:nvPr/>
        </p:nvSpPr>
        <p:spPr>
          <a:xfrm>
            <a:off x="482679" y="194737"/>
            <a:ext cx="2504981" cy="707886"/>
          </a:xfrm>
          <a:prstGeom prst="rect">
            <a:avLst/>
          </a:prstGeom>
        </p:spPr>
        <p:txBody>
          <a:bodyPr wrap="none">
            <a:spAutoFit/>
          </a:bodyPr>
          <a:lstStyle/>
          <a:p>
            <a:r>
              <a:rPr lang="nl-NL" sz="4000" dirty="0">
                <a:solidFill>
                  <a:schemeClr val="accent2">
                    <a:lumMod val="60000"/>
                    <a:lumOff val="40000"/>
                  </a:schemeClr>
                </a:solidFill>
                <a:latin typeface="+mj-lt"/>
              </a:rPr>
              <a:t>Opdracht </a:t>
            </a:r>
            <a:r>
              <a:rPr lang="nl-NL" sz="4000" dirty="0" smtClean="0">
                <a:solidFill>
                  <a:schemeClr val="accent2">
                    <a:lumMod val="60000"/>
                    <a:lumOff val="40000"/>
                  </a:schemeClr>
                </a:solidFill>
                <a:latin typeface="+mj-lt"/>
              </a:rPr>
              <a:t>3</a:t>
            </a:r>
            <a:endParaRPr lang="nl-NL" sz="4000" dirty="0">
              <a:solidFill>
                <a:schemeClr val="accent2">
                  <a:lumMod val="60000"/>
                  <a:lumOff val="40000"/>
                </a:schemeClr>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2747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2011835"/>
              </p:ext>
            </p:extLst>
          </p:nvPr>
        </p:nvGraphicFramePr>
        <p:xfrm>
          <a:off x="6011594" y="299720"/>
          <a:ext cx="1388012" cy="6217920"/>
        </p:xfrm>
        <a:graphic>
          <a:graphicData uri="http://schemas.openxmlformats.org/drawingml/2006/table">
            <a:tbl>
              <a:tblPr firstRow="1" bandRow="1">
                <a:tableStyleId>{5C22544A-7EE6-4342-B048-85BDC9FD1C3A}</a:tableStyleId>
              </a:tblPr>
              <a:tblGrid>
                <a:gridCol w="347003"/>
                <a:gridCol w="347003"/>
                <a:gridCol w="347003"/>
                <a:gridCol w="347003"/>
              </a:tblGrid>
              <a:tr h="275613">
                <a:tc>
                  <a:txBody>
                    <a:bodyPr/>
                    <a:lstStyle/>
                    <a:p>
                      <a:r>
                        <a:rPr lang="nl-BE" dirty="0" smtClean="0"/>
                        <a:t>V</a:t>
                      </a:r>
                      <a:endParaRPr lang="en-US" dirty="0"/>
                    </a:p>
                  </a:txBody>
                  <a:tcPr/>
                </a:tc>
                <a:tc>
                  <a:txBody>
                    <a:bodyPr/>
                    <a:lstStyle/>
                    <a:p>
                      <a:r>
                        <a:rPr lang="nl-BE" dirty="0" smtClean="0"/>
                        <a:t>H</a:t>
                      </a:r>
                      <a:endParaRPr lang="en-US" dirty="0"/>
                    </a:p>
                  </a:txBody>
                  <a:tcPr/>
                </a:tc>
                <a:tc>
                  <a:txBody>
                    <a:bodyPr/>
                    <a:lstStyle/>
                    <a:p>
                      <a:r>
                        <a:rPr lang="nl-BE" dirty="0" smtClean="0"/>
                        <a:t>P</a:t>
                      </a:r>
                      <a:endParaRPr lang="en-US" dirty="0"/>
                    </a:p>
                  </a:txBody>
                  <a:tcPr/>
                </a:tc>
                <a:tc>
                  <a:txBody>
                    <a:bodyPr/>
                    <a:lstStyle/>
                    <a:p>
                      <a:r>
                        <a:rPr lang="nl-BE" dirty="0" smtClean="0"/>
                        <a:t>G</a:t>
                      </a:r>
                      <a:endParaRPr lang="en-US" dirty="0"/>
                    </a:p>
                  </a:txBody>
                  <a:tcPr/>
                </a:tc>
              </a:tr>
              <a:tr h="275613">
                <a:tc>
                  <a:txBody>
                    <a:bodyPr/>
                    <a:lstStyle/>
                    <a:p>
                      <a:r>
                        <a:rPr lang="nl-BE" strike="noStrike" dirty="0" smtClean="0"/>
                        <a:t>1</a:t>
                      </a:r>
                      <a:endParaRPr lang="en-US" strike="noStrike" dirty="0"/>
                    </a:p>
                  </a:txBody>
                  <a:tcPr/>
                </a:tc>
                <a:tc>
                  <a:txBody>
                    <a:bodyPr/>
                    <a:lstStyle/>
                    <a:p>
                      <a:r>
                        <a:rPr lang="nl-BE" strike="noStrike" dirty="0" smtClean="0"/>
                        <a:t>1</a:t>
                      </a:r>
                    </a:p>
                  </a:txBody>
                  <a:tcPr/>
                </a:tc>
                <a:tc>
                  <a:txBody>
                    <a:bodyPr/>
                    <a:lstStyle/>
                    <a:p>
                      <a:r>
                        <a:rPr lang="nl-BE" strike="noStrike" dirty="0" smtClean="0"/>
                        <a:t>1</a:t>
                      </a:r>
                      <a:endParaRPr lang="en-US" strike="noStrike" dirty="0"/>
                    </a:p>
                  </a:txBody>
                  <a:tcPr/>
                </a:tc>
                <a:tc>
                  <a:txBody>
                    <a:bodyPr/>
                    <a:lstStyle/>
                    <a:p>
                      <a:r>
                        <a:rPr lang="nl-BE" strike="noStrike" dirty="0" smtClean="0"/>
                        <a:t>1</a:t>
                      </a:r>
                      <a:endParaRPr lang="en-US" strike="noStrike" dirty="0"/>
                    </a:p>
                  </a:txBody>
                  <a:tcPr/>
                </a:tc>
              </a:tr>
              <a:tr h="275613">
                <a:tc>
                  <a:txBody>
                    <a:bodyPr/>
                    <a:lstStyle/>
                    <a:p>
                      <a:r>
                        <a:rPr lang="nl-BE" dirty="0" smtClean="0"/>
                        <a:t>1</a:t>
                      </a:r>
                      <a:endParaRPr lang="en-US" dirty="0"/>
                    </a:p>
                  </a:txBody>
                  <a:tcPr/>
                </a:tc>
                <a:tc>
                  <a:txBody>
                    <a:bodyPr/>
                    <a:lstStyle/>
                    <a:p>
                      <a:r>
                        <a:rPr lang="nl-BE" dirty="0" smtClean="0"/>
                        <a:t>0</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trike="noStrike" dirty="0" smtClean="0"/>
                        <a:t>1</a:t>
                      </a:r>
                      <a:endParaRPr lang="en-US" strike="noStrike" dirty="0" smtClean="0"/>
                    </a:p>
                  </a:txBody>
                  <a:tcPr/>
                </a:tc>
                <a:tc>
                  <a:txBody>
                    <a:bodyPr/>
                    <a:lstStyle/>
                    <a:p>
                      <a:r>
                        <a:rPr lang="nl-BE" dirty="0" smtClean="0"/>
                        <a:t>1</a:t>
                      </a:r>
                      <a:endParaRPr lang="en-US" dirty="0"/>
                    </a:p>
                  </a:txBody>
                  <a:tcPr/>
                </a:tc>
              </a:tr>
              <a:tr h="275613">
                <a:tc>
                  <a:txBody>
                    <a:bodyPr/>
                    <a:lstStyle/>
                    <a:p>
                      <a:r>
                        <a:rPr lang="nl-BE" dirty="0" smtClean="0"/>
                        <a:t>0</a:t>
                      </a:r>
                      <a:endParaRPr lang="en-US" dirty="0"/>
                    </a:p>
                  </a:txBody>
                  <a:tcPr/>
                </a:tc>
                <a:tc>
                  <a:txBody>
                    <a:bodyPr/>
                    <a:lstStyle/>
                    <a:p>
                      <a:r>
                        <a:rPr lang="nl-BE" dirty="0" smtClean="0"/>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trike="noStrike" dirty="0" smtClean="0"/>
                        <a:t>1</a:t>
                      </a:r>
                      <a:endParaRPr lang="en-US" strike="noStrike" dirty="0" smtClean="0"/>
                    </a:p>
                  </a:txBody>
                  <a:tcPr/>
                </a:tc>
                <a:tc>
                  <a:txBody>
                    <a:bodyPr/>
                    <a:lstStyle/>
                    <a:p>
                      <a:r>
                        <a:rPr lang="nl-BE" dirty="0" smtClean="0"/>
                        <a:t>1</a:t>
                      </a:r>
                      <a:endParaRPr lang="en-US" dirty="0"/>
                    </a:p>
                  </a:txBody>
                  <a:tcPr/>
                </a:tc>
              </a:tr>
              <a:tr h="275613">
                <a:tc>
                  <a:txBody>
                    <a:bodyPr/>
                    <a:lstStyle/>
                    <a:p>
                      <a:r>
                        <a:rPr lang="nl-BE" dirty="0" smtClean="0"/>
                        <a:t>0</a:t>
                      </a:r>
                      <a:endParaRPr lang="en-US" dirty="0"/>
                    </a:p>
                  </a:txBody>
                  <a:tcPr/>
                </a:tc>
                <a:tc>
                  <a:txBody>
                    <a:bodyPr/>
                    <a:lstStyle/>
                    <a:p>
                      <a:r>
                        <a:rPr lang="nl-BE" dirty="0" smtClean="0"/>
                        <a:t>0</a:t>
                      </a:r>
                      <a:endParaRPr lang="en-US" dirty="0"/>
                    </a:p>
                  </a:txBody>
                  <a:tcPr/>
                </a:tc>
                <a:tc>
                  <a:txBody>
                    <a:bodyPr/>
                    <a:lstStyle/>
                    <a:p>
                      <a:r>
                        <a:rPr lang="nl-BE" dirty="0" smtClean="0"/>
                        <a:t>1</a:t>
                      </a:r>
                      <a:endParaRPr lang="en-US" dirty="0"/>
                    </a:p>
                  </a:txBody>
                  <a:tcPr/>
                </a:tc>
                <a:tc>
                  <a:txBody>
                    <a:bodyPr/>
                    <a:lstStyle/>
                    <a:p>
                      <a:r>
                        <a:rPr lang="nl-BE" dirty="0" smtClean="0"/>
                        <a:t>1</a:t>
                      </a:r>
                      <a:endParaRPr lang="en-US" dirty="0"/>
                    </a:p>
                  </a:txBody>
                  <a:tcPr/>
                </a:tc>
              </a:tr>
              <a:tr h="275613">
                <a:tc>
                  <a:txBody>
                    <a:bodyPr/>
                    <a:lstStyle/>
                    <a:p>
                      <a:r>
                        <a:rPr lang="nl-BE" strike="noStrike" dirty="0" smtClean="0"/>
                        <a:t>1</a:t>
                      </a:r>
                      <a:endParaRPr lang="en-US" strike="noStrike" dirty="0"/>
                    </a:p>
                  </a:txBody>
                  <a:tcPr/>
                </a:tc>
                <a:tc>
                  <a:txBody>
                    <a:bodyPr/>
                    <a:lstStyle/>
                    <a:p>
                      <a:r>
                        <a:rPr lang="nl-BE" strike="noStrike" dirty="0" smtClean="0"/>
                        <a:t>1</a:t>
                      </a:r>
                    </a:p>
                  </a:txBody>
                  <a:tcPr/>
                </a:tc>
                <a:tc>
                  <a:txBody>
                    <a:bodyPr/>
                    <a:lstStyle/>
                    <a:p>
                      <a:r>
                        <a:rPr lang="nl-BE" dirty="0" smtClean="0"/>
                        <a:t>0</a:t>
                      </a:r>
                      <a:endParaRPr lang="en-US" dirty="0"/>
                    </a:p>
                  </a:txBody>
                  <a:tcPr/>
                </a:tc>
                <a:tc>
                  <a:txBody>
                    <a:bodyPr/>
                    <a:lstStyle/>
                    <a:p>
                      <a:r>
                        <a:rPr lang="nl-BE" dirty="0" smtClean="0"/>
                        <a:t>1</a:t>
                      </a:r>
                      <a:endParaRPr lang="en-US" dirty="0"/>
                    </a:p>
                  </a:txBody>
                  <a:tcPr/>
                </a:tc>
              </a:tr>
              <a:tr h="275613">
                <a:tc>
                  <a:txBody>
                    <a:bodyPr/>
                    <a:lstStyle/>
                    <a:p>
                      <a:r>
                        <a:rPr lang="nl-BE" dirty="0" smtClean="0"/>
                        <a:t>1</a:t>
                      </a:r>
                      <a:endParaRPr lang="en-US" dirty="0"/>
                    </a:p>
                  </a:txBody>
                  <a:tcPr/>
                </a:tc>
                <a:tc>
                  <a:txBody>
                    <a:bodyPr/>
                    <a:lstStyle/>
                    <a:p>
                      <a:r>
                        <a:rPr lang="nl-BE" dirty="0" smtClean="0"/>
                        <a:t>0</a:t>
                      </a:r>
                      <a:endParaRPr lang="en-US" dirty="0"/>
                    </a:p>
                  </a:txBody>
                  <a:tcPr/>
                </a:tc>
                <a:tc>
                  <a:txBody>
                    <a:bodyPr/>
                    <a:lstStyle/>
                    <a:p>
                      <a:r>
                        <a:rPr lang="nl-BE" dirty="0" smtClean="0"/>
                        <a:t>0</a:t>
                      </a:r>
                      <a:endParaRPr lang="en-US" dirty="0"/>
                    </a:p>
                  </a:txBody>
                  <a:tcPr/>
                </a:tc>
                <a:tc>
                  <a:txBody>
                    <a:bodyPr/>
                    <a:lstStyle/>
                    <a:p>
                      <a:r>
                        <a:rPr lang="nl-BE" dirty="0" smtClean="0"/>
                        <a:t>1</a:t>
                      </a:r>
                      <a:endParaRPr lang="en-US" dirty="0"/>
                    </a:p>
                  </a:txBody>
                  <a:tcPr/>
                </a:tc>
              </a:tr>
              <a:tr h="275613">
                <a:tc>
                  <a:txBody>
                    <a:bodyPr/>
                    <a:lstStyle/>
                    <a:p>
                      <a:r>
                        <a:rPr lang="nl-BE" dirty="0" smtClean="0"/>
                        <a:t>0</a:t>
                      </a:r>
                      <a:endParaRPr lang="en-US" dirty="0"/>
                    </a:p>
                  </a:txBody>
                  <a:tcPr/>
                </a:tc>
                <a:tc>
                  <a:txBody>
                    <a:bodyPr/>
                    <a:lstStyle/>
                    <a:p>
                      <a:r>
                        <a:rPr lang="nl-BE" dirty="0" smtClean="0"/>
                        <a:t>1</a:t>
                      </a:r>
                    </a:p>
                  </a:txBody>
                  <a:tcPr/>
                </a:tc>
                <a:tc>
                  <a:txBody>
                    <a:bodyPr/>
                    <a:lstStyle/>
                    <a:p>
                      <a:r>
                        <a:rPr lang="nl-BE" dirty="0" smtClean="0"/>
                        <a:t>0</a:t>
                      </a:r>
                      <a:endParaRPr lang="en-US" dirty="0"/>
                    </a:p>
                  </a:txBody>
                  <a:tcPr/>
                </a:tc>
                <a:tc>
                  <a:txBody>
                    <a:bodyPr/>
                    <a:lstStyle/>
                    <a:p>
                      <a:r>
                        <a:rPr lang="nl-BE" dirty="0" smtClean="0"/>
                        <a:t>1</a:t>
                      </a:r>
                      <a:endParaRPr lang="en-US" dirty="0"/>
                    </a:p>
                  </a:txBody>
                  <a:tcPr/>
                </a:tc>
              </a:tr>
              <a:tr h="275613">
                <a:tc>
                  <a:txBody>
                    <a:bodyPr/>
                    <a:lstStyle/>
                    <a:p>
                      <a:r>
                        <a:rPr lang="nl-BE" dirty="0" smtClean="0"/>
                        <a:t>0</a:t>
                      </a:r>
                      <a:endParaRPr lang="en-US" dirty="0"/>
                    </a:p>
                  </a:txBody>
                  <a:tcPr/>
                </a:tc>
                <a:tc>
                  <a:txBody>
                    <a:bodyPr/>
                    <a:lstStyle/>
                    <a:p>
                      <a:r>
                        <a:rPr lang="nl-BE" dirty="0" smtClean="0"/>
                        <a:t>0</a:t>
                      </a:r>
                      <a:endParaRPr lang="en-US" dirty="0"/>
                    </a:p>
                  </a:txBody>
                  <a:tcPr/>
                </a:tc>
                <a:tc>
                  <a:txBody>
                    <a:bodyPr/>
                    <a:lstStyle/>
                    <a:p>
                      <a:r>
                        <a:rPr lang="nl-BE" dirty="0" smtClean="0"/>
                        <a:t>0</a:t>
                      </a:r>
                      <a:endParaRPr lang="en-US" dirty="0"/>
                    </a:p>
                  </a:txBody>
                  <a:tcPr/>
                </a:tc>
                <a:tc>
                  <a:txBody>
                    <a:bodyPr/>
                    <a:lstStyle/>
                    <a:p>
                      <a:r>
                        <a:rPr lang="nl-BE" dirty="0" smtClean="0"/>
                        <a:t>1</a:t>
                      </a:r>
                      <a:endParaRPr lang="en-US" dirty="0"/>
                    </a:p>
                  </a:txBody>
                  <a:tcPr/>
                </a:tc>
              </a:tr>
              <a:tr h="275613">
                <a:tc>
                  <a:txBody>
                    <a:bodyPr/>
                    <a:lstStyle/>
                    <a:p>
                      <a:r>
                        <a:rPr lang="nl-BE" strike="noStrike" dirty="0" smtClean="0"/>
                        <a:t>1</a:t>
                      </a:r>
                      <a:endParaRPr lang="en-US" strike="noStrike" dirty="0"/>
                    </a:p>
                  </a:txBody>
                  <a:tcPr/>
                </a:tc>
                <a:tc>
                  <a:txBody>
                    <a:bodyPr/>
                    <a:lstStyle/>
                    <a:p>
                      <a:r>
                        <a:rPr lang="nl-BE" strike="noStrike" dirty="0" smtClean="0"/>
                        <a:t>1</a:t>
                      </a:r>
                    </a:p>
                  </a:txBody>
                  <a:tcPr/>
                </a:tc>
                <a:tc>
                  <a:txBody>
                    <a:bodyPr/>
                    <a:lstStyle/>
                    <a:p>
                      <a:r>
                        <a:rPr lang="nl-BE" strike="noStrike" dirty="0" smtClean="0"/>
                        <a:t>1</a:t>
                      </a:r>
                      <a:endParaRPr lang="en-US" strike="noStrike" dirty="0"/>
                    </a:p>
                  </a:txBody>
                  <a:tcPr/>
                </a:tc>
                <a:tc>
                  <a:txBody>
                    <a:bodyPr/>
                    <a:lstStyle/>
                    <a:p>
                      <a:r>
                        <a:rPr lang="nl-BE" dirty="0" smtClean="0"/>
                        <a:t>0</a:t>
                      </a:r>
                      <a:endParaRPr lang="en-US" dirty="0"/>
                    </a:p>
                  </a:txBody>
                  <a:tcPr/>
                </a:tc>
              </a:tr>
              <a:tr h="275613">
                <a:tc>
                  <a:txBody>
                    <a:bodyPr/>
                    <a:lstStyle/>
                    <a:p>
                      <a:r>
                        <a:rPr lang="nl-BE" dirty="0" smtClean="0"/>
                        <a:t>1</a:t>
                      </a:r>
                      <a:endParaRPr lang="en-US" dirty="0"/>
                    </a:p>
                  </a:txBody>
                  <a:tcPr/>
                </a:tc>
                <a:tc>
                  <a:txBody>
                    <a:bodyPr/>
                    <a:lstStyle/>
                    <a:p>
                      <a:r>
                        <a:rPr lang="nl-BE" dirty="0" smtClean="0"/>
                        <a:t>0</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trike="noStrike" dirty="0" smtClean="0"/>
                        <a:t>1</a:t>
                      </a:r>
                      <a:endParaRPr lang="en-US" strike="noStrike" dirty="0" smtClean="0"/>
                    </a:p>
                  </a:txBody>
                  <a:tcPr/>
                </a:tc>
                <a:tc>
                  <a:txBody>
                    <a:bodyPr/>
                    <a:lstStyle/>
                    <a:p>
                      <a:r>
                        <a:rPr lang="nl-BE" dirty="0" smtClean="0"/>
                        <a:t>0</a:t>
                      </a:r>
                      <a:endParaRPr lang="en-US" dirty="0"/>
                    </a:p>
                  </a:txBody>
                  <a:tcPr/>
                </a:tc>
              </a:tr>
              <a:tr h="275613">
                <a:tc>
                  <a:txBody>
                    <a:bodyPr/>
                    <a:lstStyle/>
                    <a:p>
                      <a:r>
                        <a:rPr lang="nl-BE" dirty="0" smtClean="0"/>
                        <a:t>0</a:t>
                      </a:r>
                      <a:endParaRPr lang="en-US" dirty="0"/>
                    </a:p>
                  </a:txBody>
                  <a:tcPr/>
                </a:tc>
                <a:tc>
                  <a:txBody>
                    <a:bodyPr/>
                    <a:lstStyle/>
                    <a:p>
                      <a:r>
                        <a:rPr lang="nl-BE" dirty="0" smtClean="0"/>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BE" strike="noStrike" dirty="0" smtClean="0"/>
                        <a:t>1</a:t>
                      </a:r>
                      <a:endParaRPr lang="en-US" strike="noStrike" dirty="0" smtClean="0"/>
                    </a:p>
                  </a:txBody>
                  <a:tcPr/>
                </a:tc>
                <a:tc>
                  <a:txBody>
                    <a:bodyPr/>
                    <a:lstStyle/>
                    <a:p>
                      <a:r>
                        <a:rPr lang="nl-BE" dirty="0" smtClean="0"/>
                        <a:t>0</a:t>
                      </a:r>
                      <a:endParaRPr lang="en-US" dirty="0"/>
                    </a:p>
                  </a:txBody>
                  <a:tcPr/>
                </a:tc>
              </a:tr>
              <a:tr h="275613">
                <a:tc>
                  <a:txBody>
                    <a:bodyPr/>
                    <a:lstStyle/>
                    <a:p>
                      <a:r>
                        <a:rPr lang="nl-BE" dirty="0" smtClean="0"/>
                        <a:t>0</a:t>
                      </a:r>
                      <a:endParaRPr lang="en-US" dirty="0"/>
                    </a:p>
                  </a:txBody>
                  <a:tcPr/>
                </a:tc>
                <a:tc>
                  <a:txBody>
                    <a:bodyPr/>
                    <a:lstStyle/>
                    <a:p>
                      <a:r>
                        <a:rPr lang="nl-BE" dirty="0" smtClean="0"/>
                        <a:t>0</a:t>
                      </a:r>
                      <a:endParaRPr lang="en-US" dirty="0"/>
                    </a:p>
                  </a:txBody>
                  <a:tcPr/>
                </a:tc>
                <a:tc>
                  <a:txBody>
                    <a:bodyPr/>
                    <a:lstStyle/>
                    <a:p>
                      <a:r>
                        <a:rPr lang="nl-BE" dirty="0" smtClean="0"/>
                        <a:t>1</a:t>
                      </a:r>
                      <a:endParaRPr lang="en-US" dirty="0"/>
                    </a:p>
                  </a:txBody>
                  <a:tcPr/>
                </a:tc>
                <a:tc>
                  <a:txBody>
                    <a:bodyPr/>
                    <a:lstStyle/>
                    <a:p>
                      <a:r>
                        <a:rPr lang="nl-BE" dirty="0" smtClean="0"/>
                        <a:t>0</a:t>
                      </a:r>
                      <a:endParaRPr lang="en-US" dirty="0"/>
                    </a:p>
                  </a:txBody>
                  <a:tcPr/>
                </a:tc>
              </a:tr>
              <a:tr h="275613">
                <a:tc>
                  <a:txBody>
                    <a:bodyPr/>
                    <a:lstStyle/>
                    <a:p>
                      <a:r>
                        <a:rPr lang="nl-BE" strike="noStrike" dirty="0" smtClean="0"/>
                        <a:t>1</a:t>
                      </a:r>
                      <a:endParaRPr lang="en-US" strike="noStrike" dirty="0"/>
                    </a:p>
                  </a:txBody>
                  <a:tcPr/>
                </a:tc>
                <a:tc>
                  <a:txBody>
                    <a:bodyPr/>
                    <a:lstStyle/>
                    <a:p>
                      <a:r>
                        <a:rPr lang="nl-BE" strike="noStrike" dirty="0" smtClean="0"/>
                        <a:t>1</a:t>
                      </a:r>
                    </a:p>
                  </a:txBody>
                  <a:tcPr/>
                </a:tc>
                <a:tc>
                  <a:txBody>
                    <a:bodyPr/>
                    <a:lstStyle/>
                    <a:p>
                      <a:r>
                        <a:rPr lang="nl-BE" dirty="0" smtClean="0"/>
                        <a:t>0</a:t>
                      </a:r>
                      <a:endParaRPr lang="en-US" dirty="0"/>
                    </a:p>
                  </a:txBody>
                  <a:tcPr/>
                </a:tc>
                <a:tc>
                  <a:txBody>
                    <a:bodyPr/>
                    <a:lstStyle/>
                    <a:p>
                      <a:r>
                        <a:rPr lang="nl-BE" dirty="0" smtClean="0"/>
                        <a:t>0</a:t>
                      </a:r>
                      <a:endParaRPr lang="en-US" dirty="0"/>
                    </a:p>
                  </a:txBody>
                  <a:tcPr/>
                </a:tc>
              </a:tr>
              <a:tr h="275613">
                <a:tc>
                  <a:txBody>
                    <a:bodyPr/>
                    <a:lstStyle/>
                    <a:p>
                      <a:r>
                        <a:rPr lang="nl-BE" dirty="0" smtClean="0"/>
                        <a:t>1</a:t>
                      </a:r>
                      <a:endParaRPr lang="en-US" dirty="0"/>
                    </a:p>
                  </a:txBody>
                  <a:tcPr/>
                </a:tc>
                <a:tc>
                  <a:txBody>
                    <a:bodyPr/>
                    <a:lstStyle/>
                    <a:p>
                      <a:r>
                        <a:rPr lang="nl-BE" dirty="0" smtClean="0"/>
                        <a:t>0</a:t>
                      </a:r>
                      <a:endParaRPr lang="en-US" dirty="0"/>
                    </a:p>
                  </a:txBody>
                  <a:tcPr/>
                </a:tc>
                <a:tc>
                  <a:txBody>
                    <a:bodyPr/>
                    <a:lstStyle/>
                    <a:p>
                      <a:r>
                        <a:rPr lang="nl-BE" dirty="0" smtClean="0"/>
                        <a:t>0</a:t>
                      </a:r>
                      <a:endParaRPr lang="en-US" dirty="0"/>
                    </a:p>
                  </a:txBody>
                  <a:tcPr/>
                </a:tc>
                <a:tc>
                  <a:txBody>
                    <a:bodyPr/>
                    <a:lstStyle/>
                    <a:p>
                      <a:r>
                        <a:rPr lang="nl-BE" dirty="0" smtClean="0"/>
                        <a:t>0</a:t>
                      </a:r>
                      <a:endParaRPr lang="en-US" dirty="0"/>
                    </a:p>
                  </a:txBody>
                  <a:tcPr/>
                </a:tc>
              </a:tr>
              <a:tr h="275613">
                <a:tc>
                  <a:txBody>
                    <a:bodyPr/>
                    <a:lstStyle/>
                    <a:p>
                      <a:r>
                        <a:rPr lang="nl-BE" dirty="0" smtClean="0"/>
                        <a:t>0</a:t>
                      </a:r>
                      <a:endParaRPr lang="en-US" dirty="0"/>
                    </a:p>
                  </a:txBody>
                  <a:tcPr/>
                </a:tc>
                <a:tc>
                  <a:txBody>
                    <a:bodyPr/>
                    <a:lstStyle/>
                    <a:p>
                      <a:r>
                        <a:rPr lang="nl-BE" dirty="0" smtClean="0"/>
                        <a:t>1</a:t>
                      </a:r>
                    </a:p>
                  </a:txBody>
                  <a:tcPr/>
                </a:tc>
                <a:tc>
                  <a:txBody>
                    <a:bodyPr/>
                    <a:lstStyle/>
                    <a:p>
                      <a:r>
                        <a:rPr lang="nl-BE" dirty="0" smtClean="0"/>
                        <a:t>0</a:t>
                      </a:r>
                      <a:endParaRPr lang="en-US" dirty="0"/>
                    </a:p>
                  </a:txBody>
                  <a:tcPr/>
                </a:tc>
                <a:tc>
                  <a:txBody>
                    <a:bodyPr/>
                    <a:lstStyle/>
                    <a:p>
                      <a:r>
                        <a:rPr lang="nl-BE" dirty="0" smtClean="0"/>
                        <a:t>0</a:t>
                      </a:r>
                      <a:endParaRPr lang="en-US" dirty="0"/>
                    </a:p>
                  </a:txBody>
                  <a:tcPr/>
                </a:tc>
              </a:tr>
              <a:tr h="275613">
                <a:tc>
                  <a:txBody>
                    <a:bodyPr/>
                    <a:lstStyle/>
                    <a:p>
                      <a:r>
                        <a:rPr lang="nl-BE" dirty="0" smtClean="0"/>
                        <a:t>0</a:t>
                      </a:r>
                      <a:endParaRPr lang="en-US" dirty="0"/>
                    </a:p>
                  </a:txBody>
                  <a:tcPr/>
                </a:tc>
                <a:tc>
                  <a:txBody>
                    <a:bodyPr/>
                    <a:lstStyle/>
                    <a:p>
                      <a:r>
                        <a:rPr lang="nl-BE" dirty="0" smtClean="0"/>
                        <a:t>0</a:t>
                      </a:r>
                      <a:endParaRPr lang="en-US" dirty="0"/>
                    </a:p>
                  </a:txBody>
                  <a:tcPr/>
                </a:tc>
                <a:tc>
                  <a:txBody>
                    <a:bodyPr/>
                    <a:lstStyle/>
                    <a:p>
                      <a:r>
                        <a:rPr lang="nl-BE" dirty="0" smtClean="0"/>
                        <a:t>0</a:t>
                      </a:r>
                      <a:endParaRPr lang="en-US" dirty="0"/>
                    </a:p>
                  </a:txBody>
                  <a:tcPr/>
                </a:tc>
                <a:tc>
                  <a:txBody>
                    <a:bodyPr/>
                    <a:lstStyle/>
                    <a:p>
                      <a:r>
                        <a:rPr lang="nl-BE" dirty="0" smtClean="0"/>
                        <a:t>0</a:t>
                      </a:r>
                      <a:endParaRPr lang="en-US" dirty="0"/>
                    </a:p>
                  </a:txBody>
                  <a:tcPr/>
                </a:tc>
              </a:tr>
            </a:tbl>
          </a:graphicData>
        </a:graphic>
      </p:graphicFrame>
      <p:sp>
        <p:nvSpPr>
          <p:cNvPr id="7" name="Tekstvak 6"/>
          <p:cNvSpPr txBox="1"/>
          <p:nvPr/>
        </p:nvSpPr>
        <p:spPr>
          <a:xfrm>
            <a:off x="2180492" y="773723"/>
            <a:ext cx="3745641" cy="707886"/>
          </a:xfrm>
          <a:prstGeom prst="rect">
            <a:avLst/>
          </a:prstGeom>
          <a:noFill/>
        </p:spPr>
        <p:txBody>
          <a:bodyPr wrap="none" rtlCol="0">
            <a:spAutoFit/>
          </a:bodyPr>
          <a:lstStyle/>
          <a:p>
            <a:r>
              <a:rPr lang="nl-BE" sz="4000" dirty="0" smtClean="0">
                <a:solidFill>
                  <a:srgbClr val="FFFF00"/>
                </a:solidFill>
              </a:rPr>
              <a:t>Schrappen maar!</a:t>
            </a:r>
            <a:endParaRPr lang="en-US" sz="4000" dirty="0">
              <a:solidFill>
                <a:srgbClr val="FFFF00"/>
              </a:solidFill>
            </a:endParaRPr>
          </a:p>
        </p:txBody>
      </p:sp>
      <p:sp>
        <p:nvSpPr>
          <p:cNvPr id="4" name="Tekstvak 5"/>
          <p:cNvSpPr txBox="1"/>
          <p:nvPr/>
        </p:nvSpPr>
        <p:spPr>
          <a:xfrm>
            <a:off x="1324232" y="5885760"/>
            <a:ext cx="4601901" cy="523220"/>
          </a:xfrm>
          <a:prstGeom prst="rect">
            <a:avLst/>
          </a:prstGeom>
          <a:noFill/>
        </p:spPr>
        <p:txBody>
          <a:bodyPr wrap="none" rtlCol="0">
            <a:spAutoFit/>
          </a:bodyPr>
          <a:lstStyle/>
          <a:p>
            <a:r>
              <a:rPr lang="nl-BE" sz="2800" b="1" dirty="0" smtClean="0">
                <a:solidFill>
                  <a:srgbClr val="FFFF00"/>
                </a:solidFill>
              </a:rPr>
              <a:t>… En toen waren we nog met </a:t>
            </a:r>
            <a:endParaRPr lang="nl-BE" sz="2800" b="1" dirty="0">
              <a:solidFill>
                <a:srgbClr val="FFFF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465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kstvak 1"/>
          <p:cNvSpPr txBox="1"/>
          <p:nvPr/>
        </p:nvSpPr>
        <p:spPr>
          <a:xfrm>
            <a:off x="611560" y="274177"/>
            <a:ext cx="7272808" cy="707886"/>
          </a:xfrm>
          <a:prstGeom prst="rect">
            <a:avLst/>
          </a:prstGeom>
          <a:noFill/>
        </p:spPr>
        <p:txBody>
          <a:bodyPr wrap="square" rtlCol="0">
            <a:spAutoFit/>
          </a:bodyPr>
          <a:lstStyle/>
          <a:p>
            <a:r>
              <a:rPr lang="nl-NL" sz="4000" dirty="0" smtClean="0">
                <a:solidFill>
                  <a:srgbClr val="FFFF00"/>
                </a:solidFill>
                <a:latin typeface="+mj-lt"/>
              </a:rPr>
              <a:t>Opdracht4:</a:t>
            </a:r>
            <a:r>
              <a:rPr lang="nl-NL" sz="4000" dirty="0">
                <a:solidFill>
                  <a:srgbClr val="FFFF00"/>
                </a:solidFill>
                <a:latin typeface="+mj-lt"/>
              </a:rPr>
              <a:t> </a:t>
            </a:r>
            <a:r>
              <a:rPr lang="nl-NL" sz="4000" dirty="0" smtClean="0">
                <a:solidFill>
                  <a:srgbClr val="FFFF00"/>
                </a:solidFill>
                <a:latin typeface="+mj-lt"/>
              </a:rPr>
              <a:t> Welk type van fries?</a:t>
            </a:r>
            <a:endParaRPr lang="nl-NL" sz="4000" dirty="0">
              <a:solidFill>
                <a:srgbClr val="FFFF00"/>
              </a:solidFill>
              <a:latin typeface="+mj-lt"/>
            </a:endParaRPr>
          </a:p>
        </p:txBody>
      </p:sp>
      <p:pic>
        <p:nvPicPr>
          <p:cNvPr id="4" name="Afbeelding 3"/>
          <p:cNvPicPr>
            <a:picLocks noChangeAspect="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527" y="2276872"/>
            <a:ext cx="9144000" cy="1261575"/>
          </a:xfrm>
          <a:prstGeom prst="rect">
            <a:avLst/>
          </a:prstGeom>
        </p:spPr>
      </p:pic>
      <p:pic>
        <p:nvPicPr>
          <p:cNvPr id="5" name="Afbeelding 4"/>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12437" y="1222145"/>
            <a:ext cx="5071047" cy="764130"/>
          </a:xfrm>
          <a:prstGeom prst="rect">
            <a:avLst/>
          </a:prstGeom>
        </p:spPr>
      </p:pic>
      <p:sp>
        <p:nvSpPr>
          <p:cNvPr id="6" name="Tekstvak 5"/>
          <p:cNvSpPr txBox="1"/>
          <p:nvPr/>
        </p:nvSpPr>
        <p:spPr>
          <a:xfrm>
            <a:off x="5329882" y="5331076"/>
            <a:ext cx="3497624" cy="954107"/>
          </a:xfrm>
          <a:prstGeom prst="rect">
            <a:avLst/>
          </a:prstGeom>
          <a:noFill/>
        </p:spPr>
        <p:txBody>
          <a:bodyPr wrap="none" rtlCol="0">
            <a:spAutoFit/>
          </a:bodyPr>
          <a:lstStyle/>
          <a:p>
            <a:r>
              <a:rPr lang="nl-BE" sz="2800" b="1" dirty="0" smtClean="0">
                <a:solidFill>
                  <a:srgbClr val="FFFF00"/>
                </a:solidFill>
              </a:rPr>
              <a:t>ZOEK in je OMGEVING</a:t>
            </a:r>
          </a:p>
          <a:p>
            <a:r>
              <a:rPr lang="nl-BE" sz="2800" b="1" dirty="0" smtClean="0">
                <a:solidFill>
                  <a:srgbClr val="FFFF00"/>
                </a:solidFill>
              </a:rPr>
              <a:t>EN MAAK FOTO’S!</a:t>
            </a:r>
            <a:endParaRPr lang="nl-BE" sz="2800" b="1" dirty="0">
              <a:solidFill>
                <a:srgbClr val="FFFF00"/>
              </a:solidFill>
            </a:endParaRPr>
          </a:p>
        </p:txBody>
      </p:sp>
      <p:pic>
        <p:nvPicPr>
          <p:cNvPr id="2051" name="Picture 3"/>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98569" y="3884523"/>
            <a:ext cx="5898790" cy="100811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24756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linnen.jpg"/>
          <p:cNvPicPr>
            <a:picLocks noChangeAspect="1"/>
          </p:cNvPicPr>
          <p:nvPr/>
        </p:nvPicPr>
        <p:blipFill>
          <a:blip r:embed="rId2"/>
          <a:stretch>
            <a:fillRect/>
          </a:stretch>
        </p:blipFill>
        <p:spPr>
          <a:xfrm>
            <a:off x="6334294" y="0"/>
            <a:ext cx="2565400" cy="3175000"/>
          </a:xfrm>
          <a:prstGeom prst="rect">
            <a:avLst/>
          </a:prstGeom>
        </p:spPr>
      </p:pic>
      <p:pic>
        <p:nvPicPr>
          <p:cNvPr id="4" name="Picture 3" descr="beker_schinkel.jpg"/>
          <p:cNvPicPr>
            <a:picLocks noChangeAspect="1"/>
          </p:cNvPicPr>
          <p:nvPr/>
        </p:nvPicPr>
        <p:blipFill>
          <a:blip r:embed="rId3"/>
          <a:stretch>
            <a:fillRect/>
          </a:stretch>
        </p:blipFill>
        <p:spPr>
          <a:xfrm>
            <a:off x="1558575" y="3329874"/>
            <a:ext cx="2063668" cy="1374403"/>
          </a:xfrm>
          <a:prstGeom prst="rect">
            <a:avLst/>
          </a:prstGeom>
        </p:spPr>
      </p:pic>
      <p:pic>
        <p:nvPicPr>
          <p:cNvPr id="5" name="Picture 4" descr="tapijt.jpg"/>
          <p:cNvPicPr>
            <a:picLocks noChangeAspect="1"/>
          </p:cNvPicPr>
          <p:nvPr/>
        </p:nvPicPr>
        <p:blipFill>
          <a:blip r:embed="rId4"/>
          <a:stretch>
            <a:fillRect/>
          </a:stretch>
        </p:blipFill>
        <p:spPr>
          <a:xfrm>
            <a:off x="5064294" y="4737100"/>
            <a:ext cx="3835400" cy="2120900"/>
          </a:xfrm>
          <a:prstGeom prst="rect">
            <a:avLst/>
          </a:prstGeom>
        </p:spPr>
      </p:pic>
      <p:pic>
        <p:nvPicPr>
          <p:cNvPr id="6" name="Picture 5" descr="haakwerk.jpg"/>
          <p:cNvPicPr>
            <a:picLocks noChangeAspect="1"/>
          </p:cNvPicPr>
          <p:nvPr/>
        </p:nvPicPr>
        <p:blipFill>
          <a:blip r:embed="rId5"/>
          <a:stretch>
            <a:fillRect/>
          </a:stretch>
        </p:blipFill>
        <p:spPr>
          <a:xfrm>
            <a:off x="1558575" y="5054600"/>
            <a:ext cx="3112820" cy="1381314"/>
          </a:xfrm>
          <a:prstGeom prst="rect">
            <a:avLst/>
          </a:prstGeom>
        </p:spPr>
      </p:pic>
      <p:pic>
        <p:nvPicPr>
          <p:cNvPr id="7" name="Picture 6" descr="sjaal.jpg"/>
          <p:cNvPicPr>
            <a:picLocks noChangeAspect="1"/>
          </p:cNvPicPr>
          <p:nvPr/>
        </p:nvPicPr>
        <p:blipFill>
          <a:blip r:embed="rId6"/>
          <a:stretch>
            <a:fillRect/>
          </a:stretch>
        </p:blipFill>
        <p:spPr>
          <a:xfrm>
            <a:off x="5064294" y="3175000"/>
            <a:ext cx="1870184" cy="2488296"/>
          </a:xfrm>
          <a:prstGeom prst="rect">
            <a:avLst/>
          </a:prstGeom>
        </p:spPr>
      </p:pic>
      <p:pic>
        <p:nvPicPr>
          <p:cNvPr id="8" name="Picture 7" descr="ashmolean.jpg"/>
          <p:cNvPicPr>
            <a:picLocks noChangeAspect="1"/>
          </p:cNvPicPr>
          <p:nvPr/>
        </p:nvPicPr>
        <p:blipFill>
          <a:blip r:embed="rId7"/>
          <a:stretch>
            <a:fillRect/>
          </a:stretch>
        </p:blipFill>
        <p:spPr>
          <a:xfrm>
            <a:off x="2229654" y="0"/>
            <a:ext cx="4104640" cy="793079"/>
          </a:xfrm>
          <a:prstGeom prst="rect">
            <a:avLst/>
          </a:prstGeom>
        </p:spPr>
      </p:pic>
      <p:pic>
        <p:nvPicPr>
          <p:cNvPr id="2" name="Picture 1" descr="ballustrade3.jpg"/>
          <p:cNvPicPr>
            <a:picLocks noChangeAspect="1"/>
          </p:cNvPicPr>
          <p:nvPr/>
        </p:nvPicPr>
        <p:blipFill>
          <a:blip r:embed="rId8"/>
          <a:stretch>
            <a:fillRect/>
          </a:stretch>
        </p:blipFill>
        <p:spPr>
          <a:xfrm>
            <a:off x="1813094" y="673100"/>
            <a:ext cx="3251200" cy="25019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kstvak 2"/>
          <p:cNvSpPr txBox="1"/>
          <p:nvPr/>
        </p:nvSpPr>
        <p:spPr>
          <a:xfrm>
            <a:off x="4525817" y="1340767"/>
            <a:ext cx="4485487" cy="769441"/>
          </a:xfrm>
          <a:prstGeom prst="rect">
            <a:avLst/>
          </a:prstGeom>
          <a:solidFill>
            <a:schemeClr val="accent2">
              <a:lumMod val="75000"/>
            </a:schemeClr>
          </a:solidFill>
        </p:spPr>
        <p:txBody>
          <a:bodyPr wrap="square" rtlCol="0">
            <a:spAutoFit/>
          </a:bodyPr>
          <a:lstStyle/>
          <a:p>
            <a:r>
              <a:rPr lang="nl-NL" sz="4400" dirty="0" smtClean="0">
                <a:solidFill>
                  <a:schemeClr val="accent6"/>
                </a:solidFill>
                <a:latin typeface="+mj-lt"/>
              </a:rPr>
              <a:t>De CONWAY-DANS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graphicFrame>
        <p:nvGraphicFramePr>
          <p:cNvPr id="5" name="Object 4"/>
          <p:cNvGraphicFramePr>
            <a:graphicFrameLocks noChangeAspect="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14919486"/>
              </p:ext>
            </p:extLst>
          </p:nvPr>
        </p:nvGraphicFramePr>
        <p:xfrm>
          <a:off x="323528" y="548680"/>
          <a:ext cx="2838450" cy="5248275"/>
        </p:xfrm>
        <a:graphic>
          <a:graphicData uri="http://schemas.openxmlformats.org/presentationml/2006/ole">
            <p:oleObj spid="_x0000_s34827" name="Bitmapafbeelding" r:id="rId4" imgW="2629267" imgH="4847619" progId="">
              <p:embed/>
            </p:oleObj>
          </a:graphicData>
        </a:graphic>
      </p:graphicFrame>
      <p:sp>
        <p:nvSpPr>
          <p:cNvPr id="6" name="Tekstvak 5"/>
          <p:cNvSpPr txBox="1"/>
          <p:nvPr/>
        </p:nvSpPr>
        <p:spPr>
          <a:xfrm>
            <a:off x="3327506" y="611396"/>
            <a:ext cx="2396622" cy="5078313"/>
          </a:xfrm>
          <a:prstGeom prst="rect">
            <a:avLst/>
          </a:prstGeom>
          <a:noFill/>
        </p:spPr>
        <p:txBody>
          <a:bodyPr wrap="square" rtlCol="0">
            <a:spAutoFit/>
          </a:bodyPr>
          <a:lstStyle/>
          <a:p>
            <a:r>
              <a:rPr lang="nl-BE" b="1" dirty="0" smtClean="0">
                <a:solidFill>
                  <a:srgbClr val="FFFF00"/>
                </a:solidFill>
              </a:rPr>
              <a:t>Hop</a:t>
            </a:r>
          </a:p>
          <a:p>
            <a:endParaRPr lang="nl-BE" b="1" dirty="0">
              <a:solidFill>
                <a:srgbClr val="FFFF00"/>
              </a:solidFill>
            </a:endParaRPr>
          </a:p>
          <a:p>
            <a:endParaRPr lang="nl-BE" b="1" dirty="0" smtClean="0">
              <a:solidFill>
                <a:srgbClr val="FFFF00"/>
              </a:solidFill>
            </a:endParaRPr>
          </a:p>
          <a:p>
            <a:r>
              <a:rPr lang="nl-BE" b="1" dirty="0" smtClean="0">
                <a:solidFill>
                  <a:srgbClr val="FFFF00"/>
                </a:solidFill>
              </a:rPr>
              <a:t>Stap</a:t>
            </a:r>
          </a:p>
          <a:p>
            <a:endParaRPr lang="nl-BE" b="1" dirty="0">
              <a:solidFill>
                <a:srgbClr val="FFFF00"/>
              </a:solidFill>
            </a:endParaRPr>
          </a:p>
          <a:p>
            <a:endParaRPr lang="nl-BE" b="1" dirty="0" smtClean="0">
              <a:solidFill>
                <a:srgbClr val="FFFF00"/>
              </a:solidFill>
            </a:endParaRPr>
          </a:p>
          <a:p>
            <a:r>
              <a:rPr lang="nl-BE" b="1" dirty="0" smtClean="0">
                <a:solidFill>
                  <a:srgbClr val="FFFF00"/>
                </a:solidFill>
              </a:rPr>
              <a:t>Sprong</a:t>
            </a:r>
          </a:p>
          <a:p>
            <a:endParaRPr lang="nl-BE" b="1" dirty="0">
              <a:solidFill>
                <a:srgbClr val="FFFF00"/>
              </a:solidFill>
            </a:endParaRPr>
          </a:p>
          <a:p>
            <a:r>
              <a:rPr lang="nl-BE" b="1" dirty="0" smtClean="0">
                <a:solidFill>
                  <a:srgbClr val="FFFF00"/>
                </a:solidFill>
              </a:rPr>
              <a:t>Zijdelingse hop</a:t>
            </a:r>
          </a:p>
          <a:p>
            <a:endParaRPr lang="nl-BE" b="1" dirty="0">
              <a:solidFill>
                <a:srgbClr val="FFFF00"/>
              </a:solidFill>
            </a:endParaRPr>
          </a:p>
          <a:p>
            <a:endParaRPr lang="nl-BE" b="1" dirty="0" smtClean="0">
              <a:solidFill>
                <a:srgbClr val="FFFF00"/>
              </a:solidFill>
            </a:endParaRPr>
          </a:p>
          <a:p>
            <a:endParaRPr lang="nl-BE" b="1" dirty="0">
              <a:solidFill>
                <a:srgbClr val="FFFF00"/>
              </a:solidFill>
            </a:endParaRPr>
          </a:p>
          <a:p>
            <a:r>
              <a:rPr lang="nl-BE" b="1" dirty="0" smtClean="0">
                <a:solidFill>
                  <a:srgbClr val="FFFF00"/>
                </a:solidFill>
              </a:rPr>
              <a:t>Draaiende hop</a:t>
            </a:r>
          </a:p>
          <a:p>
            <a:endParaRPr lang="nl-BE" b="1" dirty="0">
              <a:solidFill>
                <a:srgbClr val="FFFF00"/>
              </a:solidFill>
            </a:endParaRPr>
          </a:p>
          <a:p>
            <a:r>
              <a:rPr lang="nl-BE" b="1" dirty="0" smtClean="0">
                <a:solidFill>
                  <a:srgbClr val="FFFF00"/>
                </a:solidFill>
              </a:rPr>
              <a:t>Zijdelings draaien</a:t>
            </a:r>
          </a:p>
          <a:p>
            <a:endParaRPr lang="nl-BE" b="1" dirty="0" smtClean="0">
              <a:solidFill>
                <a:srgbClr val="FFFF00"/>
              </a:solidFill>
            </a:endParaRPr>
          </a:p>
          <a:p>
            <a:endParaRPr lang="nl-BE" b="1" dirty="0">
              <a:solidFill>
                <a:srgbClr val="FFFF00"/>
              </a:solidFill>
            </a:endParaRPr>
          </a:p>
          <a:p>
            <a:r>
              <a:rPr lang="nl-BE" b="1" dirty="0" smtClean="0">
                <a:solidFill>
                  <a:srgbClr val="FFFF00"/>
                </a:solidFill>
              </a:rPr>
              <a:t>Draaiend springen</a:t>
            </a:r>
            <a:endParaRPr lang="nl-BE" b="1" dirty="0">
              <a:solidFill>
                <a:srgbClr val="FFFF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4238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kstvak 2"/>
          <p:cNvSpPr txBox="1"/>
          <p:nvPr/>
        </p:nvSpPr>
        <p:spPr>
          <a:xfrm>
            <a:off x="1455622" y="236169"/>
            <a:ext cx="7272808" cy="769441"/>
          </a:xfrm>
          <a:prstGeom prst="rect">
            <a:avLst/>
          </a:prstGeom>
          <a:noFill/>
        </p:spPr>
        <p:txBody>
          <a:bodyPr wrap="square" rtlCol="0">
            <a:spAutoFit/>
          </a:bodyPr>
          <a:lstStyle/>
          <a:p>
            <a:r>
              <a:rPr lang="nl-NL" sz="4400" dirty="0" smtClean="0">
                <a:solidFill>
                  <a:srgbClr val="D8D97E"/>
                </a:solidFill>
                <a:latin typeface="+mj-lt"/>
              </a:rPr>
              <a:t>Wat leren de leerlingen?</a:t>
            </a:r>
          </a:p>
        </p:txBody>
      </p:sp>
      <p:sp>
        <p:nvSpPr>
          <p:cNvPr id="4" name="Tekstvak 3"/>
          <p:cNvSpPr txBox="1"/>
          <p:nvPr/>
        </p:nvSpPr>
        <p:spPr>
          <a:xfrm>
            <a:off x="1356537" y="1183284"/>
            <a:ext cx="7631756" cy="6494084"/>
          </a:xfrm>
          <a:prstGeom prst="rect">
            <a:avLst/>
          </a:prstGeom>
          <a:noFill/>
        </p:spPr>
        <p:txBody>
          <a:bodyPr wrap="square" rtlCol="0">
            <a:spAutoFit/>
          </a:bodyPr>
          <a:lstStyle/>
          <a:p>
            <a:pPr marL="285750" indent="-285750">
              <a:buFont typeface="Arial" panose="020B0604020202020204" pitchFamily="34" charset="0"/>
              <a:buChar char="•"/>
            </a:pPr>
            <a:r>
              <a:rPr lang="nl-BE" sz="2400" dirty="0" smtClean="0">
                <a:solidFill>
                  <a:schemeClr val="bg1"/>
                </a:solidFill>
              </a:rPr>
              <a:t>Inhoudelijk: </a:t>
            </a:r>
          </a:p>
          <a:p>
            <a:pPr marL="914400" lvl="1" indent="-457200">
              <a:buFont typeface="Courier New" panose="02070309020205020404" pitchFamily="49" charset="0"/>
              <a:buChar char="o"/>
            </a:pPr>
            <a:r>
              <a:rPr lang="nl-BE" sz="2400" dirty="0" smtClean="0">
                <a:solidFill>
                  <a:schemeClr val="bg1"/>
                </a:solidFill>
              </a:rPr>
              <a:t>Leren samenstellen van transformaties;</a:t>
            </a:r>
          </a:p>
          <a:p>
            <a:pPr marL="914400" lvl="1" indent="-457200">
              <a:buFont typeface="Courier New" panose="02070309020205020404" pitchFamily="49" charset="0"/>
              <a:buChar char="o"/>
            </a:pPr>
            <a:r>
              <a:rPr lang="nl-BE" sz="2400" dirty="0" smtClean="0">
                <a:solidFill>
                  <a:schemeClr val="bg1"/>
                </a:solidFill>
              </a:rPr>
              <a:t>Symmetrie herkennen;</a:t>
            </a:r>
          </a:p>
          <a:p>
            <a:pPr marL="285750" indent="-285750">
              <a:buFont typeface="Arial" panose="020B0604020202020204" pitchFamily="34" charset="0"/>
              <a:buChar char="•"/>
            </a:pPr>
            <a:r>
              <a:rPr lang="nl-BE" sz="2400" u="sng" dirty="0" smtClean="0">
                <a:solidFill>
                  <a:srgbClr val="660066"/>
                </a:solidFill>
              </a:rPr>
              <a:t>Onderzoekend leren</a:t>
            </a:r>
            <a:r>
              <a:rPr lang="nl-BE" sz="2400" dirty="0" smtClean="0">
                <a:solidFill>
                  <a:schemeClr val="bg1"/>
                </a:solidFill>
              </a:rPr>
              <a:t>: voorbeelden leiden naar het formuleren van hypotheses;</a:t>
            </a:r>
          </a:p>
          <a:p>
            <a:pPr marL="285750" indent="-285750">
              <a:buFont typeface="Arial" panose="020B0604020202020204" pitchFamily="34" charset="0"/>
              <a:buChar char="•"/>
            </a:pPr>
            <a:r>
              <a:rPr lang="nl-BE" sz="2400" u="sng" dirty="0">
                <a:solidFill>
                  <a:srgbClr val="660066"/>
                </a:solidFill>
              </a:rPr>
              <a:t>Abstractie</a:t>
            </a:r>
            <a:r>
              <a:rPr lang="nl-BE" sz="2400" dirty="0" smtClean="0">
                <a:solidFill>
                  <a:schemeClr val="bg1"/>
                </a:solidFill>
              </a:rPr>
              <a:t>: zelfde structuur herkennen </a:t>
            </a:r>
          </a:p>
          <a:p>
            <a:r>
              <a:rPr lang="nl-BE" sz="2400" dirty="0" smtClean="0">
                <a:solidFill>
                  <a:schemeClr val="bg1"/>
                </a:solidFill>
              </a:rPr>
              <a:t>    in verschillende figuren; LLn leren iets over 	de </a:t>
            </a:r>
            <a:r>
              <a:rPr lang="nl-BE" sz="2400" u="sng" dirty="0" smtClean="0">
                <a:solidFill>
                  <a:srgbClr val="660066"/>
                </a:solidFill>
              </a:rPr>
              <a:t>groepsstructuur</a:t>
            </a:r>
            <a:r>
              <a:rPr lang="nl-BE" sz="2400" dirty="0" smtClean="0">
                <a:solidFill>
                  <a:schemeClr val="bg1"/>
                </a:solidFill>
              </a:rPr>
              <a:t>, zonder die te moeten 	benoemen!</a:t>
            </a:r>
          </a:p>
          <a:p>
            <a:pPr>
              <a:buFont typeface="Arial"/>
              <a:buChar char="•"/>
            </a:pPr>
            <a:r>
              <a:rPr lang="nl-BE" sz="2400" dirty="0">
                <a:solidFill>
                  <a:srgbClr val="660066"/>
                </a:solidFill>
              </a:rPr>
              <a:t>  </a:t>
            </a:r>
            <a:r>
              <a:rPr lang="nl-BE" sz="2400" u="sng" dirty="0">
                <a:solidFill>
                  <a:srgbClr val="660066"/>
                </a:solidFill>
              </a:rPr>
              <a:t>Creatief zijn </a:t>
            </a:r>
            <a:r>
              <a:rPr lang="nl-BE" sz="2400" dirty="0">
                <a:solidFill>
                  <a:schemeClr val="bg1"/>
                </a:solidFill>
              </a:rPr>
              <a:t>met behulp van wiskunde</a:t>
            </a:r>
          </a:p>
          <a:p>
            <a:pPr>
              <a:buFont typeface="Arial"/>
              <a:buChar char="•"/>
            </a:pPr>
            <a:r>
              <a:rPr lang="nl-BE" sz="2400" dirty="0">
                <a:solidFill>
                  <a:schemeClr val="bg1"/>
                </a:solidFill>
              </a:rPr>
              <a:t> Wiskunde is overal!</a:t>
            </a:r>
          </a:p>
          <a:p>
            <a:pPr algn="r"/>
            <a:endParaRPr lang="nl-BE" sz="2400" dirty="0" smtClean="0">
              <a:solidFill>
                <a:schemeClr val="bg1"/>
              </a:solidFill>
            </a:endParaRPr>
          </a:p>
          <a:p>
            <a:r>
              <a:rPr lang="nl-BE" sz="2400" dirty="0">
                <a:solidFill>
                  <a:schemeClr val="bg1"/>
                </a:solidFill>
              </a:rPr>
              <a:t>(</a:t>
            </a:r>
            <a:r>
              <a:rPr lang="nl-BE" sz="2400" dirty="0" smtClean="0">
                <a:solidFill>
                  <a:schemeClr val="bg1"/>
                </a:solidFill>
              </a:rPr>
              <a:t>Zie loep SYMMETRIE: in tijdschrift UITWISKELING (28/4) voor meer voorbeelden van opdrachten)</a:t>
            </a:r>
          </a:p>
          <a:p>
            <a:endParaRPr lang="nl-BE" sz="2400" dirty="0" smtClean="0">
              <a:solidFill>
                <a:srgbClr val="D8D97E"/>
              </a:solidFill>
            </a:endParaRPr>
          </a:p>
          <a:p>
            <a:r>
              <a:rPr lang="nl-BE" sz="2400" dirty="0" smtClean="0">
                <a:solidFill>
                  <a:srgbClr val="C0504D"/>
                </a:solidFill>
              </a:rPr>
              <a:t>CONTACT: anne.schatteman@me.com</a:t>
            </a:r>
          </a:p>
          <a:p>
            <a:endParaRPr lang="nl-BE" sz="2400" dirty="0" smtClean="0">
              <a:solidFill>
                <a:schemeClr val="bg1"/>
              </a:solidFill>
            </a:endParaRPr>
          </a:p>
          <a:p>
            <a:pPr marL="285750" indent="-285750">
              <a:buFont typeface="Arial" panose="020B0604020202020204" pitchFamily="34" charset="0"/>
              <a:buChar char="•"/>
            </a:pPr>
            <a:endParaRPr lang="nl-BE" sz="3200" dirty="0">
              <a:solidFill>
                <a:schemeClr val="bg1"/>
              </a:solidFill>
            </a:endParaRPr>
          </a:p>
        </p:txBody>
      </p:sp>
      <p:cxnSp>
        <p:nvCxnSpPr>
          <p:cNvPr id="6" name="Straight Connector 5"/>
          <p:cNvCxnSpPr/>
          <p:nvPr/>
        </p:nvCxnSpPr>
        <p:spPr>
          <a:xfrm flipV="1">
            <a:off x="1455622" y="5043141"/>
            <a:ext cx="7272808" cy="48844"/>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pic>
        <p:nvPicPr>
          <p:cNvPr id="5" name="Picture 4" descr="Logo_spiraal.gif"/>
          <p:cNvPicPr>
            <a:picLocks noChangeAspect="1"/>
          </p:cNvPicPr>
          <p:nvPr/>
        </p:nvPicPr>
        <p:blipFill>
          <a:blip r:embed="rId3"/>
          <a:stretch>
            <a:fillRect/>
          </a:stretch>
        </p:blipFill>
        <p:spPr>
          <a:xfrm>
            <a:off x="6219541" y="5931887"/>
            <a:ext cx="2924459" cy="692635"/>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18365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UN_Peace.jpg"/>
          <p:cNvPicPr>
            <a:picLocks noChangeAspect="1"/>
          </p:cNvPicPr>
          <p:nvPr/>
        </p:nvPicPr>
        <p:blipFill>
          <a:blip r:embed="rId2"/>
          <a:stretch>
            <a:fillRect/>
          </a:stretch>
        </p:blipFill>
        <p:spPr>
          <a:xfrm>
            <a:off x="7130500" y="604093"/>
            <a:ext cx="1698442" cy="1503046"/>
          </a:xfrm>
          <a:prstGeom prst="rect">
            <a:avLst/>
          </a:prstGeom>
        </p:spPr>
      </p:pic>
      <p:pic>
        <p:nvPicPr>
          <p:cNvPr id="6" name="Picture 5" descr="alcazar.tiff"/>
          <p:cNvPicPr>
            <a:picLocks noChangeAspect="1"/>
          </p:cNvPicPr>
          <p:nvPr/>
        </p:nvPicPr>
        <p:blipFill>
          <a:blip r:embed="rId3"/>
          <a:stretch>
            <a:fillRect/>
          </a:stretch>
        </p:blipFill>
        <p:spPr>
          <a:xfrm>
            <a:off x="3575328" y="325281"/>
            <a:ext cx="3187700" cy="1409700"/>
          </a:xfrm>
          <a:prstGeom prst="rect">
            <a:avLst/>
          </a:prstGeom>
        </p:spPr>
      </p:pic>
      <p:pic>
        <p:nvPicPr>
          <p:cNvPr id="7" name="Picture 6" descr="Notre-Dame-de-Paris_-_rosace_sud.jpg"/>
          <p:cNvPicPr>
            <a:picLocks noChangeAspect="1"/>
          </p:cNvPicPr>
          <p:nvPr/>
        </p:nvPicPr>
        <p:blipFill>
          <a:blip r:embed="rId4"/>
          <a:stretch>
            <a:fillRect/>
          </a:stretch>
        </p:blipFill>
        <p:spPr>
          <a:xfrm>
            <a:off x="3777839" y="2151694"/>
            <a:ext cx="2148788" cy="2223806"/>
          </a:xfrm>
          <a:prstGeom prst="rect">
            <a:avLst/>
          </a:prstGeom>
        </p:spPr>
      </p:pic>
      <p:pic>
        <p:nvPicPr>
          <p:cNvPr id="8" name="Picture 7" descr="mU9ZcqC.jpg"/>
          <p:cNvPicPr>
            <a:picLocks noChangeAspect="1"/>
          </p:cNvPicPr>
          <p:nvPr/>
        </p:nvPicPr>
        <p:blipFill>
          <a:blip r:embed="rId5"/>
          <a:stretch>
            <a:fillRect/>
          </a:stretch>
        </p:blipFill>
        <p:spPr>
          <a:xfrm>
            <a:off x="6013796" y="2323433"/>
            <a:ext cx="3130204" cy="2337219"/>
          </a:xfrm>
          <a:prstGeom prst="rect">
            <a:avLst/>
          </a:prstGeom>
        </p:spPr>
      </p:pic>
      <p:pic>
        <p:nvPicPr>
          <p:cNvPr id="9" name="Afbeelding 6"/>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077055" y="4466224"/>
            <a:ext cx="3173533" cy="1262588"/>
          </a:xfrm>
          <a:prstGeom prst="rect">
            <a:avLst/>
          </a:prstGeom>
        </p:spPr>
      </p:pic>
      <p:pic>
        <p:nvPicPr>
          <p:cNvPr id="11" name="Picture 10" descr="Griekse_friezen.jpg"/>
          <p:cNvPicPr>
            <a:picLocks noChangeAspect="1"/>
          </p:cNvPicPr>
          <p:nvPr/>
        </p:nvPicPr>
        <p:blipFill>
          <a:blip r:embed="rId7"/>
          <a:stretch>
            <a:fillRect/>
          </a:stretch>
        </p:blipFill>
        <p:spPr>
          <a:xfrm>
            <a:off x="1026459" y="1495748"/>
            <a:ext cx="2548869" cy="1933252"/>
          </a:xfrm>
          <a:prstGeom prst="rect">
            <a:avLst/>
          </a:prstGeom>
        </p:spPr>
      </p:pic>
      <p:pic>
        <p:nvPicPr>
          <p:cNvPr id="12" name="Afbeelding 4"/>
          <p:cNvPicPr>
            <a:picLocks noChangeAspect="1"/>
          </p:cNvPicPr>
          <p:nvPr/>
        </p:nvPicPr>
        <p:blipFill>
          <a:blip r:embed="rId8"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88114" y="5906859"/>
            <a:ext cx="6820731" cy="941039"/>
          </a:xfrm>
          <a:prstGeom prst="rect">
            <a:avLst/>
          </a:prstGeom>
        </p:spPr>
      </p:pic>
      <p:pic>
        <p:nvPicPr>
          <p:cNvPr id="10" name="Picture 9" descr="Escher.jpg"/>
          <p:cNvPicPr>
            <a:picLocks noChangeAspect="1"/>
          </p:cNvPicPr>
          <p:nvPr/>
        </p:nvPicPr>
        <p:blipFill>
          <a:blip r:embed="rId9"/>
          <a:stretch>
            <a:fillRect/>
          </a:stretch>
        </p:blipFill>
        <p:spPr>
          <a:xfrm>
            <a:off x="7130500" y="4375500"/>
            <a:ext cx="1980807" cy="2001879"/>
          </a:xfrm>
          <a:prstGeom prst="rect">
            <a:avLst/>
          </a:prstGeom>
        </p:spPr>
      </p:pic>
      <p:sp>
        <p:nvSpPr>
          <p:cNvPr id="13" name="Rectangle 12"/>
          <p:cNvSpPr/>
          <p:nvPr/>
        </p:nvSpPr>
        <p:spPr>
          <a:xfrm>
            <a:off x="213410" y="140615"/>
            <a:ext cx="3385813" cy="954107"/>
          </a:xfrm>
          <a:prstGeom prst="rect">
            <a:avLst/>
          </a:prstGeom>
        </p:spPr>
        <p:txBody>
          <a:bodyPr wrap="none">
            <a:spAutoFit/>
          </a:bodyPr>
          <a:lstStyle/>
          <a:p>
            <a:r>
              <a:rPr lang="nl-NL" sz="2800" dirty="0">
                <a:solidFill>
                  <a:srgbClr val="FFFF00"/>
                </a:solidFill>
              </a:rPr>
              <a:t>Symmetrie ook buiten </a:t>
            </a:r>
          </a:p>
          <a:p>
            <a:r>
              <a:rPr lang="nl-NL" sz="2800" dirty="0">
                <a:solidFill>
                  <a:srgbClr val="FFFF00"/>
                </a:solidFill>
              </a:rPr>
              <a:t>de wiskunde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kstvak 1"/>
          <p:cNvSpPr txBox="1"/>
          <p:nvPr/>
        </p:nvSpPr>
        <p:spPr>
          <a:xfrm>
            <a:off x="1535978" y="273196"/>
            <a:ext cx="7272808" cy="646331"/>
          </a:xfrm>
          <a:prstGeom prst="rect">
            <a:avLst/>
          </a:prstGeom>
          <a:noFill/>
        </p:spPr>
        <p:txBody>
          <a:bodyPr wrap="square" rtlCol="0">
            <a:spAutoFit/>
          </a:bodyPr>
          <a:lstStyle/>
          <a:p>
            <a:r>
              <a:rPr lang="nl-NL" sz="3600" dirty="0" smtClean="0">
                <a:solidFill>
                  <a:srgbClr val="D8D97E"/>
                </a:solidFill>
                <a:latin typeface="+mj-lt"/>
              </a:rPr>
              <a:t>Voorkennis: transformaties in het vlak</a:t>
            </a:r>
            <a:endParaRPr lang="nl-NL" sz="3600" dirty="0">
              <a:solidFill>
                <a:srgbClr val="D8D97E"/>
              </a:solidFill>
              <a:latin typeface="+mj-lt"/>
            </a:endParaRPr>
          </a:p>
        </p:txBody>
      </p:sp>
      <p:sp>
        <p:nvSpPr>
          <p:cNvPr id="3" name="Tekstvak 2"/>
          <p:cNvSpPr txBox="1"/>
          <p:nvPr/>
        </p:nvSpPr>
        <p:spPr>
          <a:xfrm>
            <a:off x="1535978" y="1267081"/>
            <a:ext cx="3540162" cy="2246769"/>
          </a:xfrm>
          <a:prstGeom prst="rect">
            <a:avLst/>
          </a:prstGeom>
          <a:solidFill>
            <a:schemeClr val="accent6">
              <a:lumMod val="60000"/>
              <a:lumOff val="40000"/>
            </a:schemeClr>
          </a:solidFill>
        </p:spPr>
        <p:txBody>
          <a:bodyPr wrap="square" rtlCol="0">
            <a:spAutoFit/>
          </a:bodyPr>
          <a:lstStyle/>
          <a:p>
            <a:pPr>
              <a:buBlip>
                <a:blip r:embed="rId3"/>
              </a:buBlip>
            </a:pPr>
            <a:r>
              <a:rPr lang="nl-NL" sz="2800" dirty="0" smtClean="0">
                <a:solidFill>
                  <a:schemeClr val="bg1"/>
                </a:solidFill>
                <a:latin typeface="+mj-lt"/>
              </a:rPr>
              <a:t>  Spiegelingen</a:t>
            </a:r>
          </a:p>
          <a:p>
            <a:pPr>
              <a:buBlip>
                <a:blip r:embed="rId3"/>
              </a:buBlip>
            </a:pPr>
            <a:r>
              <a:rPr lang="nl-NL" sz="2800" dirty="0" smtClean="0">
                <a:solidFill>
                  <a:schemeClr val="bg1"/>
                </a:solidFill>
                <a:latin typeface="+mj-lt"/>
              </a:rPr>
              <a:t>  Puntspiegelingen</a:t>
            </a:r>
          </a:p>
          <a:p>
            <a:pPr>
              <a:buBlip>
                <a:blip r:embed="rId3"/>
              </a:buBlip>
            </a:pPr>
            <a:r>
              <a:rPr lang="nl-NL" sz="2800" dirty="0" smtClean="0">
                <a:solidFill>
                  <a:schemeClr val="bg1"/>
                </a:solidFill>
                <a:latin typeface="+mj-lt"/>
              </a:rPr>
              <a:t>  Rotaties</a:t>
            </a:r>
          </a:p>
          <a:p>
            <a:pPr>
              <a:buBlip>
                <a:blip r:embed="rId3"/>
              </a:buBlip>
            </a:pPr>
            <a:r>
              <a:rPr lang="nl-NL" sz="2800" dirty="0" smtClean="0">
                <a:solidFill>
                  <a:schemeClr val="bg1"/>
                </a:solidFill>
                <a:latin typeface="+mj-lt"/>
              </a:rPr>
              <a:t>  Translaties</a:t>
            </a:r>
          </a:p>
          <a:p>
            <a:pPr>
              <a:buBlip>
                <a:blip r:embed="rId3"/>
              </a:buBlip>
            </a:pPr>
            <a:r>
              <a:rPr lang="nl-NL" sz="2800" dirty="0" smtClean="0">
                <a:solidFill>
                  <a:schemeClr val="bg1"/>
                </a:solidFill>
                <a:latin typeface="+mj-lt"/>
              </a:rPr>
              <a:t>  Glijspiegelingen</a:t>
            </a:r>
          </a:p>
        </p:txBody>
      </p:sp>
      <p:sp>
        <p:nvSpPr>
          <p:cNvPr id="7" name="Bent-Up Arrow 6"/>
          <p:cNvSpPr/>
          <p:nvPr/>
        </p:nvSpPr>
        <p:spPr>
          <a:xfrm rot="5400000">
            <a:off x="1901518" y="3835140"/>
            <a:ext cx="850392" cy="731520"/>
          </a:xfrm>
          <a:prstGeom prst="bentUpArrow">
            <a:avLst/>
          </a:prstGeom>
          <a:solidFill>
            <a:srgbClr val="D8D97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kstvak 4"/>
          <p:cNvSpPr txBox="1"/>
          <p:nvPr/>
        </p:nvSpPr>
        <p:spPr>
          <a:xfrm>
            <a:off x="2831615" y="4102876"/>
            <a:ext cx="2244525" cy="523220"/>
          </a:xfrm>
          <a:prstGeom prst="rect">
            <a:avLst/>
          </a:prstGeom>
          <a:solidFill>
            <a:schemeClr val="accent5">
              <a:lumMod val="75000"/>
            </a:schemeClr>
          </a:solidFill>
        </p:spPr>
        <p:txBody>
          <a:bodyPr wrap="none" rtlCol="0">
            <a:spAutoFit/>
          </a:bodyPr>
          <a:lstStyle/>
          <a:p>
            <a:r>
              <a:rPr lang="nl-BE" sz="2800" b="1" dirty="0" smtClean="0">
                <a:solidFill>
                  <a:schemeClr val="bg1"/>
                </a:solidFill>
              </a:rPr>
              <a:t>ISOMETRIEËN</a:t>
            </a:r>
            <a:endParaRPr lang="nl-BE" sz="2800" b="1" dirty="0">
              <a:solidFill>
                <a:schemeClr val="bg1"/>
              </a:solidFill>
            </a:endParaRPr>
          </a:p>
        </p:txBody>
      </p:sp>
      <p:pic>
        <p:nvPicPr>
          <p:cNvPr id="11" name="Picture 10"/>
          <p:cNvPicPr>
            <a:picLocks noChangeAspect="1"/>
          </p:cNvPicPr>
          <p:nvPr/>
        </p:nvPicPr>
        <p:blipFill>
          <a:blip r:embed="rId4"/>
          <a:stretch>
            <a:fillRect/>
          </a:stretch>
        </p:blipFill>
        <p:spPr>
          <a:xfrm>
            <a:off x="5385155" y="919527"/>
            <a:ext cx="3758845" cy="2067903"/>
          </a:xfrm>
          <a:prstGeom prst="rect">
            <a:avLst/>
          </a:prstGeom>
        </p:spPr>
      </p:pic>
      <p:pic>
        <p:nvPicPr>
          <p:cNvPr id="12" name="Picture 11"/>
          <p:cNvPicPr>
            <a:picLocks noChangeAspect="1"/>
          </p:cNvPicPr>
          <p:nvPr/>
        </p:nvPicPr>
        <p:blipFill>
          <a:blip r:embed="rId5"/>
          <a:stretch>
            <a:fillRect/>
          </a:stretch>
        </p:blipFill>
        <p:spPr>
          <a:xfrm>
            <a:off x="1854311" y="4626096"/>
            <a:ext cx="2959323" cy="2108686"/>
          </a:xfrm>
          <a:prstGeom prst="rect">
            <a:avLst/>
          </a:prstGeom>
        </p:spPr>
      </p:pic>
      <p:pic>
        <p:nvPicPr>
          <p:cNvPr id="15" name="Picture 14"/>
          <p:cNvPicPr>
            <a:picLocks noChangeAspect="1"/>
          </p:cNvPicPr>
          <p:nvPr/>
        </p:nvPicPr>
        <p:blipFill>
          <a:blip r:embed="rId6"/>
          <a:stretch>
            <a:fillRect/>
          </a:stretch>
        </p:blipFill>
        <p:spPr>
          <a:xfrm>
            <a:off x="5875086" y="3429000"/>
            <a:ext cx="2600288" cy="195865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63292" y="256493"/>
            <a:ext cx="5998980" cy="785737"/>
          </a:xfrm>
        </p:spPr>
        <p:txBody>
          <a:bodyPr>
            <a:normAutofit/>
          </a:bodyPr>
          <a:lstStyle/>
          <a:p>
            <a:pPr algn="l"/>
            <a:r>
              <a:rPr lang="en-US" sz="3600" dirty="0">
                <a:solidFill>
                  <a:srgbClr val="D8D97E"/>
                </a:solidFill>
                <a:ea typeface="+mn-ea"/>
                <a:cs typeface="+mn-cs"/>
              </a:rPr>
              <a:t>Samenstellen : verrassend!</a:t>
            </a:r>
          </a:p>
        </p:txBody>
      </p:sp>
      <p:pic>
        <p:nvPicPr>
          <p:cNvPr id="3" name="Afbeelding 3">
            <a:hlinkClick r:id="rId3" action="ppaction://hlinkfile"/>
          </p:cNvPr>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89810" y="1303500"/>
            <a:ext cx="1977627" cy="2540952"/>
          </a:xfrm>
          <a:prstGeom prst="rect">
            <a:avLst/>
          </a:prstGeom>
        </p:spPr>
      </p:pic>
      <p:pic>
        <p:nvPicPr>
          <p:cNvPr id="6" name="Afbeelding 4">
            <a:hlinkClick r:id="rId5" action="ppaction://hlinkfile"/>
          </p:cNvPr>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432790" y="1627323"/>
            <a:ext cx="1662681" cy="1662681"/>
          </a:xfrm>
          <a:prstGeom prst="rect">
            <a:avLst/>
          </a:prstGeom>
          <a:solidFill>
            <a:srgbClr val="FF0000"/>
          </a:solidFill>
        </p:spPr>
      </p:pic>
      <p:pic>
        <p:nvPicPr>
          <p:cNvPr id="7" name="Afbeelding 5">
            <a:hlinkClick r:id="rId7" action="ppaction://hlinkfile"/>
          </p:cNvPr>
          <p:cNvPicPr>
            <a:picLocks noChangeAspect="1"/>
          </p:cNvPicPr>
          <p:nvPr/>
        </p:nvPicPr>
        <p:blipFill>
          <a:blip r:embed="rId8">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663695" y="1627323"/>
            <a:ext cx="2209195" cy="1535760"/>
          </a:xfrm>
          <a:prstGeom prst="rect">
            <a:avLst/>
          </a:prstGeom>
        </p:spPr>
      </p:pic>
      <p:sp>
        <p:nvSpPr>
          <p:cNvPr id="8" name="TextBox 7"/>
          <p:cNvSpPr txBox="1"/>
          <p:nvPr/>
        </p:nvSpPr>
        <p:spPr>
          <a:xfrm>
            <a:off x="1921346" y="4286059"/>
            <a:ext cx="1746091" cy="461665"/>
          </a:xfrm>
          <a:prstGeom prst="rect">
            <a:avLst/>
          </a:prstGeom>
          <a:solidFill>
            <a:schemeClr val="bg1"/>
          </a:solidFill>
        </p:spPr>
        <p:txBody>
          <a:bodyPr wrap="none" rtlCol="0">
            <a:spAutoFit/>
          </a:bodyPr>
          <a:lstStyle/>
          <a:p>
            <a:r>
              <a:rPr lang="en-US" sz="2400"/>
              <a:t>spiegelingen</a:t>
            </a:r>
          </a:p>
        </p:txBody>
      </p:sp>
      <p:sp>
        <p:nvSpPr>
          <p:cNvPr id="9" name="TextBox 8"/>
          <p:cNvSpPr txBox="1"/>
          <p:nvPr/>
        </p:nvSpPr>
        <p:spPr>
          <a:xfrm>
            <a:off x="4121320" y="4286059"/>
            <a:ext cx="2331438" cy="461665"/>
          </a:xfrm>
          <a:prstGeom prst="rect">
            <a:avLst/>
          </a:prstGeom>
          <a:solidFill>
            <a:srgbClr val="0000FF"/>
          </a:solidFill>
        </p:spPr>
        <p:txBody>
          <a:bodyPr wrap="none" rtlCol="0">
            <a:spAutoFit/>
          </a:bodyPr>
          <a:lstStyle/>
          <a:p>
            <a:r>
              <a:rPr lang="en-US" sz="2400">
                <a:solidFill>
                  <a:srgbClr val="FF6600"/>
                </a:solidFill>
              </a:rPr>
              <a:t>puntspiegelingen</a:t>
            </a:r>
          </a:p>
        </p:txBody>
      </p:sp>
      <p:sp>
        <p:nvSpPr>
          <p:cNvPr id="10" name="TextBox 9"/>
          <p:cNvSpPr txBox="1"/>
          <p:nvPr/>
        </p:nvSpPr>
        <p:spPr>
          <a:xfrm>
            <a:off x="6767025" y="4286059"/>
            <a:ext cx="2105865" cy="461665"/>
          </a:xfrm>
          <a:prstGeom prst="rect">
            <a:avLst/>
          </a:prstGeom>
          <a:solidFill>
            <a:srgbClr val="FF193C"/>
          </a:solidFill>
        </p:spPr>
        <p:txBody>
          <a:bodyPr wrap="none" rtlCol="0">
            <a:spAutoFit/>
          </a:bodyPr>
          <a:lstStyle/>
          <a:p>
            <a:r>
              <a:rPr lang="en-US" sz="2400"/>
              <a:t>glijspiegelingen</a:t>
            </a:r>
          </a:p>
        </p:txBody>
      </p:sp>
      <p:sp>
        <p:nvSpPr>
          <p:cNvPr id="11" name="Bent-Up Arrow 10"/>
          <p:cNvSpPr/>
          <p:nvPr/>
        </p:nvSpPr>
        <p:spPr>
          <a:xfrm rot="5400000">
            <a:off x="4234429" y="5641259"/>
            <a:ext cx="1156993" cy="936614"/>
          </a:xfrm>
          <a:prstGeom prst="bentUpArrow">
            <a:avLst/>
          </a:prstGeom>
          <a:solidFill>
            <a:srgbClr val="D8D97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kstvak 4"/>
          <p:cNvSpPr txBox="1"/>
          <p:nvPr/>
        </p:nvSpPr>
        <p:spPr>
          <a:xfrm>
            <a:off x="5475044" y="6109566"/>
            <a:ext cx="3211628" cy="646331"/>
          </a:xfrm>
          <a:prstGeom prst="rect">
            <a:avLst/>
          </a:prstGeom>
          <a:solidFill>
            <a:schemeClr val="accent5">
              <a:lumMod val="75000"/>
            </a:schemeClr>
          </a:solidFill>
        </p:spPr>
        <p:txBody>
          <a:bodyPr wrap="square" rtlCol="0">
            <a:spAutoFit/>
          </a:bodyPr>
          <a:lstStyle/>
          <a:p>
            <a:r>
              <a:rPr lang="nl-BE" sz="3600" b="1" dirty="0" smtClean="0">
                <a:solidFill>
                  <a:schemeClr val="bg1"/>
                </a:solidFill>
              </a:rPr>
              <a:t>ISOMETRIEËN</a:t>
            </a:r>
            <a:endParaRPr lang="nl-BE" sz="36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kstvak 1"/>
          <p:cNvSpPr txBox="1"/>
          <p:nvPr/>
        </p:nvSpPr>
        <p:spPr>
          <a:xfrm>
            <a:off x="1871192" y="216454"/>
            <a:ext cx="7272808" cy="1446550"/>
          </a:xfrm>
          <a:prstGeom prst="rect">
            <a:avLst/>
          </a:prstGeom>
          <a:noFill/>
        </p:spPr>
        <p:txBody>
          <a:bodyPr wrap="square" rtlCol="0">
            <a:spAutoFit/>
          </a:bodyPr>
          <a:lstStyle/>
          <a:p>
            <a:r>
              <a:rPr lang="nl-NL" sz="4400" dirty="0" smtClean="0">
                <a:solidFill>
                  <a:schemeClr val="accent3">
                    <a:lumMod val="60000"/>
                    <a:lumOff val="40000"/>
                  </a:schemeClr>
                </a:solidFill>
                <a:latin typeface="+mj-lt"/>
              </a:rPr>
              <a:t>Leerlingen kunnen symmetrie zelf ontdekken</a:t>
            </a:r>
          </a:p>
        </p:txBody>
      </p:sp>
      <p:sp>
        <p:nvSpPr>
          <p:cNvPr id="9" name="Tekstvak 8"/>
          <p:cNvSpPr txBox="1"/>
          <p:nvPr/>
        </p:nvSpPr>
        <p:spPr>
          <a:xfrm>
            <a:off x="4572000" y="1437456"/>
            <a:ext cx="4248472" cy="3754874"/>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nl-NL" sz="2800" dirty="0" smtClean="0">
                <a:solidFill>
                  <a:schemeClr val="bg1"/>
                </a:solidFill>
                <a:latin typeface="+mj-lt"/>
              </a:rPr>
              <a:t>Zijn er </a:t>
            </a:r>
            <a:r>
              <a:rPr lang="nl-NL" sz="2800" dirty="0" err="1" smtClean="0">
                <a:solidFill>
                  <a:schemeClr val="bg1"/>
                </a:solidFill>
                <a:latin typeface="+mj-lt"/>
              </a:rPr>
              <a:t>symmetrie-assen</a:t>
            </a:r>
            <a:r>
              <a:rPr lang="nl-NL" sz="2800" dirty="0" smtClean="0">
                <a:solidFill>
                  <a:schemeClr val="bg1"/>
                </a:solidFill>
                <a:latin typeface="+mj-lt"/>
              </a:rPr>
              <a:t>?</a:t>
            </a:r>
          </a:p>
          <a:p>
            <a:pPr marL="457200" indent="-457200">
              <a:lnSpc>
                <a:spcPct val="150000"/>
              </a:lnSpc>
              <a:buFont typeface="Arial" panose="020B0604020202020204" pitchFamily="34" charset="0"/>
              <a:buChar char="•"/>
            </a:pPr>
            <a:r>
              <a:rPr lang="nl-NL" sz="2800" dirty="0" smtClean="0">
                <a:solidFill>
                  <a:schemeClr val="bg1"/>
                </a:solidFill>
                <a:latin typeface="+mj-lt"/>
              </a:rPr>
              <a:t>Is er een symmetriemiddelpunt?</a:t>
            </a:r>
          </a:p>
          <a:p>
            <a:pPr marL="457200" indent="-457200">
              <a:lnSpc>
                <a:spcPct val="150000"/>
              </a:lnSpc>
              <a:buFont typeface="Arial" panose="020B0604020202020204" pitchFamily="34" charset="0"/>
              <a:buChar char="•"/>
            </a:pPr>
            <a:r>
              <a:rPr lang="nl-NL" sz="2800" dirty="0" smtClean="0">
                <a:solidFill>
                  <a:schemeClr val="bg1"/>
                </a:solidFill>
                <a:latin typeface="+mj-lt"/>
              </a:rPr>
              <a:t>Welke transformaties bewaren de figuur ?</a:t>
            </a:r>
          </a:p>
          <a:p>
            <a:endParaRPr lang="nl-NL" sz="2800" dirty="0">
              <a:solidFill>
                <a:schemeClr val="bg1"/>
              </a:solidFill>
            </a:endParaRPr>
          </a:p>
        </p:txBody>
      </p:sp>
      <p:pic>
        <p:nvPicPr>
          <p:cNvPr id="1027" name="Picture 3"/>
          <p:cNvPicPr>
            <a:picLocks noChangeAspect="1" noChangeArrowheads="1"/>
          </p:cNvPicPr>
          <p:nvPr/>
        </p:nvPicPr>
        <p:blipFill>
          <a:blip r:embed="rId3"/>
          <a:stretch>
            <a:fillRect/>
          </a:stretch>
        </p:blipFill>
        <p:spPr bwMode="auto">
          <a:xfrm>
            <a:off x="1012306" y="1893659"/>
            <a:ext cx="3104308" cy="331889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 name="Tekstvak 4"/>
          <p:cNvSpPr txBox="1"/>
          <p:nvPr/>
        </p:nvSpPr>
        <p:spPr>
          <a:xfrm>
            <a:off x="5004048" y="5198501"/>
            <a:ext cx="2244525" cy="523220"/>
          </a:xfrm>
          <a:prstGeom prst="rect">
            <a:avLst/>
          </a:prstGeom>
          <a:solidFill>
            <a:schemeClr val="accent6"/>
          </a:solidFill>
        </p:spPr>
        <p:txBody>
          <a:bodyPr wrap="none" rtlCol="0">
            <a:spAutoFit/>
          </a:bodyPr>
          <a:lstStyle/>
          <a:p>
            <a:r>
              <a:rPr lang="nl-BE" sz="2800" b="1" dirty="0" smtClean="0">
                <a:solidFill>
                  <a:schemeClr val="bg1"/>
                </a:solidFill>
              </a:rPr>
              <a:t>ISOMETRIEËN</a:t>
            </a:r>
            <a:endParaRPr lang="nl-BE" sz="2800" b="1" dirty="0">
              <a:solidFill>
                <a:schemeClr val="bg1"/>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7429122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kstvak 1"/>
          <p:cNvSpPr txBox="1"/>
          <p:nvPr/>
        </p:nvSpPr>
        <p:spPr>
          <a:xfrm>
            <a:off x="1419710" y="332656"/>
            <a:ext cx="7272808" cy="769441"/>
          </a:xfrm>
          <a:prstGeom prst="rect">
            <a:avLst/>
          </a:prstGeom>
          <a:noFill/>
        </p:spPr>
        <p:txBody>
          <a:bodyPr wrap="square" rtlCol="0">
            <a:spAutoFit/>
          </a:bodyPr>
          <a:lstStyle/>
          <a:p>
            <a:r>
              <a:rPr lang="nl-NL" sz="4000" dirty="0">
                <a:solidFill>
                  <a:srgbClr val="D8D97E"/>
                </a:solidFill>
                <a:latin typeface="+mj-lt"/>
              </a:rPr>
              <a:t>Opdracht</a:t>
            </a:r>
            <a:r>
              <a:rPr lang="nl-NL" sz="4400" dirty="0" smtClean="0">
                <a:solidFill>
                  <a:srgbClr val="D8D97E"/>
                </a:solidFill>
                <a:latin typeface="+mj-lt"/>
              </a:rPr>
              <a:t> </a:t>
            </a:r>
            <a:r>
              <a:rPr lang="nl-NL" sz="4000" dirty="0">
                <a:solidFill>
                  <a:srgbClr val="D8D97E"/>
                </a:solidFill>
                <a:latin typeface="+mj-lt"/>
              </a:rPr>
              <a:t>1:</a:t>
            </a:r>
          </a:p>
        </p:txBody>
      </p:sp>
      <p:pic>
        <p:nvPicPr>
          <p:cNvPr id="3" name="Afbeelding 2"/>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173132" y="1490951"/>
            <a:ext cx="4141143" cy="1321101"/>
          </a:xfrm>
          <a:prstGeom prst="rect">
            <a:avLst/>
          </a:prstGeom>
        </p:spPr>
      </p:pic>
      <p:sp>
        <p:nvSpPr>
          <p:cNvPr id="4" name="Tekstvak 3"/>
          <p:cNvSpPr txBox="1"/>
          <p:nvPr/>
        </p:nvSpPr>
        <p:spPr>
          <a:xfrm>
            <a:off x="6878221" y="1268760"/>
            <a:ext cx="2232248" cy="1200329"/>
          </a:xfrm>
          <a:prstGeom prst="rect">
            <a:avLst/>
          </a:prstGeom>
          <a:noFill/>
        </p:spPr>
        <p:txBody>
          <a:bodyPr wrap="square" rtlCol="0">
            <a:spAutoFit/>
          </a:bodyPr>
          <a:lstStyle/>
          <a:p>
            <a:r>
              <a:rPr lang="nl-BE" sz="7200" dirty="0" smtClean="0">
                <a:solidFill>
                  <a:schemeClr val="bg1"/>
                </a:solidFill>
              </a:rPr>
              <a:t>…</a:t>
            </a:r>
            <a:endParaRPr lang="nl-BE" sz="7200" dirty="0">
              <a:solidFill>
                <a:schemeClr val="bg1"/>
              </a:solidFill>
            </a:endParaRPr>
          </a:p>
        </p:txBody>
      </p:sp>
      <p:sp>
        <p:nvSpPr>
          <p:cNvPr id="5" name="Tekstvak 4"/>
          <p:cNvSpPr txBox="1"/>
          <p:nvPr/>
        </p:nvSpPr>
        <p:spPr>
          <a:xfrm>
            <a:off x="1694304" y="2991881"/>
            <a:ext cx="7195517" cy="3108544"/>
          </a:xfrm>
          <a:prstGeom prst="rect">
            <a:avLst/>
          </a:prstGeom>
          <a:noFill/>
        </p:spPr>
        <p:txBody>
          <a:bodyPr wrap="square" rtlCol="0">
            <a:spAutoFit/>
          </a:bodyPr>
          <a:lstStyle/>
          <a:p>
            <a:pPr marL="457200" indent="-457200">
              <a:buFont typeface="Arial" panose="020B0604020202020204" pitchFamily="34" charset="0"/>
              <a:buChar char="•"/>
            </a:pPr>
            <a:r>
              <a:rPr lang="nl-BE" sz="2400" dirty="0" smtClean="0">
                <a:solidFill>
                  <a:schemeClr val="bg1"/>
                </a:solidFill>
              </a:rPr>
              <a:t>Welke isometrieën bewaren dit oneindig lange  strookdiagram?</a:t>
            </a:r>
          </a:p>
          <a:p>
            <a:endParaRPr lang="nl-BE" sz="2400" dirty="0" smtClean="0">
              <a:solidFill>
                <a:schemeClr val="bg1"/>
              </a:solidFill>
            </a:endParaRPr>
          </a:p>
          <a:p>
            <a:pPr marL="457200" indent="-457200">
              <a:buFont typeface="Arial" panose="020B0604020202020204" pitchFamily="34" charset="0"/>
              <a:buChar char="•"/>
            </a:pPr>
            <a:r>
              <a:rPr lang="nl-BE" sz="2400" dirty="0" smtClean="0">
                <a:solidFill>
                  <a:schemeClr val="bg1"/>
                </a:solidFill>
              </a:rPr>
              <a:t>Welke letter van het alfabet zou je kunnen gebruiken in een fries met dezelfde symmetrie eigenschappen?</a:t>
            </a:r>
          </a:p>
          <a:p>
            <a:pPr marL="457200" indent="-457200">
              <a:buFont typeface="Arial" panose="020B0604020202020204" pitchFamily="34" charset="0"/>
              <a:buChar char="•"/>
            </a:pPr>
            <a:endParaRPr lang="nl-BE" sz="2400" dirty="0">
              <a:solidFill>
                <a:schemeClr val="bg1"/>
              </a:solidFill>
            </a:endParaRPr>
          </a:p>
          <a:p>
            <a:pPr marL="457200" lvl="2" indent="-457200">
              <a:buFont typeface="Arial" panose="020B0604020202020204" pitchFamily="34" charset="0"/>
              <a:buChar char="•"/>
            </a:pPr>
            <a:r>
              <a:rPr lang="nl-BE" sz="2400" dirty="0">
                <a:solidFill>
                  <a:schemeClr val="bg1"/>
                </a:solidFill>
              </a:rPr>
              <a:t>en voor deze? </a:t>
            </a:r>
          </a:p>
          <a:p>
            <a:pPr marL="1371600" lvl="2" indent="-457200">
              <a:buFont typeface="Arial" panose="020B0604020202020204" pitchFamily="34" charset="0"/>
              <a:buChar char="•"/>
            </a:pPr>
            <a:endParaRPr lang="nl-BE" sz="2800" dirty="0">
              <a:solidFill>
                <a:schemeClr val="bg1"/>
              </a:solidFill>
            </a:endParaRPr>
          </a:p>
        </p:txBody>
      </p:sp>
      <p:sp>
        <p:nvSpPr>
          <p:cNvPr id="6" name="Tekstvak 5"/>
          <p:cNvSpPr txBox="1"/>
          <p:nvPr/>
        </p:nvSpPr>
        <p:spPr>
          <a:xfrm>
            <a:off x="578180" y="1268760"/>
            <a:ext cx="1116124" cy="1200329"/>
          </a:xfrm>
          <a:prstGeom prst="rect">
            <a:avLst/>
          </a:prstGeom>
          <a:noFill/>
        </p:spPr>
        <p:txBody>
          <a:bodyPr wrap="square" rtlCol="0">
            <a:spAutoFit/>
          </a:bodyPr>
          <a:lstStyle/>
          <a:p>
            <a:r>
              <a:rPr lang="nl-BE" sz="7200" dirty="0" smtClean="0">
                <a:solidFill>
                  <a:schemeClr val="bg1"/>
                </a:solidFill>
              </a:rPr>
              <a:t>…</a:t>
            </a:r>
            <a:endParaRPr lang="nl-BE" sz="7200" dirty="0">
              <a:solidFill>
                <a:schemeClr val="bg1"/>
              </a:solidFill>
            </a:endParaRPr>
          </a:p>
        </p:txBody>
      </p:sp>
      <p:pic>
        <p:nvPicPr>
          <p:cNvPr id="7" name="Picture 6" descr="keitjespatroon.jpg"/>
          <p:cNvPicPr>
            <a:picLocks noChangeAspect="1"/>
          </p:cNvPicPr>
          <p:nvPr/>
        </p:nvPicPr>
        <p:blipFill>
          <a:blip r:embed="rId4"/>
          <a:stretch>
            <a:fillRect/>
          </a:stretch>
        </p:blipFill>
        <p:spPr>
          <a:xfrm>
            <a:off x="5096927" y="4862952"/>
            <a:ext cx="3046901" cy="1302550"/>
          </a:xfrm>
          <a:prstGeom prst="rect">
            <a:avLst/>
          </a:prstGeom>
        </p:spPr>
      </p:pic>
      <p:sp>
        <p:nvSpPr>
          <p:cNvPr id="8" name="Rectangle 7"/>
          <p:cNvSpPr/>
          <p:nvPr/>
        </p:nvSpPr>
        <p:spPr>
          <a:xfrm>
            <a:off x="4274767" y="5047618"/>
            <a:ext cx="822160" cy="1015663"/>
          </a:xfrm>
          <a:prstGeom prst="rect">
            <a:avLst/>
          </a:prstGeom>
        </p:spPr>
        <p:txBody>
          <a:bodyPr wrap="square">
            <a:spAutoFit/>
          </a:bodyPr>
          <a:lstStyle/>
          <a:p>
            <a:r>
              <a:rPr lang="nl-BE" sz="6000" dirty="0" smtClean="0">
                <a:solidFill>
                  <a:schemeClr val="bg1"/>
                </a:solidFill>
              </a:rPr>
              <a:t>…</a:t>
            </a:r>
            <a:endParaRPr lang="nl-BE" sz="6000" dirty="0">
              <a:solidFill>
                <a:schemeClr val="bg1"/>
              </a:solidFill>
            </a:endParaRPr>
          </a:p>
        </p:txBody>
      </p:sp>
      <p:sp>
        <p:nvSpPr>
          <p:cNvPr id="10" name="Rectangle 9"/>
          <p:cNvSpPr/>
          <p:nvPr/>
        </p:nvSpPr>
        <p:spPr>
          <a:xfrm>
            <a:off x="8118449" y="5149839"/>
            <a:ext cx="822160" cy="1015663"/>
          </a:xfrm>
          <a:prstGeom prst="rect">
            <a:avLst/>
          </a:prstGeom>
        </p:spPr>
        <p:txBody>
          <a:bodyPr wrap="square">
            <a:spAutoFit/>
          </a:bodyPr>
          <a:lstStyle/>
          <a:p>
            <a:r>
              <a:rPr lang="nl-BE" sz="6000" dirty="0" smtClean="0">
                <a:solidFill>
                  <a:schemeClr val="bg1"/>
                </a:solidFill>
              </a:rPr>
              <a:t>…</a:t>
            </a:r>
            <a:endParaRPr lang="nl-BE" sz="60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kstvak 1"/>
          <p:cNvSpPr txBox="1"/>
          <p:nvPr/>
        </p:nvSpPr>
        <p:spPr>
          <a:xfrm>
            <a:off x="2021815" y="606072"/>
            <a:ext cx="6892725" cy="1446550"/>
          </a:xfrm>
          <a:prstGeom prst="rect">
            <a:avLst/>
          </a:prstGeom>
          <a:noFill/>
        </p:spPr>
        <p:txBody>
          <a:bodyPr wrap="square" rtlCol="0">
            <a:spAutoFit/>
          </a:bodyPr>
          <a:lstStyle/>
          <a:p>
            <a:r>
              <a:rPr lang="nl-NL" sz="4400" b="1" dirty="0" smtClean="0">
                <a:solidFill>
                  <a:srgbClr val="C0504D"/>
                </a:solidFill>
                <a:latin typeface="+mj-lt"/>
              </a:rPr>
              <a:t>Andere</a:t>
            </a:r>
            <a:r>
              <a:rPr lang="nl-NL" sz="4400" dirty="0" smtClean="0">
                <a:solidFill>
                  <a:schemeClr val="accent6"/>
                </a:solidFill>
                <a:latin typeface="+mj-lt"/>
              </a:rPr>
              <a:t> </a:t>
            </a:r>
            <a:r>
              <a:rPr lang="nl-NL" sz="4400" dirty="0" smtClean="0">
                <a:solidFill>
                  <a:srgbClr val="660066"/>
                </a:solidFill>
                <a:latin typeface="+mj-lt"/>
              </a:rPr>
              <a:t>strookdiagrammen? We maken er nu zelf!</a:t>
            </a:r>
            <a:endParaRPr lang="nl-NL" sz="4400" dirty="0">
              <a:solidFill>
                <a:srgbClr val="660066"/>
              </a:solidFill>
              <a:latin typeface="+mj-lt"/>
            </a:endParaRPr>
          </a:p>
        </p:txBody>
      </p:sp>
      <p:sp>
        <p:nvSpPr>
          <p:cNvPr id="3" name="Toelichting met PIJL-OMHOOG 2"/>
          <p:cNvSpPr/>
          <p:nvPr/>
        </p:nvSpPr>
        <p:spPr>
          <a:xfrm>
            <a:off x="251520" y="1754393"/>
            <a:ext cx="3456384" cy="1008112"/>
          </a:xfrm>
          <a:prstGeom prst="up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800" b="1" dirty="0" smtClean="0">
                <a:solidFill>
                  <a:schemeClr val="accent6">
                    <a:lumMod val="50000"/>
                  </a:schemeClr>
                </a:solidFill>
              </a:rPr>
              <a:t>Andere symmetrie!</a:t>
            </a:r>
            <a:endParaRPr lang="nl-BE" sz="2800" b="1" dirty="0">
              <a:solidFill>
                <a:schemeClr val="accent6">
                  <a:lumMod val="50000"/>
                </a:schemeClr>
              </a:solidFill>
            </a:endParaRPr>
          </a:p>
        </p:txBody>
      </p:sp>
      <p:sp>
        <p:nvSpPr>
          <p:cNvPr id="6" name="Rechthoek 5"/>
          <p:cNvSpPr/>
          <p:nvPr/>
        </p:nvSpPr>
        <p:spPr>
          <a:xfrm>
            <a:off x="777636" y="2762505"/>
            <a:ext cx="8136904"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8" name="Rechte verbindingslijn 7"/>
          <p:cNvCxnSpPr/>
          <p:nvPr/>
        </p:nvCxnSpPr>
        <p:spPr>
          <a:xfrm>
            <a:off x="1043608" y="2888285"/>
            <a:ext cx="69847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1043608" y="3861048"/>
            <a:ext cx="69847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kstvak 9"/>
          <p:cNvSpPr txBox="1"/>
          <p:nvPr/>
        </p:nvSpPr>
        <p:spPr>
          <a:xfrm>
            <a:off x="777636" y="5216263"/>
            <a:ext cx="4815643" cy="830997"/>
          </a:xfrm>
          <a:prstGeom prst="rect">
            <a:avLst/>
          </a:prstGeom>
          <a:noFill/>
        </p:spPr>
        <p:txBody>
          <a:bodyPr wrap="square" rtlCol="0">
            <a:spAutoFit/>
          </a:bodyPr>
          <a:lstStyle/>
          <a:p>
            <a:r>
              <a:rPr lang="nl-BE" sz="2400" dirty="0" smtClean="0">
                <a:solidFill>
                  <a:schemeClr val="bg1"/>
                </a:solidFill>
              </a:rPr>
              <a:t>Vul de strook in met een nieuw basispatroon  op basis van </a:t>
            </a:r>
            <a:endParaRPr lang="nl-BE" sz="2400" dirty="0">
              <a:solidFill>
                <a:schemeClr val="bg1"/>
              </a:solidFill>
            </a:endParaRPr>
          </a:p>
        </p:txBody>
      </p:sp>
      <p:sp>
        <p:nvSpPr>
          <p:cNvPr id="11" name="PIJL-RECHTS 10"/>
          <p:cNvSpPr/>
          <p:nvPr/>
        </p:nvSpPr>
        <p:spPr>
          <a:xfrm>
            <a:off x="5593279" y="5376991"/>
            <a:ext cx="360040" cy="509542"/>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kstvak 11"/>
          <p:cNvSpPr txBox="1"/>
          <p:nvPr/>
        </p:nvSpPr>
        <p:spPr>
          <a:xfrm>
            <a:off x="5970914" y="5216263"/>
            <a:ext cx="2943626" cy="830997"/>
          </a:xfrm>
          <a:prstGeom prst="rect">
            <a:avLst/>
          </a:prstGeom>
          <a:noFill/>
        </p:spPr>
        <p:txBody>
          <a:bodyPr wrap="square" rtlCol="0">
            <a:spAutoFit/>
          </a:bodyPr>
          <a:lstStyle/>
          <a:p>
            <a:pPr algn="ctr"/>
            <a:r>
              <a:rPr lang="nl-BE" sz="2400" dirty="0" smtClean="0">
                <a:solidFill>
                  <a:schemeClr val="bg1"/>
                </a:solidFill>
              </a:rPr>
              <a:t>Nieuwe </a:t>
            </a:r>
            <a:r>
              <a:rPr lang="nl-BE" sz="2400" b="1" dirty="0" smtClean="0">
                <a:solidFill>
                  <a:schemeClr val="bg1"/>
                </a:solidFill>
                <a:hlinkClick r:id="rId3" action="ppaction://hlinkfile"/>
              </a:rPr>
              <a:t>SOORT</a:t>
            </a:r>
            <a:r>
              <a:rPr lang="nl-BE" sz="2400" dirty="0" smtClean="0">
                <a:solidFill>
                  <a:schemeClr val="bg1"/>
                </a:solidFill>
              </a:rPr>
              <a:t> van strookdiagram</a:t>
            </a:r>
            <a:endParaRPr lang="nl-BE" sz="2400" dirty="0">
              <a:solidFill>
                <a:schemeClr val="bg1"/>
              </a:solidFill>
            </a:endParaRPr>
          </a:p>
        </p:txBody>
      </p:sp>
      <p:sp>
        <p:nvSpPr>
          <p:cNvPr id="13" name="Tekstvak 12"/>
          <p:cNvSpPr txBox="1"/>
          <p:nvPr/>
        </p:nvSpPr>
        <p:spPr>
          <a:xfrm>
            <a:off x="1430759" y="72635"/>
            <a:ext cx="7272808" cy="707886"/>
          </a:xfrm>
          <a:prstGeom prst="rect">
            <a:avLst/>
          </a:prstGeom>
          <a:noFill/>
        </p:spPr>
        <p:txBody>
          <a:bodyPr wrap="square" rtlCol="0">
            <a:spAutoFit/>
          </a:bodyPr>
          <a:lstStyle/>
          <a:p>
            <a:r>
              <a:rPr lang="nl-NL" sz="4000" dirty="0" smtClean="0">
                <a:solidFill>
                  <a:srgbClr val="D8D97E"/>
                </a:solidFill>
                <a:latin typeface="+mj-lt"/>
              </a:rPr>
              <a:t>Opdracht 2</a:t>
            </a:r>
            <a:endParaRPr lang="nl-NL" sz="4000" dirty="0">
              <a:solidFill>
                <a:srgbClr val="D8D97E"/>
              </a:solidFill>
              <a:latin typeface="+mj-lt"/>
            </a:endParaRPr>
          </a:p>
        </p:txBody>
      </p:sp>
      <p:pic>
        <p:nvPicPr>
          <p:cNvPr id="3074"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7598" y="3136076"/>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5"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86082" y="5671103"/>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10118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hthoek 1"/>
          <p:cNvSpPr/>
          <p:nvPr/>
        </p:nvSpPr>
        <p:spPr>
          <a:xfrm>
            <a:off x="467188" y="548680"/>
            <a:ext cx="8136904"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3" name="Rechte verbindingslijn 2"/>
          <p:cNvCxnSpPr/>
          <p:nvPr/>
        </p:nvCxnSpPr>
        <p:spPr>
          <a:xfrm>
            <a:off x="1043252" y="944069"/>
            <a:ext cx="69847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Rechte verbindingslijn 3"/>
          <p:cNvCxnSpPr/>
          <p:nvPr/>
        </p:nvCxnSpPr>
        <p:spPr>
          <a:xfrm>
            <a:off x="1043252" y="2132856"/>
            <a:ext cx="69847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25867" y="6427078"/>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04153" y="6430171"/>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V="1">
            <a:off x="6859041" y="6427079"/>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469039" y="6371077"/>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5580109" y="6450122"/>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V="1">
            <a:off x="6859041" y="6409424"/>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2"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V="1">
            <a:off x="6886904" y="6371077"/>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flipV="1">
            <a:off x="6221550" y="6429375"/>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V="1">
            <a:off x="6886904" y="6427077"/>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5"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V="1">
            <a:off x="4229623" y="3327948"/>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6"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444724" y="6367618"/>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444723" y="6450121"/>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8"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5580110" y="6409255"/>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9"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5582338" y="6409259"/>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5608051" y="6259358"/>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1"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5669449" y="6286309"/>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2"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5483584" y="6319420"/>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3"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flipV="1">
            <a:off x="6193324" y="6409258"/>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4"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flipV="1">
            <a:off x="6263045" y="6438696"/>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5"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flipV="1">
            <a:off x="6237580" y="6438697"/>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6"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flipV="1">
            <a:off x="4571969" y="3542260"/>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7"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flipV="1">
            <a:off x="6237579" y="6409254"/>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8"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flipV="1">
            <a:off x="6255136" y="6395399"/>
            <a:ext cx="523875" cy="4286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0" name="Rechthoek 29"/>
          <p:cNvSpPr/>
          <p:nvPr/>
        </p:nvSpPr>
        <p:spPr>
          <a:xfrm>
            <a:off x="449782" y="3093845"/>
            <a:ext cx="8136904"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dirty="0"/>
          </a:p>
        </p:txBody>
      </p:sp>
      <p:sp>
        <p:nvSpPr>
          <p:cNvPr id="31" name="Rechthoek 30"/>
          <p:cNvSpPr/>
          <p:nvPr/>
        </p:nvSpPr>
        <p:spPr>
          <a:xfrm>
            <a:off x="449782" y="4065151"/>
            <a:ext cx="8136904"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sz="2400" dirty="0"/>
          </a:p>
        </p:txBody>
      </p:sp>
      <p:sp>
        <p:nvSpPr>
          <p:cNvPr id="32" name="Rechthoek 31"/>
          <p:cNvSpPr/>
          <p:nvPr/>
        </p:nvSpPr>
        <p:spPr>
          <a:xfrm>
            <a:off x="441260" y="4545988"/>
            <a:ext cx="8136904"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sz="2400" dirty="0"/>
          </a:p>
        </p:txBody>
      </p:sp>
      <p:sp>
        <p:nvSpPr>
          <p:cNvPr id="33" name="Rechthoek 32"/>
          <p:cNvSpPr/>
          <p:nvPr/>
        </p:nvSpPr>
        <p:spPr>
          <a:xfrm>
            <a:off x="448219" y="3589517"/>
            <a:ext cx="8136904"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sz="2400" dirty="0"/>
          </a:p>
        </p:txBody>
      </p:sp>
      <p:sp>
        <p:nvSpPr>
          <p:cNvPr id="34" name="Rechthoek 33"/>
          <p:cNvSpPr/>
          <p:nvPr/>
        </p:nvSpPr>
        <p:spPr>
          <a:xfrm>
            <a:off x="449782" y="5041660"/>
            <a:ext cx="8136904"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sz="2400" dirty="0"/>
          </a:p>
        </p:txBody>
      </p:sp>
      <p:sp>
        <p:nvSpPr>
          <p:cNvPr id="35" name="Rechthoek 34"/>
          <p:cNvSpPr/>
          <p:nvPr/>
        </p:nvSpPr>
        <p:spPr>
          <a:xfrm>
            <a:off x="441260" y="5537332"/>
            <a:ext cx="8136904"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sz="2400" dirty="0"/>
          </a:p>
        </p:txBody>
      </p:sp>
      <p:sp>
        <p:nvSpPr>
          <p:cNvPr id="36" name="Rechthoek 35"/>
          <p:cNvSpPr/>
          <p:nvPr/>
        </p:nvSpPr>
        <p:spPr>
          <a:xfrm>
            <a:off x="449782" y="2598173"/>
            <a:ext cx="8136904" cy="495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BE" sz="2400" dirty="0"/>
          </a:p>
        </p:txBody>
      </p:sp>
      <p:pic>
        <p:nvPicPr>
          <p:cNvPr id="37"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62168" y="6152188"/>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38"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23421" y="6141548"/>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39"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25571" y="6151069"/>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0"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16138" y="6208237"/>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1"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23421" y="6069762"/>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2"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82437" y="6033004"/>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3"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25571" y="6089626"/>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4"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08027" y="6151070"/>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5"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62168" y="6073109"/>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6"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62168" y="6151071"/>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7"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18162" y="6161216"/>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8"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82437" y="6103990"/>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49"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2097633" y="6155647"/>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50"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2097633" y="6102874"/>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51"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2250033" y="6255274"/>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52"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2150542" y="6257124"/>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53"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2129181" y="6211649"/>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54"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2129181" y="6135884"/>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55"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2097633" y="6178853"/>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56"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2097633" y="6178853"/>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57"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2172043" y="6194025"/>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58"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2172043" y="6178853"/>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59"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2172043" y="6178853"/>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0"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2116617" y="6230045"/>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1"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a:off x="2150542" y="6208234"/>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2"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V="1">
            <a:off x="2889731" y="6217622"/>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3"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V="1">
            <a:off x="2889731" y="6208236"/>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4"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V="1">
            <a:off x="2880209" y="6208235"/>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5"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V="1">
            <a:off x="2860228" y="6192706"/>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6"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V="1">
            <a:off x="2860228" y="6208234"/>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7"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V="1">
            <a:off x="2847053" y="6223266"/>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8"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V="1">
            <a:off x="2899193" y="6173123"/>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9"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V="1">
            <a:off x="2880209" y="6223265"/>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70"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V="1">
            <a:off x="2896538" y="6235089"/>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71"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V="1">
            <a:off x="2811741" y="6255274"/>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72"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V="1">
            <a:off x="2880976" y="6194339"/>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73"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flipV="1">
            <a:off x="3627579" y="6202700"/>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74"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flipV="1">
            <a:off x="3627579" y="6284075"/>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75"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flipV="1">
            <a:off x="3627579" y="6274185"/>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76"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flipV="1">
            <a:off x="3615426" y="6224414"/>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77"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flipV="1">
            <a:off x="3627579" y="6224525"/>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78"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flipV="1">
            <a:off x="3615426" y="6257124"/>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79"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flipV="1">
            <a:off x="3657952" y="6305055"/>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80"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flipV="1">
            <a:off x="3657952" y="6192705"/>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81"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flipV="1">
            <a:off x="3617568" y="6274184"/>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82"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flipV="1">
            <a:off x="3768843" y="6288538"/>
            <a:ext cx="460780" cy="430859"/>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83" name="Picture 2"/>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flipH="1" flipV="1">
            <a:off x="3695214" y="6178853"/>
            <a:ext cx="460780" cy="418341"/>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29900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kstvak 1"/>
          <p:cNvSpPr txBox="1"/>
          <p:nvPr/>
        </p:nvSpPr>
        <p:spPr>
          <a:xfrm>
            <a:off x="0" y="397618"/>
            <a:ext cx="8964488" cy="769441"/>
          </a:xfrm>
          <a:prstGeom prst="rect">
            <a:avLst/>
          </a:prstGeom>
          <a:noFill/>
        </p:spPr>
        <p:txBody>
          <a:bodyPr wrap="square" rtlCol="0">
            <a:spAutoFit/>
          </a:bodyPr>
          <a:lstStyle/>
          <a:p>
            <a:r>
              <a:rPr lang="nl-NL" sz="4400" dirty="0" smtClean="0">
                <a:solidFill>
                  <a:srgbClr val="0094C8"/>
                </a:solidFill>
                <a:latin typeface="+mj-lt"/>
              </a:rPr>
              <a:t>Zijn er nog andere patronen mogelijk?</a:t>
            </a:r>
          </a:p>
        </p:txBody>
      </p:sp>
      <p:sp>
        <p:nvSpPr>
          <p:cNvPr id="3" name="Rechthoek 2"/>
          <p:cNvSpPr/>
          <p:nvPr/>
        </p:nvSpPr>
        <p:spPr>
          <a:xfrm>
            <a:off x="467544" y="1478302"/>
            <a:ext cx="8136904"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4" name="Tabel 3"/>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67490965"/>
              </p:ext>
            </p:extLst>
          </p:nvPr>
        </p:nvGraphicFramePr>
        <p:xfrm>
          <a:off x="539552" y="2079570"/>
          <a:ext cx="7992888" cy="1163320"/>
        </p:xfrm>
        <a:graphic>
          <a:graphicData uri="http://schemas.openxmlformats.org/drawingml/2006/table">
            <a:tbl>
              <a:tblPr firstRow="1" bandRow="1">
                <a:tableStyleId>{5C22544A-7EE6-4342-B048-85BDC9FD1C3A}</a:tableStyleId>
              </a:tblPr>
              <a:tblGrid>
                <a:gridCol w="1998222"/>
                <a:gridCol w="1998222"/>
                <a:gridCol w="1998222"/>
                <a:gridCol w="1998222"/>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BE" dirty="0" err="1" smtClean="0"/>
                        <a:t>Spieg</a:t>
                      </a:r>
                      <a:r>
                        <a:rPr lang="nl-BE" dirty="0" smtClean="0"/>
                        <a:t>  (</a:t>
                      </a:r>
                      <a:r>
                        <a:rPr lang="nl-BE" sz="2800" dirty="0" smtClean="0"/>
                        <a:t>V</a:t>
                      </a:r>
                      <a:r>
                        <a:rPr lang="nl-BE" dirty="0" smtClean="0"/>
                        <a:t>ert. as)</a:t>
                      </a:r>
                    </a:p>
                    <a:p>
                      <a:pPr algn="ctr"/>
                      <a:endParaRPr lang="nl-BE" dirty="0"/>
                    </a:p>
                  </a:txBody>
                  <a:tcPr/>
                </a:tc>
                <a:tc>
                  <a:txBody>
                    <a:bodyPr/>
                    <a:lstStyle/>
                    <a:p>
                      <a:pPr algn="ctr"/>
                      <a:r>
                        <a:rPr lang="nl-BE" dirty="0" err="1" smtClean="0"/>
                        <a:t>Spieg</a:t>
                      </a:r>
                      <a:r>
                        <a:rPr lang="nl-BE" dirty="0" smtClean="0"/>
                        <a:t>  (</a:t>
                      </a:r>
                      <a:r>
                        <a:rPr lang="nl-BE" sz="2800" dirty="0" smtClean="0"/>
                        <a:t>H</a:t>
                      </a:r>
                      <a:r>
                        <a:rPr lang="nl-BE" dirty="0" smtClean="0"/>
                        <a:t>or. as)</a:t>
                      </a:r>
                      <a:endParaRPr lang="nl-BE" dirty="0"/>
                    </a:p>
                  </a:txBody>
                  <a:tcPr/>
                </a:tc>
                <a:tc>
                  <a:txBody>
                    <a:bodyPr/>
                    <a:lstStyle/>
                    <a:p>
                      <a:pPr algn="ctr"/>
                      <a:r>
                        <a:rPr lang="nl-BE" sz="2800" dirty="0" smtClean="0"/>
                        <a:t>P</a:t>
                      </a:r>
                      <a:r>
                        <a:rPr lang="nl-BE" dirty="0" smtClean="0"/>
                        <a:t>untspiegelingen</a:t>
                      </a:r>
                      <a:endParaRPr lang="nl-BE" dirty="0"/>
                    </a:p>
                  </a:txBody>
                  <a:tcPr/>
                </a:tc>
                <a:tc>
                  <a:txBody>
                    <a:bodyPr/>
                    <a:lstStyle/>
                    <a:p>
                      <a:pPr algn="ctr"/>
                      <a:r>
                        <a:rPr lang="nl-BE" sz="2800" dirty="0" smtClean="0"/>
                        <a:t>G</a:t>
                      </a:r>
                      <a:r>
                        <a:rPr lang="nl-BE" dirty="0" smtClean="0"/>
                        <a:t>lijspiegelingen</a:t>
                      </a:r>
                      <a:endParaRPr lang="nl-BE" dirty="0"/>
                    </a:p>
                  </a:txBody>
                  <a:tcPr/>
                </a:tc>
              </a:tr>
              <a:tr h="370840">
                <a:tc>
                  <a:txBody>
                    <a:bodyPr/>
                    <a:lstStyle/>
                    <a:p>
                      <a:pPr algn="ctr"/>
                      <a:r>
                        <a:rPr lang="nl-BE" dirty="0" smtClean="0"/>
                        <a:t>Ja / neen</a:t>
                      </a:r>
                      <a:endParaRPr lang="nl-BE" dirty="0"/>
                    </a:p>
                  </a:txBody>
                  <a:tcPr/>
                </a:tc>
                <a:tc>
                  <a:txBody>
                    <a:bodyPr/>
                    <a:lstStyle/>
                    <a:p>
                      <a:pPr algn="ctr"/>
                      <a:r>
                        <a:rPr lang="nl-BE" dirty="0" smtClean="0"/>
                        <a:t>Ja / neen</a:t>
                      </a:r>
                      <a:endParaRPr lang="nl-BE" dirty="0"/>
                    </a:p>
                  </a:txBody>
                  <a:tcPr/>
                </a:tc>
                <a:tc>
                  <a:txBody>
                    <a:bodyPr/>
                    <a:lstStyle/>
                    <a:p>
                      <a:pPr algn="ctr"/>
                      <a:r>
                        <a:rPr lang="nl-BE" dirty="0" smtClean="0"/>
                        <a:t>Ja / neen</a:t>
                      </a:r>
                      <a:endParaRPr lang="nl-BE" dirty="0"/>
                    </a:p>
                  </a:txBody>
                  <a:tcPr/>
                </a:tc>
                <a:tc>
                  <a:txBody>
                    <a:bodyPr/>
                    <a:lstStyle/>
                    <a:p>
                      <a:pPr algn="ctr"/>
                      <a:r>
                        <a:rPr lang="nl-BE" dirty="0" smtClean="0"/>
                        <a:t>Ja / neen</a:t>
                      </a:r>
                      <a:endParaRPr lang="nl-BE" dirty="0"/>
                    </a:p>
                  </a:txBody>
                  <a:tcPr/>
                </a:tc>
              </a:tr>
            </a:tbl>
          </a:graphicData>
        </a:graphic>
      </p:graphicFrame>
      <p:sp>
        <p:nvSpPr>
          <p:cNvPr id="5" name="Tekstvak 4"/>
          <p:cNvSpPr txBox="1"/>
          <p:nvPr/>
        </p:nvSpPr>
        <p:spPr>
          <a:xfrm>
            <a:off x="467544" y="3933056"/>
            <a:ext cx="7642157" cy="1446550"/>
          </a:xfrm>
          <a:prstGeom prst="rect">
            <a:avLst/>
          </a:prstGeom>
          <a:noFill/>
        </p:spPr>
        <p:txBody>
          <a:bodyPr wrap="none" rtlCol="0">
            <a:spAutoFit/>
          </a:bodyPr>
          <a:lstStyle/>
          <a:p>
            <a:r>
              <a:rPr lang="nl-BE" sz="4400" dirty="0">
                <a:solidFill>
                  <a:srgbClr val="0094C8"/>
                </a:solidFill>
                <a:latin typeface="+mj-lt"/>
              </a:rPr>
              <a:t>Dus maximaal </a:t>
            </a:r>
            <a:r>
              <a:rPr lang="nl-BE" sz="4400" dirty="0" smtClean="0">
                <a:solidFill>
                  <a:srgbClr val="0094C8"/>
                </a:solidFill>
                <a:latin typeface="+mj-lt"/>
              </a:rPr>
              <a:t>?.....</a:t>
            </a:r>
          </a:p>
          <a:p>
            <a:r>
              <a:rPr lang="nl-BE" sz="4400" dirty="0" smtClean="0">
                <a:solidFill>
                  <a:srgbClr val="0094C8"/>
                </a:solidFill>
                <a:latin typeface="+mj-lt"/>
              </a:rPr>
              <a:t>Welke combinaties kunnen niet?</a:t>
            </a:r>
            <a:endParaRPr lang="nl-BE" sz="4400" dirty="0">
              <a:solidFill>
                <a:srgbClr val="0094C8"/>
              </a:solidFill>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71002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1047</TotalTime>
  <Words>751</Words>
  <Application>Microsoft Macintosh PowerPoint</Application>
  <PresentationFormat>On-screen Show (4:3)</PresentationFormat>
  <Paragraphs>202</Paragraphs>
  <Slides>15</Slides>
  <Notes>11</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Bitmapafbeelding</vt:lpstr>
      <vt:lpstr>Op de versiertoer met symmetrie</vt:lpstr>
      <vt:lpstr>Slide 2</vt:lpstr>
      <vt:lpstr>Slide 3</vt:lpstr>
      <vt:lpstr>Samenstellen : verrassend!</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Erasmushogeschool Brussel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 de versiertoer met symmetrie</dc:title>
  <dc:creator>Anne Schatteman</dc:creator>
  <cp:lastModifiedBy>Anne Schatteman</cp:lastModifiedBy>
  <cp:revision>44</cp:revision>
  <cp:lastPrinted>2016-01-24T16:38:15Z</cp:lastPrinted>
  <dcterms:created xsi:type="dcterms:W3CDTF">2016-02-04T18:21:17Z</dcterms:created>
  <dcterms:modified xsi:type="dcterms:W3CDTF">2016-02-04T18:22:13Z</dcterms:modified>
</cp:coreProperties>
</file>