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4" r:id="rId2"/>
    <p:sldId id="256" r:id="rId3"/>
    <p:sldId id="272" r:id="rId4"/>
    <p:sldId id="259" r:id="rId5"/>
    <p:sldId id="261" r:id="rId6"/>
    <p:sldId id="262" r:id="rId7"/>
    <p:sldId id="273" r:id="rId8"/>
    <p:sldId id="260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770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77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0225FF-6342-429D-9CD0-2E3FDE92C2C3}" type="datetimeFigureOut">
              <a:rPr lang="nl-NL" smtClean="0"/>
              <a:pPr/>
              <a:t>9-2-2016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92EE0D-F6AE-4D6C-AB07-269D63BCF1A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225FF-6342-429D-9CD0-2E3FDE92C2C3}" type="datetimeFigureOut">
              <a:rPr lang="nl-NL" smtClean="0"/>
              <a:pPr/>
              <a:t>9-2-2016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92EE0D-F6AE-4D6C-AB07-269D63BCF1A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225FF-6342-429D-9CD0-2E3FDE92C2C3}" type="datetimeFigureOut">
              <a:rPr lang="nl-NL" smtClean="0"/>
              <a:pPr/>
              <a:t>9-2-2016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92EE0D-F6AE-4D6C-AB07-269D63BCF1A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225FF-6342-429D-9CD0-2E3FDE92C2C3}" type="datetimeFigureOut">
              <a:rPr lang="nl-NL" smtClean="0"/>
              <a:pPr/>
              <a:t>9-2-2016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92EE0D-F6AE-4D6C-AB07-269D63BCF1A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225FF-6342-429D-9CD0-2E3FDE92C2C3}" type="datetimeFigureOut">
              <a:rPr lang="nl-NL" smtClean="0"/>
              <a:pPr/>
              <a:t>9-2-2016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92EE0D-F6AE-4D6C-AB07-269D63BCF1A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225FF-6342-429D-9CD0-2E3FDE92C2C3}" type="datetimeFigureOut">
              <a:rPr lang="nl-NL" smtClean="0"/>
              <a:pPr/>
              <a:t>9-2-2016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92EE0D-F6AE-4D6C-AB07-269D63BCF1A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225FF-6342-429D-9CD0-2E3FDE92C2C3}" type="datetimeFigureOut">
              <a:rPr lang="nl-NL" smtClean="0"/>
              <a:pPr/>
              <a:t>9-2-2016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92EE0D-F6AE-4D6C-AB07-269D63BCF1A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225FF-6342-429D-9CD0-2E3FDE92C2C3}" type="datetimeFigureOut">
              <a:rPr lang="nl-NL" smtClean="0"/>
              <a:pPr/>
              <a:t>9-2-2016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92EE0D-F6AE-4D6C-AB07-269D63BCF1A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225FF-6342-429D-9CD0-2E3FDE92C2C3}" type="datetimeFigureOut">
              <a:rPr lang="nl-NL" smtClean="0"/>
              <a:pPr/>
              <a:t>9-2-2016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92EE0D-F6AE-4D6C-AB07-269D63BCF1A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40225FF-6342-429D-9CD0-2E3FDE92C2C3}" type="datetimeFigureOut">
              <a:rPr lang="nl-NL" smtClean="0"/>
              <a:pPr/>
              <a:t>9-2-2016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92EE0D-F6AE-4D6C-AB07-269D63BCF1A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0225FF-6342-429D-9CD0-2E3FDE92C2C3}" type="datetimeFigureOut">
              <a:rPr lang="nl-NL" smtClean="0"/>
              <a:pPr/>
              <a:t>9-2-2016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92EE0D-F6AE-4D6C-AB07-269D63BCF1A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40225FF-6342-429D-9CD0-2E3FDE92C2C3}" type="datetimeFigureOut">
              <a:rPr lang="nl-NL" smtClean="0"/>
              <a:pPr/>
              <a:t>9-2-2016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D92EE0D-F6AE-4D6C-AB07-269D63BCF1A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eppel@xs4all.nl" TargetMode="External"/><Relationship Id="rId2" Type="http://schemas.openxmlformats.org/officeDocument/2006/relationships/hyperlink" Target="mailto:robvanoord@tiscali.n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C:\Users\rrj\Pictures\2016\jan 2016\3 jan Gem Museum Den Haag\IMG_56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8475"/>
            <a:ext cx="6684235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34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864096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rgbClr val="E77707"/>
                </a:solidFill>
              </a:rPr>
              <a:t>van vlak naar volume</a:t>
            </a:r>
            <a:endParaRPr lang="nl-NL" dirty="0">
              <a:solidFill>
                <a:srgbClr val="E77707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7772400" cy="3816424"/>
          </a:xfrm>
        </p:spPr>
        <p:txBody>
          <a:bodyPr>
            <a:normAutofit/>
          </a:bodyPr>
          <a:lstStyle/>
          <a:p>
            <a:pPr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kruisgewelf / kloostergewelf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bouwplaat / met kokers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zie je de </a:t>
            </a:r>
            <a:r>
              <a:rPr lang="nl-NL" dirty="0" err="1" smtClean="0"/>
              <a:t>sinusoïde</a:t>
            </a:r>
            <a:r>
              <a:rPr lang="nl-NL" dirty="0" smtClean="0"/>
              <a:t>?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bewijs de </a:t>
            </a:r>
            <a:r>
              <a:rPr lang="nl-NL" dirty="0" err="1" smtClean="0"/>
              <a:t>sinusoïde</a:t>
            </a:r>
            <a:endParaRPr lang="nl-NL" dirty="0"/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endParaRPr lang="nl-NL" dirty="0" smtClean="0"/>
          </a:p>
          <a:p>
            <a:pPr marL="0" lvl="1" algn="l">
              <a:buClr>
                <a:srgbClr val="E77707"/>
              </a:buClr>
            </a:pPr>
            <a:endParaRPr lang="nl-NL" sz="2800" b="1" dirty="0" smtClean="0">
              <a:solidFill>
                <a:srgbClr val="E77707"/>
              </a:solidFill>
            </a:endParaRPr>
          </a:p>
          <a:p>
            <a:pPr marL="0" lvl="1" algn="l">
              <a:buClr>
                <a:srgbClr val="E77707"/>
              </a:buClr>
            </a:pPr>
            <a:endParaRPr lang="nl-NL" sz="2800" b="1" dirty="0" smtClean="0">
              <a:solidFill>
                <a:srgbClr val="E77707"/>
              </a:solidFill>
            </a:endParaRPr>
          </a:p>
          <a:p>
            <a:pPr marL="0" lvl="1" algn="l">
              <a:buClr>
                <a:srgbClr val="E77707"/>
              </a:buClr>
            </a:pPr>
            <a:r>
              <a:rPr lang="nl-NL" sz="2800" b="1" dirty="0" smtClean="0">
                <a:solidFill>
                  <a:srgbClr val="E77707"/>
                </a:solidFill>
              </a:rPr>
              <a:t>Bereken de inhoud van het gewelf</a:t>
            </a:r>
          </a:p>
          <a:p>
            <a:pPr marL="0" lvl="1" algn="l">
              <a:buClr>
                <a:srgbClr val="E77707"/>
              </a:buClr>
            </a:pPr>
            <a:endParaRPr lang="nl-NL" dirty="0" smtClean="0"/>
          </a:p>
        </p:txBody>
      </p:sp>
      <p:pic>
        <p:nvPicPr>
          <p:cNvPr id="4" name="Afbeelding 3" descr="http://www.fisme.science.uu.nl/nwd/images/schelpdonker.gif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5445224"/>
            <a:ext cx="555501" cy="10376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1547664" y="61653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NWD 2016</a:t>
            </a:r>
            <a:endParaRPr lang="nl-NL" dirty="0"/>
          </a:p>
        </p:txBody>
      </p:sp>
      <p:pic>
        <p:nvPicPr>
          <p:cNvPr id="6" name="Afbeelding 5" descr="https://upload.wikimedia.org/wikipedia/commons/9/92/Klostervalv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340768"/>
            <a:ext cx="2406015" cy="189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864096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rgbClr val="E77707"/>
                </a:solidFill>
              </a:rPr>
              <a:t>van vlak naar volume</a:t>
            </a:r>
            <a:endParaRPr lang="nl-NL" dirty="0">
              <a:solidFill>
                <a:srgbClr val="E77707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7772400" cy="3816424"/>
          </a:xfrm>
        </p:spPr>
        <p:txBody>
          <a:bodyPr>
            <a:normAutofit/>
          </a:bodyPr>
          <a:lstStyle/>
          <a:p>
            <a:pPr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lampenkap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bouwplaat met zigzag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</a:t>
            </a:r>
            <a:r>
              <a:rPr lang="nl-NL" dirty="0" smtClean="0"/>
              <a:t>bouwplaten </a:t>
            </a:r>
            <a:r>
              <a:rPr lang="nl-NL" dirty="0" smtClean="0"/>
              <a:t>met </a:t>
            </a:r>
            <a:r>
              <a:rPr lang="nl-NL" dirty="0" err="1" smtClean="0"/>
              <a:t>sinusoïden</a:t>
            </a:r>
            <a:endParaRPr lang="nl-NL" dirty="0" smtClean="0"/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ritsen uit de losse hand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voorzichtig vouwen en dichtplakken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endParaRPr lang="nl-NL" dirty="0" smtClean="0"/>
          </a:p>
          <a:p>
            <a:pPr lvl="1" algn="l">
              <a:buClr>
                <a:srgbClr val="E77707"/>
              </a:buClr>
            </a:pPr>
            <a:endParaRPr lang="nl-NL" dirty="0" smtClean="0"/>
          </a:p>
          <a:p>
            <a:pPr marL="0" lvl="1" algn="l">
              <a:buClr>
                <a:srgbClr val="E77707"/>
              </a:buClr>
            </a:pPr>
            <a:r>
              <a:rPr lang="nl-NL" sz="2800" b="1" dirty="0" smtClean="0">
                <a:solidFill>
                  <a:srgbClr val="E77707"/>
                </a:solidFill>
              </a:rPr>
              <a:t>Verzin zelf andere lampenkappen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endParaRPr lang="nl-NL" dirty="0" smtClean="0"/>
          </a:p>
          <a:p>
            <a:pPr lvl="1" algn="l">
              <a:buClr>
                <a:srgbClr val="E77707"/>
              </a:buClr>
            </a:pPr>
            <a:endParaRPr lang="nl-NL" dirty="0"/>
          </a:p>
        </p:txBody>
      </p:sp>
      <p:pic>
        <p:nvPicPr>
          <p:cNvPr id="4" name="Afbeelding 3" descr="http://www.fisme.science.uu.nl/nwd/images/schelpdonker.gif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5445224"/>
            <a:ext cx="555501" cy="10376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1547664" y="61653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NWD 2016</a:t>
            </a:r>
            <a:endParaRPr lang="nl-NL" dirty="0"/>
          </a:p>
        </p:txBody>
      </p:sp>
      <p:pic>
        <p:nvPicPr>
          <p:cNvPr id="6" name="Afbeelding 5" descr="IMG_3209.JPG"/>
          <p:cNvPicPr/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619781" y="1669251"/>
            <a:ext cx="1476375" cy="110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864096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rgbClr val="E77707"/>
                </a:solidFill>
              </a:rPr>
              <a:t>van vlak naar volume</a:t>
            </a:r>
            <a:endParaRPr lang="nl-NL" dirty="0">
              <a:solidFill>
                <a:srgbClr val="E77707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7772400" cy="3816424"/>
          </a:xfrm>
        </p:spPr>
        <p:txBody>
          <a:bodyPr>
            <a:normAutofit fontScale="92500" lnSpcReduction="20000"/>
          </a:bodyPr>
          <a:lstStyle/>
          <a:p>
            <a:pPr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</a:t>
            </a:r>
            <a:r>
              <a:rPr lang="nl-NL" sz="2900" dirty="0" smtClean="0"/>
              <a:t>patatzak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twee bouwplaten</a:t>
            </a:r>
          </a:p>
          <a:p>
            <a:pPr lvl="1" algn="l">
              <a:buClr>
                <a:srgbClr val="E77707"/>
              </a:buClr>
            </a:pPr>
            <a:r>
              <a:rPr lang="nl-NL" dirty="0" smtClean="0"/>
              <a:t>    of / dan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neem een vierkant blaadje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vouw het diagonaal dubbel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maak er een koker van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de bovenrand is niet recht</a:t>
            </a:r>
          </a:p>
          <a:p>
            <a:pPr lvl="1" algn="l">
              <a:buClr>
                <a:srgbClr val="E77707"/>
              </a:buClr>
            </a:pPr>
            <a:endParaRPr lang="nl-NL" dirty="0" smtClean="0"/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endParaRPr lang="nl-NL" dirty="0" smtClean="0"/>
          </a:p>
          <a:p>
            <a:pPr algn="l">
              <a:buClr>
                <a:srgbClr val="E77707"/>
              </a:buClr>
            </a:pPr>
            <a:r>
              <a:rPr lang="nl-NL" sz="3000" b="1" dirty="0">
                <a:solidFill>
                  <a:srgbClr val="E77707"/>
                </a:solidFill>
              </a:rPr>
              <a:t>Z</a:t>
            </a:r>
            <a:r>
              <a:rPr lang="nl-NL" sz="3000" b="1" dirty="0" smtClean="0">
                <a:solidFill>
                  <a:srgbClr val="E77707"/>
                </a:solidFill>
              </a:rPr>
              <a:t>oek formules voor x en y in R</a:t>
            </a:r>
            <a:r>
              <a:rPr lang="nl-NL" sz="3000" b="1" baseline="-25000" dirty="0" smtClean="0">
                <a:solidFill>
                  <a:srgbClr val="E77707"/>
                </a:solidFill>
              </a:rPr>
              <a:t>2 </a:t>
            </a:r>
            <a:r>
              <a:rPr lang="nl-NL" sz="3000" b="1" dirty="0" smtClean="0">
                <a:solidFill>
                  <a:srgbClr val="E77707"/>
                </a:solidFill>
              </a:rPr>
              <a:t>zodat</a:t>
            </a:r>
          </a:p>
          <a:p>
            <a:pPr algn="l">
              <a:buClr>
                <a:srgbClr val="E77707"/>
              </a:buClr>
            </a:pPr>
            <a:r>
              <a:rPr lang="nl-NL" sz="3000" b="1" dirty="0" smtClean="0">
                <a:solidFill>
                  <a:srgbClr val="E77707"/>
                </a:solidFill>
              </a:rPr>
              <a:t>de koker  een rechte bovenkant heeft</a:t>
            </a:r>
          </a:p>
          <a:p>
            <a:pPr algn="l">
              <a:buClr>
                <a:srgbClr val="E77707"/>
              </a:buClr>
              <a:buFont typeface="Wingdings" pitchFamily="2" charset="2"/>
              <a:buChar char="q"/>
            </a:pPr>
            <a:endParaRPr lang="nl-NL" dirty="0" smtClean="0"/>
          </a:p>
        </p:txBody>
      </p:sp>
      <p:pic>
        <p:nvPicPr>
          <p:cNvPr id="4" name="Afbeelding 3" descr="http://www.fisme.science.uu.nl/nwd/images/schelpdonker.gif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5445224"/>
            <a:ext cx="555501" cy="10376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1547664" y="61653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NWD 2016</a:t>
            </a:r>
            <a:endParaRPr lang="nl-NL" dirty="0"/>
          </a:p>
        </p:txBody>
      </p:sp>
      <p:pic>
        <p:nvPicPr>
          <p:cNvPr id="6" name="Afbeelding 5" descr="http://www.henmarette.nl/wp-content/uploads/2015/02/pntzak-300x2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40768"/>
            <a:ext cx="1839595" cy="1379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864096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rgbClr val="E77707"/>
                </a:solidFill>
              </a:rPr>
              <a:t>van vlak naar volume</a:t>
            </a:r>
            <a:endParaRPr lang="nl-NL" dirty="0">
              <a:solidFill>
                <a:srgbClr val="E77707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7772400" cy="3816424"/>
          </a:xfrm>
        </p:spPr>
        <p:txBody>
          <a:bodyPr>
            <a:normAutofit/>
          </a:bodyPr>
          <a:lstStyle/>
          <a:p>
            <a:pPr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nu zelf aan de slag; maak een keuze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bakjes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viervlak / koffiepak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tetraëder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</a:t>
            </a:r>
            <a:r>
              <a:rPr lang="nl-NL" dirty="0" err="1" smtClean="0"/>
              <a:t>hexaflex</a:t>
            </a:r>
            <a:endParaRPr lang="nl-NL" dirty="0" smtClean="0"/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kruisgewelf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</a:t>
            </a:r>
            <a:r>
              <a:rPr lang="nl-NL" dirty="0" err="1" smtClean="0"/>
              <a:t>lampekap</a:t>
            </a:r>
            <a:endParaRPr lang="nl-NL" dirty="0" smtClean="0"/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patatzak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endParaRPr lang="nl-NL" dirty="0" smtClean="0"/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endParaRPr lang="nl-NL" dirty="0"/>
          </a:p>
        </p:txBody>
      </p:sp>
      <p:pic>
        <p:nvPicPr>
          <p:cNvPr id="4" name="Afbeelding 3" descr="http://www.fisme.science.uu.nl/nwd/images/schelpdonker.gif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5445224"/>
            <a:ext cx="555501" cy="10376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1547664" y="61653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NWD 2016</a:t>
            </a:r>
            <a:endParaRPr lang="nl-NL" dirty="0"/>
          </a:p>
        </p:txBody>
      </p:sp>
      <p:pic>
        <p:nvPicPr>
          <p:cNvPr id="6" name="Afbeelding 5" descr="https://www.absatzplus.com/media/catalog/product/cache/1/image/1000x/9df78eab33525d08d6e5fb8d27136e95/80081/image/81090150-1-snack-tetraeder-erdnsse-knabberei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00808"/>
            <a:ext cx="1839595" cy="1839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http://www.tupoleumshop.nl/62-thickbox_default/5-stuks-tupoleum-kartonnen-koker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36912"/>
            <a:ext cx="1839595" cy="1839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http://www.knutselidee.nl/vouwen/fotodoosuiteenstuk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1584176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 descr="http://www.korthalsaltes.com/photo/cones/oval_cone_0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1639878" cy="1423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F:\afbeeldingen\wiskunde\nwd 2016\IMG_47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293096"/>
            <a:ext cx="1463103" cy="1950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864096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rgbClr val="E77707"/>
                </a:solidFill>
              </a:rPr>
              <a:t>van vlak naar volume</a:t>
            </a:r>
            <a:endParaRPr lang="nl-NL" dirty="0">
              <a:solidFill>
                <a:srgbClr val="E77707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7772400" cy="3816424"/>
          </a:xfrm>
        </p:spPr>
        <p:txBody>
          <a:bodyPr>
            <a:normAutofit/>
          </a:bodyPr>
          <a:lstStyle/>
          <a:p>
            <a:pPr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wat vond je ervan?</a:t>
            </a:r>
          </a:p>
          <a:p>
            <a:pPr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wat heb je geleerd?</a:t>
            </a:r>
          </a:p>
          <a:p>
            <a:pPr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welk onderdeel zou je in je les kunnen </a:t>
            </a:r>
          </a:p>
          <a:p>
            <a:pPr algn="l">
              <a:buClr>
                <a:srgbClr val="E77707"/>
              </a:buClr>
            </a:pPr>
            <a:r>
              <a:rPr lang="nl-NL" dirty="0" smtClean="0"/>
              <a:t>   gebruiken?</a:t>
            </a:r>
          </a:p>
          <a:p>
            <a:pPr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suggesties / aanbevelingen?</a:t>
            </a:r>
          </a:p>
        </p:txBody>
      </p:sp>
      <p:pic>
        <p:nvPicPr>
          <p:cNvPr id="4" name="Afbeelding 3" descr="http://www.fisme.science.uu.nl/nwd/images/schelpdonker.gif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5445224"/>
            <a:ext cx="555501" cy="10376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1547664" y="61653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NWD 2016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864096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rgbClr val="E77707"/>
                </a:solidFill>
              </a:rPr>
              <a:t>van vlak naar volume</a:t>
            </a:r>
            <a:endParaRPr lang="nl-NL" dirty="0">
              <a:solidFill>
                <a:srgbClr val="E77707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7772400" cy="3816424"/>
          </a:xfrm>
        </p:spPr>
        <p:txBody>
          <a:bodyPr>
            <a:normAutofit/>
          </a:bodyPr>
          <a:lstStyle/>
          <a:p>
            <a:pPr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dank voor jullie aandacht en inzet</a:t>
            </a:r>
          </a:p>
          <a:p>
            <a:pPr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smtClean="0"/>
              <a:t> Marjan </a:t>
            </a:r>
            <a:r>
              <a:rPr lang="nl-NL" dirty="0" smtClean="0"/>
              <a:t>Botke  en  Rob van Oord </a:t>
            </a:r>
          </a:p>
          <a:p>
            <a:pPr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</a:t>
            </a:r>
            <a:r>
              <a:rPr lang="nl-NL" dirty="0" err="1" smtClean="0">
                <a:hlinkClick r:id="rId2"/>
              </a:rPr>
              <a:t>robvanoord</a:t>
            </a:r>
            <a:r>
              <a:rPr lang="nl-NL" dirty="0" smtClean="0">
                <a:hlinkClick r:id="rId2"/>
              </a:rPr>
              <a:t>@</a:t>
            </a:r>
            <a:r>
              <a:rPr lang="nl-NL" dirty="0" err="1" smtClean="0">
                <a:hlinkClick r:id="rId2"/>
              </a:rPr>
              <a:t>tiscali.nl</a:t>
            </a:r>
            <a:r>
              <a:rPr lang="nl-NL" dirty="0" smtClean="0"/>
              <a:t> </a:t>
            </a:r>
          </a:p>
          <a:p>
            <a:pPr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</a:t>
            </a:r>
            <a:r>
              <a:rPr lang="nl-NL" dirty="0" smtClean="0">
                <a:hlinkClick r:id="rId3"/>
              </a:rPr>
              <a:t>peppel@xs4all.nl</a:t>
            </a:r>
            <a:r>
              <a:rPr lang="nl-NL" dirty="0" smtClean="0"/>
              <a:t> </a:t>
            </a:r>
          </a:p>
        </p:txBody>
      </p:sp>
      <p:pic>
        <p:nvPicPr>
          <p:cNvPr id="4" name="Afbeelding 3" descr="http://www.fisme.science.uu.nl/nwd/images/schelpdonker.gif"/>
          <p:cNvPicPr/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5445224"/>
            <a:ext cx="555501" cy="10376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1547664" y="61653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NWD 2016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864096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rgbClr val="E77707"/>
                </a:solidFill>
              </a:rPr>
              <a:t>van vlak naar volume</a:t>
            </a:r>
            <a:endParaRPr lang="nl-NL" dirty="0">
              <a:solidFill>
                <a:srgbClr val="E77707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276872"/>
            <a:ext cx="7772400" cy="2664296"/>
          </a:xfrm>
        </p:spPr>
        <p:txBody>
          <a:bodyPr/>
          <a:lstStyle/>
          <a:p>
            <a:pPr algn="ctr"/>
            <a:r>
              <a:rPr lang="nl-NL" dirty="0" smtClean="0"/>
              <a:t>Workshop Nationale Wiskunde Dagen 2016</a:t>
            </a:r>
          </a:p>
          <a:p>
            <a:pPr algn="ctr"/>
            <a:endParaRPr lang="nl-NL" dirty="0" smtClean="0"/>
          </a:p>
          <a:p>
            <a:pPr algn="ctr"/>
            <a:r>
              <a:rPr lang="nl-NL" dirty="0" smtClean="0"/>
              <a:t>Marjan Botke</a:t>
            </a:r>
          </a:p>
          <a:p>
            <a:pPr algn="ctr"/>
            <a:r>
              <a:rPr lang="nl-NL" dirty="0" smtClean="0"/>
              <a:t>&amp;</a:t>
            </a:r>
          </a:p>
          <a:p>
            <a:pPr algn="ctr"/>
            <a:r>
              <a:rPr lang="nl-NL" dirty="0" smtClean="0"/>
              <a:t>Rob van Oord</a:t>
            </a:r>
            <a:endParaRPr lang="nl-NL" dirty="0"/>
          </a:p>
        </p:txBody>
      </p:sp>
      <p:pic>
        <p:nvPicPr>
          <p:cNvPr id="4" name="Afbeelding 3" descr="http://www.fisme.science.uu.nl/nwd/images/schelpdonker.gif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5445224"/>
            <a:ext cx="555501" cy="10376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1547664" y="616530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NWD 2016</a:t>
            </a:r>
            <a:endParaRPr lang="nl-NL" dirty="0"/>
          </a:p>
        </p:txBody>
      </p:sp>
      <p:pic>
        <p:nvPicPr>
          <p:cNvPr id="3074" name="Picture 2" descr="F:\afbeeldingen\wiskunde\nwd 2016\IMG_4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780928"/>
            <a:ext cx="1620117" cy="2160253"/>
          </a:xfrm>
          <a:prstGeom prst="rect">
            <a:avLst/>
          </a:prstGeom>
          <a:noFill/>
        </p:spPr>
      </p:pic>
      <p:pic>
        <p:nvPicPr>
          <p:cNvPr id="1026" name="Picture 2" descr="C:\Users\rrj\Pictures\2016\jan 2016\3 jan Gem Museum Den Haag\IMG_56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8711" y="2840041"/>
            <a:ext cx="2255137" cy="169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864096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rgbClr val="E77707"/>
                </a:solidFill>
              </a:rPr>
              <a:t>van vlak naar volume</a:t>
            </a:r>
            <a:endParaRPr lang="nl-NL" dirty="0">
              <a:solidFill>
                <a:srgbClr val="E77707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6" y="1412776"/>
            <a:ext cx="7772400" cy="3816424"/>
          </a:xfrm>
        </p:spPr>
        <p:txBody>
          <a:bodyPr>
            <a:normAutofit/>
          </a:bodyPr>
          <a:lstStyle/>
          <a:p>
            <a:pPr algn="l">
              <a:buClr>
                <a:srgbClr val="E77707"/>
              </a:buClr>
            </a:pPr>
            <a:r>
              <a:rPr lang="nl-NL" dirty="0" smtClean="0">
                <a:solidFill>
                  <a:srgbClr val="E77707"/>
                </a:solidFill>
              </a:rPr>
              <a:t>Even opwarmen</a:t>
            </a:r>
            <a:r>
              <a:rPr lang="nl-NL" dirty="0" smtClean="0"/>
              <a:t>:</a:t>
            </a:r>
            <a:br>
              <a:rPr lang="nl-NL" dirty="0" smtClean="0"/>
            </a:br>
            <a:endParaRPr lang="nl-NL" dirty="0" smtClean="0"/>
          </a:p>
          <a:p>
            <a:pPr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Neem een blanco A4-tje of een ruitjesblad</a:t>
            </a:r>
          </a:p>
          <a:p>
            <a:pPr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Maak er een volume mee</a:t>
            </a:r>
          </a:p>
          <a:p>
            <a:pPr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Bereken de inhoud van je volume</a:t>
            </a:r>
          </a:p>
          <a:p>
            <a:pPr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Je mag de inhoud ook benaderen</a:t>
            </a:r>
          </a:p>
          <a:p>
            <a:pPr algn="l">
              <a:buClr>
                <a:srgbClr val="E77707"/>
              </a:buClr>
              <a:buFont typeface="Wingdings" pitchFamily="2" charset="2"/>
              <a:buChar char="q"/>
            </a:pPr>
            <a:endParaRPr lang="nl-NL" dirty="0" smtClean="0"/>
          </a:p>
          <a:p>
            <a:pPr algn="l">
              <a:buClr>
                <a:srgbClr val="E77707"/>
              </a:buClr>
            </a:pPr>
            <a:r>
              <a:rPr lang="nl-NL" sz="2800" b="1" dirty="0" smtClean="0">
                <a:solidFill>
                  <a:srgbClr val="E77707"/>
                </a:solidFill>
              </a:rPr>
              <a:t>Wie heeft de grootste inhoud?</a:t>
            </a:r>
          </a:p>
          <a:p>
            <a:pPr algn="l">
              <a:buClr>
                <a:srgbClr val="E77707"/>
              </a:buClr>
              <a:buFont typeface="Wingdings" pitchFamily="2" charset="2"/>
              <a:buChar char="q"/>
            </a:pPr>
            <a:endParaRPr lang="nl-NL" dirty="0" smtClean="0"/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endParaRPr lang="nl-NL" dirty="0"/>
          </a:p>
        </p:txBody>
      </p:sp>
      <p:pic>
        <p:nvPicPr>
          <p:cNvPr id="4" name="Afbeelding 3" descr="http://www.fisme.science.uu.nl/nwd/images/schelpdonker.gif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5445224"/>
            <a:ext cx="555501" cy="10376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1547664" y="61653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NWD 2016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864096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rgbClr val="E77707"/>
                </a:solidFill>
              </a:rPr>
              <a:t>van vlak naar volume</a:t>
            </a:r>
            <a:endParaRPr lang="nl-NL" dirty="0">
              <a:solidFill>
                <a:srgbClr val="E77707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7772400" cy="3240360"/>
          </a:xfrm>
        </p:spPr>
        <p:txBody>
          <a:bodyPr>
            <a:normAutofit lnSpcReduction="10000"/>
          </a:bodyPr>
          <a:lstStyle/>
          <a:p>
            <a:pPr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inleiding / opwarmen</a:t>
            </a:r>
          </a:p>
          <a:p>
            <a:pPr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bakje zonder / met deksel </a:t>
            </a:r>
          </a:p>
          <a:p>
            <a:pPr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viervlak / tetraëder</a:t>
            </a:r>
          </a:p>
          <a:p>
            <a:pPr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</a:t>
            </a:r>
            <a:r>
              <a:rPr lang="nl-NL" dirty="0" err="1" smtClean="0"/>
              <a:t>hexaflex</a:t>
            </a:r>
            <a:endParaRPr lang="nl-NL" dirty="0" smtClean="0"/>
          </a:p>
          <a:p>
            <a:pPr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kruisgewelf</a:t>
            </a:r>
          </a:p>
          <a:p>
            <a:pPr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lampenkap</a:t>
            </a:r>
          </a:p>
          <a:p>
            <a:pPr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patatzak</a:t>
            </a:r>
          </a:p>
          <a:p>
            <a:pPr algn="l">
              <a:buClr>
                <a:srgbClr val="E77707"/>
              </a:buClr>
              <a:buFont typeface="Wingdings" pitchFamily="2" charset="2"/>
              <a:buChar char="q"/>
            </a:pPr>
            <a:endParaRPr lang="nl-NL" dirty="0" smtClean="0"/>
          </a:p>
          <a:p>
            <a:pPr algn="l">
              <a:buFont typeface="Wingdings" pitchFamily="2" charset="2"/>
              <a:buChar char="q"/>
            </a:pPr>
            <a:endParaRPr lang="nl-NL" dirty="0"/>
          </a:p>
        </p:txBody>
      </p:sp>
      <p:pic>
        <p:nvPicPr>
          <p:cNvPr id="4" name="Afbeelding 3" descr="http://www.fisme.science.uu.nl/nwd/images/schelpdonker.gif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5445224"/>
            <a:ext cx="555501" cy="10376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1547664" y="61653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NWD 2016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864096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rgbClr val="E77707"/>
                </a:solidFill>
              </a:rPr>
              <a:t>van vlak naar volume</a:t>
            </a:r>
            <a:endParaRPr lang="nl-NL" dirty="0">
              <a:solidFill>
                <a:srgbClr val="E77707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772400" cy="3744416"/>
          </a:xfrm>
        </p:spPr>
        <p:txBody>
          <a:bodyPr>
            <a:normAutofit fontScale="92500" lnSpcReduction="20000"/>
          </a:bodyPr>
          <a:lstStyle/>
          <a:p>
            <a:pPr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bakje ; wat is de maximale inhoud?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zonder deksel uit een rechthoek van 20x15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met deksel uit een rechthoek van 30x18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met deksel en vierkante bodem uit een strook</a:t>
            </a:r>
          </a:p>
          <a:p>
            <a:pPr lvl="1" algn="l">
              <a:buClr>
                <a:srgbClr val="E77707"/>
              </a:buClr>
            </a:pPr>
            <a:r>
              <a:rPr lang="nl-NL" dirty="0" smtClean="0"/>
              <a:t>    van 20 cm breed (pizzadoos)</a:t>
            </a:r>
          </a:p>
          <a:p>
            <a:pPr marL="0" lvl="1" algn="l">
              <a:buClr>
                <a:srgbClr val="E77707"/>
              </a:buClr>
            </a:pPr>
            <a:r>
              <a:rPr lang="nl-NL" dirty="0" smtClean="0"/>
              <a:t> </a:t>
            </a:r>
          </a:p>
          <a:p>
            <a:pPr marL="0" lvl="1" algn="l">
              <a:buClr>
                <a:srgbClr val="E77707"/>
              </a:buClr>
            </a:pPr>
            <a:r>
              <a:rPr lang="nl-NL" sz="2800" dirty="0" smtClean="0">
                <a:solidFill>
                  <a:srgbClr val="E77707"/>
                </a:solidFill>
              </a:rPr>
              <a:t>strategie:</a:t>
            </a:r>
            <a:endParaRPr lang="nl-NL" sz="2800" dirty="0" smtClean="0"/>
          </a:p>
          <a:p>
            <a:pPr marL="0" lvl="1" algn="l">
              <a:buClr>
                <a:srgbClr val="E77707"/>
              </a:buClr>
              <a:buFont typeface="Wingdings" pitchFamily="2" charset="2"/>
              <a:buChar char="v"/>
            </a:pPr>
            <a:r>
              <a:rPr lang="nl-NL" dirty="0" smtClean="0"/>
              <a:t> bedenk dat de rand overal </a:t>
            </a:r>
          </a:p>
          <a:p>
            <a:pPr marL="0" lvl="1" algn="l">
              <a:buClr>
                <a:srgbClr val="E77707"/>
              </a:buClr>
            </a:pPr>
            <a:r>
              <a:rPr lang="nl-NL" dirty="0" smtClean="0"/>
              <a:t>    even hoog moet zijn</a:t>
            </a:r>
          </a:p>
          <a:p>
            <a:pPr marL="0" lvl="1" algn="l">
              <a:buClr>
                <a:srgbClr val="E77707"/>
              </a:buClr>
              <a:buFont typeface="Wingdings" pitchFamily="2" charset="2"/>
              <a:buChar char="v"/>
            </a:pPr>
            <a:r>
              <a:rPr lang="nl-NL" dirty="0" smtClean="0"/>
              <a:t> maak een tekening</a:t>
            </a:r>
          </a:p>
          <a:p>
            <a:pPr marL="0" lvl="1" algn="l">
              <a:buClr>
                <a:srgbClr val="E77707"/>
              </a:buClr>
              <a:buFont typeface="Wingdings" pitchFamily="2" charset="2"/>
              <a:buChar char="v"/>
            </a:pPr>
            <a:r>
              <a:rPr lang="nl-NL" dirty="0" smtClean="0"/>
              <a:t> bereken een voorbeeld</a:t>
            </a:r>
          </a:p>
          <a:p>
            <a:pPr marL="0" lvl="1" algn="l">
              <a:buClr>
                <a:srgbClr val="E77707"/>
              </a:buClr>
              <a:buFont typeface="Wingdings" pitchFamily="2" charset="2"/>
              <a:buChar char="v"/>
            </a:pPr>
            <a:r>
              <a:rPr lang="nl-NL" dirty="0" smtClean="0"/>
              <a:t> stel een formule op</a:t>
            </a:r>
          </a:p>
          <a:p>
            <a:pPr marL="0" lvl="1" algn="l">
              <a:buClr>
                <a:srgbClr val="E77707"/>
              </a:buClr>
            </a:pPr>
            <a:endParaRPr lang="nl-NL" dirty="0" smtClean="0"/>
          </a:p>
          <a:p>
            <a:pPr algn="l">
              <a:buClr>
                <a:srgbClr val="E77707"/>
              </a:buClr>
            </a:pPr>
            <a:endParaRPr lang="nl-NL" dirty="0" smtClean="0"/>
          </a:p>
        </p:txBody>
      </p:sp>
      <p:pic>
        <p:nvPicPr>
          <p:cNvPr id="4" name="Afbeelding 3" descr="http://www.fisme.science.uu.nl/nwd/images/schelpdonker.gif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5445224"/>
            <a:ext cx="555501" cy="10376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1547664" y="61653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NWD 2016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5580112" y="3429000"/>
            <a:ext cx="266429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Rechte verbindingslijn 9"/>
          <p:cNvCxnSpPr/>
          <p:nvPr/>
        </p:nvCxnSpPr>
        <p:spPr>
          <a:xfrm flipH="1">
            <a:off x="5580112" y="3717032"/>
            <a:ext cx="2664296" cy="1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 flipH="1">
            <a:off x="5580112" y="4653136"/>
            <a:ext cx="2664296" cy="1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 flipV="1">
            <a:off x="5868144" y="3429000"/>
            <a:ext cx="0" cy="1512168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V="1">
            <a:off x="7956376" y="3429000"/>
            <a:ext cx="0" cy="1512168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864096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rgbClr val="E77707"/>
                </a:solidFill>
              </a:rPr>
              <a:t>van vlak naar volume</a:t>
            </a:r>
            <a:endParaRPr lang="nl-NL" dirty="0">
              <a:solidFill>
                <a:srgbClr val="E77707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772400" cy="3744416"/>
          </a:xfrm>
        </p:spPr>
        <p:txBody>
          <a:bodyPr>
            <a:normAutofit lnSpcReduction="10000"/>
          </a:bodyPr>
          <a:lstStyle/>
          <a:p>
            <a:pPr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viervlak uit rechthoek van 20x13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bouwplaat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B en F zijn middens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E en G zijn middens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vouw AE, EB, BG en GC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plak AD op CH  (een koker)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plak A op C  (dus AB op CB)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plak DE op FE en HG op FG</a:t>
            </a:r>
          </a:p>
          <a:p>
            <a:pPr marL="0" lvl="1" algn="l">
              <a:buClr>
                <a:srgbClr val="E77707"/>
              </a:buClr>
            </a:pPr>
            <a:endParaRPr lang="nl-NL" dirty="0" smtClean="0"/>
          </a:p>
          <a:p>
            <a:pPr marL="0" lvl="1" algn="l">
              <a:buClr>
                <a:srgbClr val="E77707"/>
              </a:buClr>
            </a:pPr>
            <a:r>
              <a:rPr lang="nl-NL" sz="2800" b="1" dirty="0" smtClean="0">
                <a:solidFill>
                  <a:srgbClr val="E77707"/>
                </a:solidFill>
              </a:rPr>
              <a:t>Bereken de inhoud van het viervlak</a:t>
            </a:r>
            <a:endParaRPr lang="nl-NL" sz="2800" b="1" dirty="0">
              <a:solidFill>
                <a:srgbClr val="E77707"/>
              </a:solidFill>
            </a:endParaRPr>
          </a:p>
        </p:txBody>
      </p:sp>
      <p:pic>
        <p:nvPicPr>
          <p:cNvPr id="4" name="Afbeelding 3" descr="http://www.fisme.science.uu.nl/nwd/images/schelpdonker.gif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5445224"/>
            <a:ext cx="555501" cy="10376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1547664" y="61653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NWD 2016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5652120" y="2348880"/>
            <a:ext cx="2808312" cy="1512168"/>
          </a:xfrm>
          <a:prstGeom prst="rect">
            <a:avLst/>
          </a:prstGeom>
          <a:solidFill>
            <a:srgbClr val="E777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5292080" y="1772816"/>
            <a:ext cx="34563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/>
          </a:p>
          <a:p>
            <a:r>
              <a:rPr lang="nl-NL" dirty="0" smtClean="0"/>
              <a:t>  </a:t>
            </a:r>
            <a:r>
              <a:rPr lang="nl-NL" sz="1700" dirty="0" smtClean="0"/>
              <a:t>A                   B                   C</a:t>
            </a:r>
            <a:endParaRPr lang="nl-NL" sz="1700" dirty="0"/>
          </a:p>
          <a:p>
            <a:endParaRPr lang="nl-NL" sz="1700" dirty="0" smtClean="0"/>
          </a:p>
          <a:p>
            <a:endParaRPr lang="nl-NL" sz="1700" dirty="0"/>
          </a:p>
          <a:p>
            <a:endParaRPr lang="nl-NL" sz="1700" dirty="0" smtClean="0"/>
          </a:p>
          <a:p>
            <a:endParaRPr lang="nl-NL" sz="1700" dirty="0"/>
          </a:p>
          <a:p>
            <a:endParaRPr lang="nl-NL" sz="1700" dirty="0" smtClean="0"/>
          </a:p>
          <a:p>
            <a:pPr marL="0" lvl="1"/>
            <a:r>
              <a:rPr lang="nl-NL" dirty="0" smtClean="0"/>
              <a:t> </a:t>
            </a:r>
          </a:p>
          <a:p>
            <a:r>
              <a:rPr lang="nl-NL" sz="1700" dirty="0" smtClean="0"/>
              <a:t>   D        E         F         G       H</a:t>
            </a:r>
            <a:endParaRPr lang="nl-NL" sz="1700" dirty="0"/>
          </a:p>
        </p:txBody>
      </p:sp>
      <p:cxnSp>
        <p:nvCxnSpPr>
          <p:cNvPr id="9" name="Rechte verbindingslijn 8"/>
          <p:cNvCxnSpPr/>
          <p:nvPr/>
        </p:nvCxnSpPr>
        <p:spPr>
          <a:xfrm flipH="1">
            <a:off x="6372200" y="2348880"/>
            <a:ext cx="648072" cy="1512168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5652120" y="2348880"/>
            <a:ext cx="720080" cy="1512168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7020272" y="2348880"/>
            <a:ext cx="792088" cy="1512168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 flipH="1">
            <a:off x="7812360" y="2348880"/>
            <a:ext cx="648072" cy="1512168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7020272" y="3861048"/>
            <a:ext cx="0" cy="72008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864096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rgbClr val="E77707"/>
                </a:solidFill>
              </a:rPr>
              <a:t>van vlak naar volume</a:t>
            </a:r>
            <a:endParaRPr lang="nl-NL" dirty="0">
              <a:solidFill>
                <a:srgbClr val="E77707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7772400" cy="3816424"/>
          </a:xfrm>
        </p:spPr>
        <p:txBody>
          <a:bodyPr>
            <a:normAutofit/>
          </a:bodyPr>
          <a:lstStyle/>
          <a:p>
            <a:pPr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cellofaan van koffiepakken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bouwplaat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driehoekige </a:t>
            </a:r>
            <a:r>
              <a:rPr lang="nl-NL" dirty="0" smtClean="0"/>
              <a:t>zijflappen </a:t>
            </a:r>
          </a:p>
          <a:p>
            <a:pPr lvl="1" algn="l">
              <a:buClr>
                <a:srgbClr val="E77707"/>
              </a:buClr>
            </a:pPr>
            <a:r>
              <a:rPr lang="nl-NL" dirty="0" smtClean="0"/>
              <a:t> </a:t>
            </a:r>
            <a:r>
              <a:rPr lang="nl-NL" dirty="0" smtClean="0"/>
              <a:t>   met de vorm van </a:t>
            </a:r>
            <a:r>
              <a:rPr lang="nl-NL" dirty="0" smtClean="0"/>
              <a:t>“</a:t>
            </a:r>
            <a:r>
              <a:rPr lang="nl-NL" dirty="0" err="1" smtClean="0"/>
              <a:t>geo</a:t>
            </a:r>
            <a:r>
              <a:rPr lang="nl-NL" dirty="0" smtClean="0"/>
              <a:t>     “</a:t>
            </a:r>
            <a:endParaRPr lang="nl-NL" dirty="0" smtClean="0"/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onder dwars op boven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altijd even hoog (bewijs dit)</a:t>
            </a:r>
          </a:p>
          <a:p>
            <a:pPr lvl="1" algn="l">
              <a:buClr>
                <a:srgbClr val="E77707"/>
              </a:buClr>
            </a:pPr>
            <a:endParaRPr lang="nl-NL" dirty="0" smtClean="0"/>
          </a:p>
          <a:p>
            <a:pPr lvl="1" algn="l">
              <a:buClr>
                <a:srgbClr val="E77707"/>
              </a:buClr>
            </a:pPr>
            <a:endParaRPr lang="nl-NL" dirty="0" smtClean="0"/>
          </a:p>
          <a:p>
            <a:pPr marL="0" lvl="1" algn="l">
              <a:buClr>
                <a:srgbClr val="E77707"/>
              </a:buClr>
            </a:pPr>
            <a:r>
              <a:rPr lang="nl-NL" dirty="0" smtClean="0"/>
              <a:t> </a:t>
            </a:r>
            <a:r>
              <a:rPr lang="nl-NL" sz="2400" b="1" dirty="0" smtClean="0">
                <a:solidFill>
                  <a:srgbClr val="E77707"/>
                </a:solidFill>
              </a:rPr>
              <a:t>Bereken de maximale inhoud van het koffiepak</a:t>
            </a:r>
          </a:p>
          <a:p>
            <a:pPr lvl="1" algn="l">
              <a:buClr>
                <a:srgbClr val="E77707"/>
              </a:buClr>
            </a:pPr>
            <a:endParaRPr lang="nl-NL" dirty="0"/>
          </a:p>
        </p:txBody>
      </p:sp>
      <p:pic>
        <p:nvPicPr>
          <p:cNvPr id="4" name="Afbeelding 3" descr="http://www.fisme.science.uu.nl/nwd/images/schelpdonker.gif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5445224"/>
            <a:ext cx="555501" cy="10376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1547664" y="61653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NWD 2016</a:t>
            </a:r>
            <a:endParaRPr lang="nl-NL" dirty="0"/>
          </a:p>
        </p:txBody>
      </p:sp>
      <p:pic>
        <p:nvPicPr>
          <p:cNvPr id="1026" name="Picture 2" descr="F:\afbeeldingen\wiskunde\nwd 2007 koffiepakken\IMG_00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412776"/>
            <a:ext cx="2496532" cy="1872208"/>
          </a:xfrm>
          <a:prstGeom prst="rect">
            <a:avLst/>
          </a:prstGeom>
          <a:noFill/>
        </p:spPr>
      </p:pic>
      <p:sp>
        <p:nvSpPr>
          <p:cNvPr id="7" name="Gelijkbenige driehoek 6"/>
          <p:cNvSpPr/>
          <p:nvPr/>
        </p:nvSpPr>
        <p:spPr>
          <a:xfrm>
            <a:off x="4788024" y="2564904"/>
            <a:ext cx="432048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864096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rgbClr val="E77707"/>
                </a:solidFill>
              </a:rPr>
              <a:t>van vlak naar volume</a:t>
            </a:r>
            <a:endParaRPr lang="nl-NL" dirty="0">
              <a:solidFill>
                <a:srgbClr val="E77707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7772400" cy="3672408"/>
          </a:xfrm>
        </p:spPr>
        <p:txBody>
          <a:bodyPr>
            <a:normAutofit lnSpcReduction="10000"/>
          </a:bodyPr>
          <a:lstStyle/>
          <a:p>
            <a:pPr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tetraëder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</a:t>
            </a:r>
            <a:r>
              <a:rPr lang="nl-NL" sz="2000" dirty="0" smtClean="0"/>
              <a:t>vouw een strook papier middendoor en weer open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</a:t>
            </a:r>
            <a:r>
              <a:rPr lang="nl-NL" sz="2000" dirty="0" smtClean="0"/>
              <a:t>vouw de punt rechtsboven naar deze vouw </a:t>
            </a:r>
          </a:p>
          <a:p>
            <a:pPr lvl="1" algn="l">
              <a:buClr>
                <a:srgbClr val="E77707"/>
              </a:buClr>
            </a:pPr>
            <a:r>
              <a:rPr lang="nl-NL" sz="2000" dirty="0" smtClean="0"/>
              <a:t>     vanuit het punt rechtsonder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sz="2000" dirty="0" smtClean="0"/>
              <a:t> vouw de punt rechtsonder </a:t>
            </a:r>
          </a:p>
          <a:p>
            <a:pPr lvl="1" algn="l">
              <a:buClr>
                <a:srgbClr val="E77707"/>
              </a:buClr>
            </a:pPr>
            <a:r>
              <a:rPr lang="nl-NL" sz="2000" dirty="0" smtClean="0"/>
              <a:t>    naar de boven rand, enz.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sz="2000" dirty="0" smtClean="0"/>
              <a:t> maak de tetraëder</a:t>
            </a:r>
          </a:p>
          <a:p>
            <a:pPr lvl="1" algn="l">
              <a:buClr>
                <a:srgbClr val="E77707"/>
              </a:buClr>
            </a:pPr>
            <a:endParaRPr lang="nl-NL" sz="2000" dirty="0" smtClean="0"/>
          </a:p>
          <a:p>
            <a:pPr marL="0" lvl="1" algn="l">
              <a:buClr>
                <a:srgbClr val="E77707"/>
              </a:buClr>
            </a:pPr>
            <a:endParaRPr lang="nl-NL" sz="2800" b="1" dirty="0" smtClean="0">
              <a:solidFill>
                <a:srgbClr val="E77707"/>
              </a:solidFill>
            </a:endParaRPr>
          </a:p>
          <a:p>
            <a:pPr marL="0" lvl="1" algn="l">
              <a:buClr>
                <a:srgbClr val="E77707"/>
              </a:buClr>
            </a:pPr>
            <a:r>
              <a:rPr lang="nl-NL" sz="2800" b="1" dirty="0" smtClean="0">
                <a:solidFill>
                  <a:srgbClr val="E77707"/>
                </a:solidFill>
              </a:rPr>
              <a:t>Bereken de inhoud van een tetraëder</a:t>
            </a:r>
            <a:endParaRPr lang="nl-NL" sz="2800" b="1" dirty="0">
              <a:solidFill>
                <a:srgbClr val="E77707"/>
              </a:solidFill>
            </a:endParaRPr>
          </a:p>
        </p:txBody>
      </p:sp>
      <p:pic>
        <p:nvPicPr>
          <p:cNvPr id="4" name="Afbeelding 3" descr="http://www.fisme.science.uu.nl/nwd/images/schelpdonker.gif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5445224"/>
            <a:ext cx="555501" cy="10376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1547664" y="61653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NWD 2016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5508104" y="2492896"/>
            <a:ext cx="2952328" cy="1656184"/>
          </a:xfrm>
          <a:prstGeom prst="rect">
            <a:avLst/>
          </a:prstGeom>
          <a:solidFill>
            <a:srgbClr val="E777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7"/>
          <p:cNvCxnSpPr>
            <a:stCxn id="6" idx="1"/>
            <a:endCxn id="6" idx="3"/>
          </p:cNvCxnSpPr>
          <p:nvPr/>
        </p:nvCxnSpPr>
        <p:spPr>
          <a:xfrm>
            <a:off x="5508104" y="3320988"/>
            <a:ext cx="2952328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H="1">
            <a:off x="6948264" y="2492896"/>
            <a:ext cx="1512168" cy="8640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H="1" flipV="1">
            <a:off x="7308304" y="2420888"/>
            <a:ext cx="1080120" cy="165618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6948264" y="3356992"/>
            <a:ext cx="1512168" cy="792088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 flipH="1">
            <a:off x="6948264" y="2492896"/>
            <a:ext cx="432048" cy="864096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elijkbenige driehoek 22"/>
          <p:cNvSpPr/>
          <p:nvPr/>
        </p:nvSpPr>
        <p:spPr>
          <a:xfrm rot="16200000">
            <a:off x="7110808" y="2762400"/>
            <a:ext cx="1619128" cy="1080120"/>
          </a:xfrm>
          <a:prstGeom prst="triangle">
            <a:avLst>
              <a:gd name="adj" fmla="val 100000"/>
            </a:avLst>
          </a:prstGeom>
          <a:solidFill>
            <a:srgbClr val="FFC0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864096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rgbClr val="E77707"/>
                </a:solidFill>
              </a:rPr>
              <a:t>van vlak naar volume</a:t>
            </a:r>
            <a:endParaRPr lang="nl-NL" dirty="0">
              <a:solidFill>
                <a:srgbClr val="E77707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7772400" cy="3816424"/>
          </a:xfrm>
        </p:spPr>
        <p:txBody>
          <a:bodyPr>
            <a:normAutofit/>
          </a:bodyPr>
          <a:lstStyle/>
          <a:p>
            <a:pPr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</a:t>
            </a:r>
            <a:r>
              <a:rPr lang="nl-NL" dirty="0" err="1" smtClean="0"/>
              <a:t>hexaflex</a:t>
            </a:r>
            <a:endParaRPr lang="nl-NL" dirty="0" smtClean="0"/>
          </a:p>
          <a:p>
            <a:pPr algn="l">
              <a:buClr>
                <a:srgbClr val="E77707"/>
              </a:buClr>
              <a:buFont typeface="Wingdings" pitchFamily="2" charset="2"/>
              <a:buChar char="q"/>
            </a:pPr>
            <a:endParaRPr lang="nl-NL" dirty="0" smtClean="0"/>
          </a:p>
          <a:p>
            <a:pPr algn="l">
              <a:buClr>
                <a:srgbClr val="E77707"/>
              </a:buClr>
              <a:buFont typeface="Wingdings" pitchFamily="2" charset="2"/>
              <a:buChar char="q"/>
            </a:pPr>
            <a:endParaRPr lang="nl-NL" dirty="0" smtClean="0"/>
          </a:p>
          <a:p>
            <a:pPr algn="l">
              <a:buClr>
                <a:srgbClr val="E77707"/>
              </a:buClr>
              <a:buFont typeface="Wingdings" pitchFamily="2" charset="2"/>
              <a:buChar char="q"/>
            </a:pPr>
            <a:endParaRPr lang="nl-NL" dirty="0" smtClean="0"/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zorg voor een strook met 10 gelijkzijdige</a:t>
            </a:r>
          </a:p>
          <a:p>
            <a:pPr lvl="1" algn="l">
              <a:buClr>
                <a:srgbClr val="E77707"/>
              </a:buClr>
            </a:pPr>
            <a:r>
              <a:rPr lang="nl-NL" dirty="0" smtClean="0"/>
              <a:t>    driehoeken; vouw de randen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plak de 1</a:t>
            </a:r>
            <a:r>
              <a:rPr lang="nl-NL" baseline="30000" dirty="0" smtClean="0"/>
              <a:t>e</a:t>
            </a:r>
            <a:r>
              <a:rPr lang="nl-NL" dirty="0" smtClean="0"/>
              <a:t> en de 10</a:t>
            </a:r>
            <a:r>
              <a:rPr lang="nl-NL" baseline="30000" dirty="0" smtClean="0"/>
              <a:t>e</a:t>
            </a:r>
            <a:r>
              <a:rPr lang="nl-NL" dirty="0" smtClean="0"/>
              <a:t> omgekeerd op elkaar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r>
              <a:rPr lang="nl-NL" dirty="0" smtClean="0"/>
              <a:t> kleur de drie delen creatief in</a:t>
            </a:r>
          </a:p>
          <a:p>
            <a:pPr lvl="1" algn="l">
              <a:buClr>
                <a:srgbClr val="E77707"/>
              </a:buClr>
              <a:buFont typeface="Wingdings" pitchFamily="2" charset="2"/>
              <a:buChar char="q"/>
            </a:pPr>
            <a:endParaRPr lang="nl-NL" dirty="0"/>
          </a:p>
        </p:txBody>
      </p:sp>
      <p:pic>
        <p:nvPicPr>
          <p:cNvPr id="4" name="Afbeelding 3" descr="http://www.fisme.science.uu.nl/nwd/images/schelpdonker.gif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5445224"/>
            <a:ext cx="555501" cy="10376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1547664" y="61653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NWD 2016</a:t>
            </a:r>
            <a:endParaRPr lang="nl-NL" dirty="0"/>
          </a:p>
        </p:txBody>
      </p:sp>
      <p:pic>
        <p:nvPicPr>
          <p:cNvPr id="6" name="Afbeelding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7564861" cy="122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465</TotalTime>
  <Words>551</Words>
  <Application>Microsoft Office PowerPoint</Application>
  <PresentationFormat>Diavoorstelling (4:3)</PresentationFormat>
  <Paragraphs>149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Concours</vt:lpstr>
      <vt:lpstr>Dia 1</vt:lpstr>
      <vt:lpstr>van vlak naar volume</vt:lpstr>
      <vt:lpstr>van vlak naar volume</vt:lpstr>
      <vt:lpstr>van vlak naar volume</vt:lpstr>
      <vt:lpstr>van vlak naar volume</vt:lpstr>
      <vt:lpstr>van vlak naar volume</vt:lpstr>
      <vt:lpstr>van vlak naar volume</vt:lpstr>
      <vt:lpstr>van vlak naar volume</vt:lpstr>
      <vt:lpstr>van vlak naar volume</vt:lpstr>
      <vt:lpstr>van vlak naar volume</vt:lpstr>
      <vt:lpstr>van vlak naar volume</vt:lpstr>
      <vt:lpstr>van vlak naar volume</vt:lpstr>
      <vt:lpstr>van vlak naar volume</vt:lpstr>
      <vt:lpstr>van vlak naar volume</vt:lpstr>
      <vt:lpstr>van vlak naar volume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 vlak naar volume</dc:title>
  <dc:creator>Rob</dc:creator>
  <cp:lastModifiedBy>Rob</cp:lastModifiedBy>
  <cp:revision>44</cp:revision>
  <dcterms:created xsi:type="dcterms:W3CDTF">2015-12-23T18:15:13Z</dcterms:created>
  <dcterms:modified xsi:type="dcterms:W3CDTF">2016-02-09T21:55:28Z</dcterms:modified>
</cp:coreProperties>
</file>