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mp4" ContentType="video/unknown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94"/>
  </p:handoutMasterIdLst>
  <p:sldIdLst>
    <p:sldId id="395" r:id="rId2"/>
    <p:sldId id="258" r:id="rId3"/>
    <p:sldId id="303" r:id="rId4"/>
    <p:sldId id="287" r:id="rId5"/>
    <p:sldId id="277" r:id="rId6"/>
    <p:sldId id="382" r:id="rId7"/>
    <p:sldId id="384" r:id="rId8"/>
    <p:sldId id="386" r:id="rId9"/>
    <p:sldId id="385" r:id="rId10"/>
    <p:sldId id="387" r:id="rId11"/>
    <p:sldId id="368" r:id="rId12"/>
    <p:sldId id="276" r:id="rId13"/>
    <p:sldId id="293" r:id="rId14"/>
    <p:sldId id="365" r:id="rId15"/>
    <p:sldId id="358" r:id="rId16"/>
    <p:sldId id="366" r:id="rId17"/>
    <p:sldId id="359" r:id="rId18"/>
    <p:sldId id="367" r:id="rId19"/>
    <p:sldId id="360" r:id="rId20"/>
    <p:sldId id="363" r:id="rId21"/>
    <p:sldId id="357" r:id="rId22"/>
    <p:sldId id="361" r:id="rId23"/>
    <p:sldId id="275" r:id="rId24"/>
    <p:sldId id="370" r:id="rId25"/>
    <p:sldId id="371" r:id="rId26"/>
    <p:sldId id="288" r:id="rId27"/>
    <p:sldId id="259" r:id="rId28"/>
    <p:sldId id="349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64" r:id="rId37"/>
    <p:sldId id="295" r:id="rId38"/>
    <p:sldId id="373" r:id="rId39"/>
    <p:sldId id="337" r:id="rId40"/>
    <p:sldId id="393" r:id="rId41"/>
    <p:sldId id="397" r:id="rId42"/>
    <p:sldId id="269" r:id="rId43"/>
    <p:sldId id="270" r:id="rId44"/>
    <p:sldId id="335" r:id="rId45"/>
    <p:sldId id="399" r:id="rId46"/>
    <p:sldId id="333" r:id="rId47"/>
    <p:sldId id="338" r:id="rId48"/>
    <p:sldId id="302" r:id="rId49"/>
    <p:sldId id="264" r:id="rId50"/>
    <p:sldId id="309" r:id="rId51"/>
    <p:sldId id="311" r:id="rId52"/>
    <p:sldId id="380" r:id="rId53"/>
    <p:sldId id="313" r:id="rId54"/>
    <p:sldId id="312" r:id="rId55"/>
    <p:sldId id="332" r:id="rId56"/>
    <p:sldId id="376" r:id="rId57"/>
    <p:sldId id="374" r:id="rId58"/>
    <p:sldId id="377" r:id="rId59"/>
    <p:sldId id="375" r:id="rId60"/>
    <p:sldId id="378" r:id="rId61"/>
    <p:sldId id="329" r:id="rId62"/>
    <p:sldId id="379" r:id="rId63"/>
    <p:sldId id="317" r:id="rId64"/>
    <p:sldId id="398" r:id="rId65"/>
    <p:sldId id="396" r:id="rId66"/>
    <p:sldId id="266" r:id="rId67"/>
    <p:sldId id="305" r:id="rId68"/>
    <p:sldId id="306" r:id="rId69"/>
    <p:sldId id="372" r:id="rId70"/>
    <p:sldId id="292" r:id="rId71"/>
    <p:sldId id="291" r:id="rId72"/>
    <p:sldId id="351" r:id="rId73"/>
    <p:sldId id="350" r:id="rId74"/>
    <p:sldId id="388" r:id="rId75"/>
    <p:sldId id="389" r:id="rId76"/>
    <p:sldId id="390" r:id="rId77"/>
    <p:sldId id="391" r:id="rId78"/>
    <p:sldId id="392" r:id="rId79"/>
    <p:sldId id="336" r:id="rId80"/>
    <p:sldId id="394" r:id="rId81"/>
    <p:sldId id="319" r:id="rId82"/>
    <p:sldId id="322" r:id="rId83"/>
    <p:sldId id="323" r:id="rId84"/>
    <p:sldId id="324" r:id="rId85"/>
    <p:sldId id="325" r:id="rId86"/>
    <p:sldId id="326" r:id="rId87"/>
    <p:sldId id="327" r:id="rId88"/>
    <p:sldId id="321" r:id="rId89"/>
    <p:sldId id="320" r:id="rId90"/>
    <p:sldId id="328" r:id="rId91"/>
    <p:sldId id="265" r:id="rId92"/>
    <p:sldId id="256" r:id="rId9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ijl, lich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5" autoAdjust="0"/>
    <p:restoredTop sz="99316" autoAdjust="0"/>
  </p:normalViewPr>
  <p:slideViewPr>
    <p:cSldViewPr snapToGrid="0" snapToObjects="1">
      <p:cViewPr varScale="1">
        <p:scale>
          <a:sx n="99" d="100"/>
          <a:sy n="99" d="100"/>
        </p:scale>
        <p:origin x="-127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handoutMaster" Target="handoutMasters/handoutMaster1.xml"/><Relationship Id="rId95" Type="http://schemas.openxmlformats.org/officeDocument/2006/relationships/printerSettings" Target="printerSettings/printerSettings1.bin"/><Relationship Id="rId96" Type="http://schemas.openxmlformats.org/officeDocument/2006/relationships/presProps" Target="presProps.xml"/><Relationship Id="rId97" Type="http://schemas.openxmlformats.org/officeDocument/2006/relationships/viewProps" Target="viewProps.xml"/><Relationship Id="rId98" Type="http://schemas.openxmlformats.org/officeDocument/2006/relationships/theme" Target="theme/theme1.xml"/><Relationship Id="rId9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Relationship Id="rId2" Type="http://schemas.openxmlformats.org/officeDocument/2006/relationships/image" Target="../media/image85.emf"/><Relationship Id="rId3" Type="http://schemas.openxmlformats.org/officeDocument/2006/relationships/image" Target="../media/image86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1" Type="http://schemas.openxmlformats.org/officeDocument/2006/relationships/image" Target="../media/image84.emf"/><Relationship Id="rId2" Type="http://schemas.openxmlformats.org/officeDocument/2006/relationships/image" Target="../media/image85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5" Type="http://schemas.openxmlformats.org/officeDocument/2006/relationships/image" Target="../media/image88.emf"/><Relationship Id="rId1" Type="http://schemas.openxmlformats.org/officeDocument/2006/relationships/image" Target="../media/image84.emf"/><Relationship Id="rId2" Type="http://schemas.openxmlformats.org/officeDocument/2006/relationships/image" Target="../media/image8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5" Type="http://schemas.openxmlformats.org/officeDocument/2006/relationships/image" Target="../media/image88.emf"/><Relationship Id="rId6" Type="http://schemas.openxmlformats.org/officeDocument/2006/relationships/image" Target="../media/image89.emf"/><Relationship Id="rId1" Type="http://schemas.openxmlformats.org/officeDocument/2006/relationships/image" Target="../media/image84.emf"/><Relationship Id="rId2" Type="http://schemas.openxmlformats.org/officeDocument/2006/relationships/image" Target="../media/image85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4" Type="http://schemas.openxmlformats.org/officeDocument/2006/relationships/image" Target="../media/image87.emf"/><Relationship Id="rId5" Type="http://schemas.openxmlformats.org/officeDocument/2006/relationships/image" Target="../media/image88.emf"/><Relationship Id="rId6" Type="http://schemas.openxmlformats.org/officeDocument/2006/relationships/image" Target="../media/image89.emf"/><Relationship Id="rId7" Type="http://schemas.openxmlformats.org/officeDocument/2006/relationships/image" Target="../media/image90.emf"/><Relationship Id="rId1" Type="http://schemas.openxmlformats.org/officeDocument/2006/relationships/image" Target="../media/image84.emf"/><Relationship Id="rId2" Type="http://schemas.openxmlformats.org/officeDocument/2006/relationships/image" Target="../media/image8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Relationship Id="rId2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Relationship Id="rId2" Type="http://schemas.openxmlformats.org/officeDocument/2006/relationships/image" Target="../media/image100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4" Type="http://schemas.openxmlformats.org/officeDocument/2006/relationships/image" Target="../media/image104.emf"/><Relationship Id="rId1" Type="http://schemas.openxmlformats.org/officeDocument/2006/relationships/image" Target="../media/image101.emf"/><Relationship Id="rId2" Type="http://schemas.openxmlformats.org/officeDocument/2006/relationships/image" Target="../media/image10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4" Type="http://schemas.openxmlformats.org/officeDocument/2006/relationships/image" Target="../media/image27.emf"/><Relationship Id="rId1" Type="http://schemas.openxmlformats.org/officeDocument/2006/relationships/image" Target="../media/image24.emf"/><Relationship Id="rId2" Type="http://schemas.openxmlformats.org/officeDocument/2006/relationships/image" Target="../media/image2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5" Type="http://schemas.openxmlformats.org/officeDocument/2006/relationships/image" Target="../media/image32.emf"/><Relationship Id="rId1" Type="http://schemas.openxmlformats.org/officeDocument/2006/relationships/image" Target="../media/image28.emf"/><Relationship Id="rId2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image" Target="../media/image33.emf"/><Relationship Id="rId2" Type="http://schemas.openxmlformats.org/officeDocument/2006/relationships/image" Target="../media/image3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Relationship Id="rId2" Type="http://schemas.openxmlformats.org/officeDocument/2006/relationships/image" Target="../media/image34.emf"/><Relationship Id="rId3" Type="http://schemas.openxmlformats.org/officeDocument/2006/relationships/image" Target="../media/image3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Relationship Id="rId2" Type="http://schemas.openxmlformats.org/officeDocument/2006/relationships/image" Target="../media/image8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2DE74-6747-D14A-AAD4-B76BAD355B4E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677F7-2C35-A044-BB46-DE6A2918FA9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1161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Klik om de 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451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35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3843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0260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839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402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3934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9294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1417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645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5687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Klik om de tekststijl van het model te bewerken</a:t>
            </a:r>
          </a:p>
          <a:p>
            <a:pPr lvl="1"/>
            <a:r>
              <a:rPr lang="en-US" smtClean="0"/>
              <a:t>Tweede niveau</a:t>
            </a:r>
          </a:p>
          <a:p>
            <a:pPr lvl="2"/>
            <a:r>
              <a:rPr lang="en-US" smtClean="0"/>
              <a:t>Derde niveau</a:t>
            </a:r>
          </a:p>
          <a:p>
            <a:pPr lvl="3"/>
            <a:r>
              <a:rPr lang="en-US" smtClean="0"/>
              <a:t>Vierde niveau</a:t>
            </a:r>
          </a:p>
          <a:p>
            <a:pPr lvl="4"/>
            <a:r>
              <a:rPr lang="en-US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56D363-E540-EE42-8BD4-08858FD05C6C}" type="datetimeFigureOut">
              <a:rPr lang="nl-NL" smtClean="0"/>
              <a:t>05-02-16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4E6E6-F171-E04B-A48F-A8AFF7B788A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630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oleObject" Target="../embeddings/oleObject1.bin"/><Relationship Id="rId5" Type="http://schemas.openxmlformats.org/officeDocument/2006/relationships/image" Target="../media/image5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image" Target="../media/image8.tiff"/><Relationship Id="rId5" Type="http://schemas.openxmlformats.org/officeDocument/2006/relationships/oleObject" Target="../embeddings/oleObject2.bin"/><Relationship Id="rId6" Type="http://schemas.openxmlformats.org/officeDocument/2006/relationships/image" Target="../media/image6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ocuments/2016/NWD/Geogebra%20bestanden/cake%201.ggb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ocuments/2016/NWD/Geogebra%20bestanden/cake%201.ggb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hyperlink" Target="file://localhost/Users/bwikkerink/Documents/2016/NWD/Geogebra%20bestanden/cake%202.ggb" TargetMode="External"/><Relationship Id="rId5" Type="http://schemas.openxmlformats.org/officeDocument/2006/relationships/image" Target="../media/image12.png"/><Relationship Id="rId6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ocuments/2016/NWD/Geogebra%20bestanden/cake%201.ggb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ocuments/2016/NWD/Geogebra%20bestanden/cake%201.ggb" TargetMode="External"/><Relationship Id="rId4" Type="http://schemas.openxmlformats.org/officeDocument/2006/relationships/image" Target="../media/image10.tiff"/><Relationship Id="rId5" Type="http://schemas.openxmlformats.org/officeDocument/2006/relationships/hyperlink" Target="file://localhost/Users/bwikkerink/Documents/2016/NWD/Geogebra%20bestanden/cake%202.ggb" TargetMode="External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hyperlink" Target="file://localhost/Users/bwikkerink/Documents/2016/NWD/Geogebra%20bestanden/cake%203.ggb" TargetMode="External"/><Relationship Id="rId5" Type="http://schemas.openxmlformats.org/officeDocument/2006/relationships/image" Target="../media/image14.png"/><Relationship Id="rId6" Type="http://schemas.openxmlformats.org/officeDocument/2006/relationships/image" Target="../media/image13.tiff"/><Relationship Id="rId7" Type="http://schemas.openxmlformats.org/officeDocument/2006/relationships/hyperlink" Target="file://localhost/Users/bwikkerink/Documents/2016/NWD/Geogebra%20bestanden/cake%201.ggb" TargetMode="External"/><Relationship Id="rId8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ocuments/2016/NWD/Geogebra%20bestanden/cake%202.ggb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ocuments/2016/NWD/Geogebra%20bestanden/cake%202.ggb" TargetMode="External"/><Relationship Id="rId4" Type="http://schemas.openxmlformats.org/officeDocument/2006/relationships/image" Target="../media/image12.png"/><Relationship Id="rId5" Type="http://schemas.openxmlformats.org/officeDocument/2006/relationships/hyperlink" Target="file://localhost/Users/bwikkerink/Documents/2016/NWD/Geogebra%20bestanden/cake%203.ggb" TargetMode="External"/><Relationship Id="rId6" Type="http://schemas.openxmlformats.org/officeDocument/2006/relationships/image" Target="../media/image14.png"/><Relationship Id="rId7" Type="http://schemas.openxmlformats.org/officeDocument/2006/relationships/hyperlink" Target="file://localhost/Users/bwikkerink/Documents/2016/NWD/Geogebra%20bestanden/cake%201.ggb" TargetMode="External"/><Relationship Id="rId8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hyperlink" Target="file://localhost/Users/bwikkerink/Documents/2016/NWD/Geogebra%20bestanden/cake%202.ggb" TargetMode="External"/><Relationship Id="rId5" Type="http://schemas.openxmlformats.org/officeDocument/2006/relationships/image" Target="../media/image12.png"/><Relationship Id="rId6" Type="http://schemas.openxmlformats.org/officeDocument/2006/relationships/hyperlink" Target="file://localhost/Users/bwikkerink/Documents/2016/NWD/Geogebra%20bestanden/cake%203.ggb" TargetMode="External"/><Relationship Id="rId7" Type="http://schemas.openxmlformats.org/officeDocument/2006/relationships/image" Target="../media/image14.png"/><Relationship Id="rId8" Type="http://schemas.openxmlformats.org/officeDocument/2006/relationships/hyperlink" Target="file://localhost/Users/bwikkerink/Documents/2016/NWD/Geogebra%20bestanden/cake%201.ggb" TargetMode="External"/><Relationship Id="rId9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Geogebra%20bestanden/cake%204.ggb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6.png"/><Relationship Id="rId5" Type="http://schemas.openxmlformats.org/officeDocument/2006/relationships/hyperlink" Target="file://localhost/Users/bwikkerink/Documents/2016/NWD/Geogebra%20bestanden/cake%202.ggb" TargetMode="External"/><Relationship Id="rId6" Type="http://schemas.openxmlformats.org/officeDocument/2006/relationships/image" Target="../media/image12.png"/><Relationship Id="rId7" Type="http://schemas.openxmlformats.org/officeDocument/2006/relationships/hyperlink" Target="file://localhost/Users/bwikkerink/Documents/2016/NWD/Geogebra%20bestanden/cake%203.ggb" TargetMode="External"/><Relationship Id="rId8" Type="http://schemas.openxmlformats.org/officeDocument/2006/relationships/image" Target="../media/image14.png"/><Relationship Id="rId9" Type="http://schemas.openxmlformats.org/officeDocument/2006/relationships/hyperlink" Target="file://localhost/Users/bwikkerink/Documents/2016/NWD/Geogebra%20bestanden/cake%201.ggb" TargetMode="External"/><Relationship Id="rId10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Geogebra%20bestanden/cake%204.ggb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6.png"/><Relationship Id="rId5" Type="http://schemas.openxmlformats.org/officeDocument/2006/relationships/hyperlink" Target="file://localhost/Users/bwikkerink/Documents/2016/NWD/Geogebra%20bestanden/cake%202.ggb" TargetMode="External"/><Relationship Id="rId6" Type="http://schemas.openxmlformats.org/officeDocument/2006/relationships/image" Target="../media/image12.png"/><Relationship Id="rId7" Type="http://schemas.openxmlformats.org/officeDocument/2006/relationships/hyperlink" Target="file://localhost/Users/bwikkerink/Documents/2016/NWD/Geogebra%20bestanden/cake%203.ggb" TargetMode="External"/><Relationship Id="rId8" Type="http://schemas.openxmlformats.org/officeDocument/2006/relationships/image" Target="../media/image14.png"/><Relationship Id="rId9" Type="http://schemas.openxmlformats.org/officeDocument/2006/relationships/hyperlink" Target="file://localhost/Users/bwikkerink/Documents/2016/NWD/Geogebra%20bestanden/cake%201.ggb" TargetMode="External"/><Relationship Id="rId10" Type="http://schemas.openxmlformats.org/officeDocument/2006/relationships/image" Target="../media/image10.tiff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Geogebra%20bestanden/cake%204.ggb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Cirkels.tns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Pizza.tns" TargetMode="External"/><Relationship Id="rId4" Type="http://schemas.openxmlformats.org/officeDocument/2006/relationships/hyperlink" Target="file://localhost/Users/bwikkerink/Desktop/NWD%202016/Tns%20bestanden/Cirkels.tns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Banketstaaf.tns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9.emf"/><Relationship Id="rId5" Type="http://schemas.openxmlformats.org/officeDocument/2006/relationships/oleObject" Target="../embeddings/oleObject5.bin"/><Relationship Id="rId6" Type="http://schemas.openxmlformats.org/officeDocument/2006/relationships/image" Target="../media/image20.emf"/><Relationship Id="rId7" Type="http://schemas.openxmlformats.org/officeDocument/2006/relationships/hyperlink" Target="file://localhost/Users/bwikkerink/Desktop/NWD%202016/TI-84%20bestanden/Cake%20getallen.84cstate" TargetMode="External"/><Relationship Id="rId8" Type="http://schemas.openxmlformats.org/officeDocument/2006/relationships/image" Target="../media/image21.tif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22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Driehoek%20van%20Pascal.tns" TargetMode="External"/><Relationship Id="rId3" Type="http://schemas.openxmlformats.org/officeDocument/2006/relationships/image" Target="../media/image2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24.e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25.e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26.emf"/><Relationship Id="rId9" Type="http://schemas.openxmlformats.org/officeDocument/2006/relationships/oleObject" Target="../embeddings/oleObject9.bin"/><Relationship Id="rId10" Type="http://schemas.openxmlformats.org/officeDocument/2006/relationships/image" Target="../media/image27.emf"/><Relationship Id="rId11" Type="http://schemas.openxmlformats.org/officeDocument/2006/relationships/hyperlink" Target="file://localhost/Users/bwikkerink/Desktop/NWD%202016/Tns%20bestanden/Driehoek%20van%20Pascal.tns" TargetMode="External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hyperlink" Target="file://localhost/Users/bwikkerink/Desktop/NWD%202016/Tns%20bestanden/Driehoek%20van%20Pascal.tns" TargetMode="External"/><Relationship Id="rId12" Type="http://schemas.openxmlformats.org/officeDocument/2006/relationships/oleObject" Target="../embeddings/oleObject14.bin"/><Relationship Id="rId13" Type="http://schemas.openxmlformats.org/officeDocument/2006/relationships/image" Target="../media/image32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0.bin"/><Relationship Id="rId4" Type="http://schemas.openxmlformats.org/officeDocument/2006/relationships/image" Target="../media/image28.emf"/><Relationship Id="rId5" Type="http://schemas.openxmlformats.org/officeDocument/2006/relationships/oleObject" Target="../embeddings/oleObject11.bin"/><Relationship Id="rId6" Type="http://schemas.openxmlformats.org/officeDocument/2006/relationships/image" Target="../media/image29.e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30.emf"/><Relationship Id="rId9" Type="http://schemas.openxmlformats.org/officeDocument/2006/relationships/oleObject" Target="../embeddings/oleObject13.bin"/><Relationship Id="rId10" Type="http://schemas.openxmlformats.org/officeDocument/2006/relationships/image" Target="../media/image3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33.emf"/><Relationship Id="rId5" Type="http://schemas.openxmlformats.org/officeDocument/2006/relationships/oleObject" Target="../embeddings/oleObject16.bin"/><Relationship Id="rId6" Type="http://schemas.openxmlformats.org/officeDocument/2006/relationships/image" Target="../media/image34.emf"/><Relationship Id="rId7" Type="http://schemas.openxmlformats.org/officeDocument/2006/relationships/oleObject" Target="../embeddings/oleObject17.bin"/><Relationship Id="rId8" Type="http://schemas.openxmlformats.org/officeDocument/2006/relationships/image" Target="../media/image35.emf"/><Relationship Id="rId9" Type="http://schemas.openxmlformats.org/officeDocument/2006/relationships/hyperlink" Target="file://localhost/Users/bwikkerink/Desktop/NWD%202016/Tns%20bestanden/Driehoek%20van%20Pascal.tns" TargetMode="External"/><Relationship Id="rId10" Type="http://schemas.openxmlformats.org/officeDocument/2006/relationships/oleObject" Target="../embeddings/oleObject18.bin"/><Relationship Id="rId11" Type="http://schemas.openxmlformats.org/officeDocument/2006/relationships/image" Target="../media/image36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4" Type="http://schemas.openxmlformats.org/officeDocument/2006/relationships/image" Target="../media/image37.emf"/><Relationship Id="rId5" Type="http://schemas.openxmlformats.org/officeDocument/2006/relationships/oleObject" Target="../embeddings/oleObject20.bin"/><Relationship Id="rId6" Type="http://schemas.openxmlformats.org/officeDocument/2006/relationships/image" Target="../media/image34.emf"/><Relationship Id="rId7" Type="http://schemas.openxmlformats.org/officeDocument/2006/relationships/oleObject" Target="../embeddings/oleObject21.bin"/><Relationship Id="rId8" Type="http://schemas.openxmlformats.org/officeDocument/2006/relationships/image" Target="../media/image38.emf"/><Relationship Id="rId9" Type="http://schemas.openxmlformats.org/officeDocument/2006/relationships/hyperlink" Target="file://localhost/Users/bwikkerink/Desktop/NWD%202016/Tns%20bestanden/Driehoek%20van%20Pascal.tns" TargetMode="External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0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driehoek%20Beamer.tns" TargetMode="External"/><Relationship Id="rId3" Type="http://schemas.openxmlformats.org/officeDocument/2006/relationships/image" Target="../media/image41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4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7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8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9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0.tif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9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1.tif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49.tif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2.tif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3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3.tif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5.tif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3.tif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Sierpinski%20chaos.tns" TargetMode="External"/><Relationship Id="rId3" Type="http://schemas.openxmlformats.org/officeDocument/2006/relationships/image" Target="../media/image56.tif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.jpg"/><Relationship Id="rId20" Type="http://schemas.openxmlformats.org/officeDocument/2006/relationships/image" Target="../media/image76.jpg"/><Relationship Id="rId21" Type="http://schemas.openxmlformats.org/officeDocument/2006/relationships/image" Target="../media/image77.jpg"/><Relationship Id="rId10" Type="http://schemas.openxmlformats.org/officeDocument/2006/relationships/image" Target="../media/image66.jpg"/><Relationship Id="rId11" Type="http://schemas.openxmlformats.org/officeDocument/2006/relationships/image" Target="../media/image67.jpg"/><Relationship Id="rId12" Type="http://schemas.openxmlformats.org/officeDocument/2006/relationships/image" Target="../media/image68.jpg"/><Relationship Id="rId13" Type="http://schemas.openxmlformats.org/officeDocument/2006/relationships/image" Target="../media/image69.jpg"/><Relationship Id="rId14" Type="http://schemas.openxmlformats.org/officeDocument/2006/relationships/image" Target="../media/image70.jpg"/><Relationship Id="rId15" Type="http://schemas.openxmlformats.org/officeDocument/2006/relationships/image" Target="../media/image71.jpg"/><Relationship Id="rId16" Type="http://schemas.openxmlformats.org/officeDocument/2006/relationships/image" Target="../media/image72.jpg"/><Relationship Id="rId17" Type="http://schemas.openxmlformats.org/officeDocument/2006/relationships/image" Target="../media/image73.jpg"/><Relationship Id="rId18" Type="http://schemas.openxmlformats.org/officeDocument/2006/relationships/image" Target="../media/image74.jpg"/><Relationship Id="rId19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g"/><Relationship Id="rId3" Type="http://schemas.openxmlformats.org/officeDocument/2006/relationships/image" Target="../media/image59.jpg"/><Relationship Id="rId4" Type="http://schemas.openxmlformats.org/officeDocument/2006/relationships/image" Target="../media/image60.jpg"/><Relationship Id="rId5" Type="http://schemas.openxmlformats.org/officeDocument/2006/relationships/image" Target="../media/image61.jpg"/><Relationship Id="rId6" Type="http://schemas.openxmlformats.org/officeDocument/2006/relationships/image" Target="../media/image62.jpg"/><Relationship Id="rId7" Type="http://schemas.openxmlformats.org/officeDocument/2006/relationships/image" Target="../media/image63.jpg"/><Relationship Id="rId8" Type="http://schemas.openxmlformats.org/officeDocument/2006/relationships/image" Target="../media/image64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Driehoek%20van%20Pascal.tns" TargetMode="External"/><Relationship Id="rId3" Type="http://schemas.openxmlformats.org/officeDocument/2006/relationships/image" Target="../media/image1.gif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Excel%20bestanden/Pascal%20en%20Sierpinski.xlsx" TargetMode="External"/><Relationship Id="rId3" Type="http://schemas.openxmlformats.org/officeDocument/2006/relationships/image" Target="../media/image79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Driehoek%20van%20Pascal.tns" TargetMode="External"/><Relationship Id="rId3" Type="http://schemas.openxmlformats.org/officeDocument/2006/relationships/image" Target="../media/image23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Driehoek%20van%20Pascal.tns" TargetMode="External"/><Relationship Id="rId3" Type="http://schemas.openxmlformats.org/officeDocument/2006/relationships/image" Target="../media/image80.jp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bwikkerink/Desktop/NWD%202016/Tns%20bestanden/Driehoek%20van%20Pascal.tns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22.bin"/><Relationship Id="rId5" Type="http://schemas.openxmlformats.org/officeDocument/2006/relationships/image" Target="../media/image81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23.bin"/><Relationship Id="rId5" Type="http://schemas.openxmlformats.org/officeDocument/2006/relationships/image" Target="../media/image82.emf"/><Relationship Id="rId6" Type="http://schemas.openxmlformats.org/officeDocument/2006/relationships/oleObject" Target="../embeddings/oleObject24.bin"/><Relationship Id="rId7" Type="http://schemas.openxmlformats.org/officeDocument/2006/relationships/image" Target="../media/image8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25.bin"/><Relationship Id="rId5" Type="http://schemas.openxmlformats.org/officeDocument/2006/relationships/image" Target="../media/image84.emf"/><Relationship Id="rId6" Type="http://schemas.openxmlformats.org/officeDocument/2006/relationships/oleObject" Target="../embeddings/oleObject26.bin"/><Relationship Id="rId7" Type="http://schemas.openxmlformats.org/officeDocument/2006/relationships/image" Target="../media/image85.emf"/><Relationship Id="rId8" Type="http://schemas.openxmlformats.org/officeDocument/2006/relationships/oleObject" Target="../embeddings/oleObject27.bin"/><Relationship Id="rId9" Type="http://schemas.openxmlformats.org/officeDocument/2006/relationships/image" Target="../media/image86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28.bin"/><Relationship Id="rId5" Type="http://schemas.openxmlformats.org/officeDocument/2006/relationships/image" Target="../media/image84.emf"/><Relationship Id="rId6" Type="http://schemas.openxmlformats.org/officeDocument/2006/relationships/oleObject" Target="../embeddings/oleObject29.bin"/><Relationship Id="rId7" Type="http://schemas.openxmlformats.org/officeDocument/2006/relationships/image" Target="../media/image85.emf"/><Relationship Id="rId8" Type="http://schemas.openxmlformats.org/officeDocument/2006/relationships/oleObject" Target="../embeddings/oleObject30.bin"/><Relationship Id="rId9" Type="http://schemas.openxmlformats.org/officeDocument/2006/relationships/image" Target="../media/image86.emf"/><Relationship Id="rId10" Type="http://schemas.openxmlformats.org/officeDocument/2006/relationships/oleObject" Target="../embeddings/oleObject31.bin"/><Relationship Id="rId11" Type="http://schemas.openxmlformats.org/officeDocument/2006/relationships/image" Target="../media/image87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7.emf"/><Relationship Id="rId12" Type="http://schemas.openxmlformats.org/officeDocument/2006/relationships/oleObject" Target="../embeddings/oleObject36.bin"/><Relationship Id="rId13" Type="http://schemas.openxmlformats.org/officeDocument/2006/relationships/image" Target="../media/image88.e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2.xml"/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32.bin"/><Relationship Id="rId5" Type="http://schemas.openxmlformats.org/officeDocument/2006/relationships/image" Target="../media/image84.emf"/><Relationship Id="rId6" Type="http://schemas.openxmlformats.org/officeDocument/2006/relationships/oleObject" Target="../embeddings/oleObject33.bin"/><Relationship Id="rId7" Type="http://schemas.openxmlformats.org/officeDocument/2006/relationships/image" Target="../media/image85.emf"/><Relationship Id="rId8" Type="http://schemas.openxmlformats.org/officeDocument/2006/relationships/oleObject" Target="../embeddings/oleObject34.bin"/><Relationship Id="rId9" Type="http://schemas.openxmlformats.org/officeDocument/2006/relationships/image" Target="../media/image86.emf"/><Relationship Id="rId10" Type="http://schemas.openxmlformats.org/officeDocument/2006/relationships/oleObject" Target="../embeddings/oleObject35.bin"/></Relationships>
</file>

<file path=ppt/slides/_rels/slide7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7.emf"/><Relationship Id="rId12" Type="http://schemas.openxmlformats.org/officeDocument/2006/relationships/oleObject" Target="../embeddings/oleObject41.bin"/><Relationship Id="rId13" Type="http://schemas.openxmlformats.org/officeDocument/2006/relationships/image" Target="../media/image88.emf"/><Relationship Id="rId14" Type="http://schemas.openxmlformats.org/officeDocument/2006/relationships/oleObject" Target="../embeddings/oleObject42.bin"/><Relationship Id="rId15" Type="http://schemas.openxmlformats.org/officeDocument/2006/relationships/image" Target="../media/image89.e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oleObject" Target="../embeddings/oleObject37.bin"/><Relationship Id="rId5" Type="http://schemas.openxmlformats.org/officeDocument/2006/relationships/image" Target="../media/image84.emf"/><Relationship Id="rId6" Type="http://schemas.openxmlformats.org/officeDocument/2006/relationships/oleObject" Target="../embeddings/oleObject38.bin"/><Relationship Id="rId7" Type="http://schemas.openxmlformats.org/officeDocument/2006/relationships/image" Target="../media/image85.emf"/><Relationship Id="rId8" Type="http://schemas.openxmlformats.org/officeDocument/2006/relationships/oleObject" Target="../embeddings/oleObject39.bin"/><Relationship Id="rId9" Type="http://schemas.openxmlformats.org/officeDocument/2006/relationships/image" Target="../media/image86.emf"/><Relationship Id="rId10" Type="http://schemas.openxmlformats.org/officeDocument/2006/relationships/oleObject" Target="../embeddings/oleObject40.bin"/></Relationships>
</file>

<file path=ppt/slides/_rels/slide78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6.bin"/><Relationship Id="rId12" Type="http://schemas.openxmlformats.org/officeDocument/2006/relationships/image" Target="../media/image87.emf"/><Relationship Id="rId13" Type="http://schemas.openxmlformats.org/officeDocument/2006/relationships/oleObject" Target="../embeddings/oleObject47.bin"/><Relationship Id="rId14" Type="http://schemas.openxmlformats.org/officeDocument/2006/relationships/image" Target="../media/image88.emf"/><Relationship Id="rId15" Type="http://schemas.openxmlformats.org/officeDocument/2006/relationships/oleObject" Target="../embeddings/oleObject48.bin"/><Relationship Id="rId16" Type="http://schemas.openxmlformats.org/officeDocument/2006/relationships/image" Target="../media/image89.emf"/><Relationship Id="rId17" Type="http://schemas.openxmlformats.org/officeDocument/2006/relationships/oleObject" Target="../embeddings/oleObject49.bin"/><Relationship Id="rId18" Type="http://schemas.openxmlformats.org/officeDocument/2006/relationships/image" Target="../media/image90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2.xml"/><Relationship Id="rId3" Type="http://schemas.openxmlformats.org/officeDocument/2006/relationships/hyperlink" Target="file://localhost/Users/bwikkerink/Desktop/NWD%202016/Tns%20bestanden/Driehoek%20van%20Pascal.tns" TargetMode="External"/><Relationship Id="rId4" Type="http://schemas.openxmlformats.org/officeDocument/2006/relationships/hyperlink" Target="file://localhost/Users/bwikkerink/Desktop/NWD%202016/Tns%20bestanden/Fibonacci%20formule.tns" TargetMode="External"/><Relationship Id="rId5" Type="http://schemas.openxmlformats.org/officeDocument/2006/relationships/oleObject" Target="../embeddings/oleObject43.bin"/><Relationship Id="rId6" Type="http://schemas.openxmlformats.org/officeDocument/2006/relationships/image" Target="../media/image84.emf"/><Relationship Id="rId7" Type="http://schemas.openxmlformats.org/officeDocument/2006/relationships/oleObject" Target="../embeddings/oleObject44.bin"/><Relationship Id="rId8" Type="http://schemas.openxmlformats.org/officeDocument/2006/relationships/image" Target="../media/image85.emf"/><Relationship Id="rId9" Type="http://schemas.openxmlformats.org/officeDocument/2006/relationships/oleObject" Target="../embeddings/oleObject45.bin"/><Relationship Id="rId10" Type="http://schemas.openxmlformats.org/officeDocument/2006/relationships/image" Target="../media/image86.em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0.bin"/><Relationship Id="rId5" Type="http://schemas.openxmlformats.org/officeDocument/2006/relationships/image" Target="../media/image92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1.bin"/><Relationship Id="rId5" Type="http://schemas.openxmlformats.org/officeDocument/2006/relationships/image" Target="../media/image93.e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2.bin"/><Relationship Id="rId5" Type="http://schemas.openxmlformats.org/officeDocument/2006/relationships/image" Target="../media/image94.e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3.bin"/><Relationship Id="rId5" Type="http://schemas.openxmlformats.org/officeDocument/2006/relationships/image" Target="../media/image95.emf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4.bin"/><Relationship Id="rId5" Type="http://schemas.openxmlformats.org/officeDocument/2006/relationships/image" Target="../media/image96.emf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5.bin"/><Relationship Id="rId5" Type="http://schemas.openxmlformats.org/officeDocument/2006/relationships/image" Target="../media/image97.emf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4" Type="http://schemas.openxmlformats.org/officeDocument/2006/relationships/oleObject" Target="../embeddings/oleObject56.bin"/><Relationship Id="rId5" Type="http://schemas.openxmlformats.org/officeDocument/2006/relationships/image" Target="../media/image98.emf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4" Type="http://schemas.openxmlformats.org/officeDocument/2006/relationships/image" Target="../media/image99.emf"/><Relationship Id="rId5" Type="http://schemas.openxmlformats.org/officeDocument/2006/relationships/image" Target="../media/image8.tiff"/><Relationship Id="rId6" Type="http://schemas.openxmlformats.org/officeDocument/2006/relationships/oleObject" Target="../embeddings/oleObject58.bin"/><Relationship Id="rId7" Type="http://schemas.openxmlformats.org/officeDocument/2006/relationships/image" Target="../media/image100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4" Type="http://schemas.openxmlformats.org/officeDocument/2006/relationships/image" Target="../media/image101.emf"/><Relationship Id="rId5" Type="http://schemas.openxmlformats.org/officeDocument/2006/relationships/oleObject" Target="../embeddings/oleObject60.bin"/><Relationship Id="rId6" Type="http://schemas.openxmlformats.org/officeDocument/2006/relationships/image" Target="../media/image102.emf"/><Relationship Id="rId7" Type="http://schemas.openxmlformats.org/officeDocument/2006/relationships/oleObject" Target="../embeddings/oleObject61.bin"/><Relationship Id="rId8" Type="http://schemas.openxmlformats.org/officeDocument/2006/relationships/image" Target="../media/image103.emf"/><Relationship Id="rId9" Type="http://schemas.openxmlformats.org/officeDocument/2006/relationships/oleObject" Target="../embeddings/oleObject62.bin"/><Relationship Id="rId10" Type="http://schemas.openxmlformats.org/officeDocument/2006/relationships/image" Target="../media/image104.emf"/><Relationship Id="rId1" Type="http://schemas.openxmlformats.org/officeDocument/2006/relationships/vmlDrawing" Target="../drawings/vmlDrawing23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4" Type="http://schemas.openxmlformats.org/officeDocument/2006/relationships/image" Target="../media/image10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6279" y="439014"/>
            <a:ext cx="7772400" cy="1470025"/>
          </a:xfrm>
        </p:spPr>
        <p:txBody>
          <a:bodyPr>
            <a:normAutofit/>
          </a:bodyPr>
          <a:lstStyle/>
          <a:p>
            <a:r>
              <a:rPr lang="nl-NL" sz="4000" dirty="0" smtClean="0"/>
              <a:t>Getallen en een driehoek</a:t>
            </a:r>
            <a:endParaRPr lang="nl-NL" sz="4000" dirty="0"/>
          </a:p>
        </p:txBody>
      </p:sp>
      <p:sp>
        <p:nvSpPr>
          <p:cNvPr id="3" name="Tekstvak 2"/>
          <p:cNvSpPr txBox="1"/>
          <p:nvPr/>
        </p:nvSpPr>
        <p:spPr>
          <a:xfrm>
            <a:off x="3787495" y="5774829"/>
            <a:ext cx="1577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/>
              <a:t>Bert Wikkerink</a:t>
            </a:r>
          </a:p>
        </p:txBody>
      </p:sp>
      <p:pic>
        <p:nvPicPr>
          <p:cNvPr id="4" name="Afbeelding 3" descr="PascalTriangleAnimated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2177139"/>
            <a:ext cx="330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033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7900737" y="474834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4959350" y="313946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00FF"/>
                </a:solidFill>
              </a:rPr>
              <a:t>10</a:t>
            </a:r>
            <a:endParaRPr lang="nl-NL" sz="2000" dirty="0">
              <a:solidFill>
                <a:srgbClr val="0000FF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590566" y="5754774"/>
            <a:ext cx="38203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Drie naar rechts, twee omhoog:</a:t>
            </a:r>
            <a:endParaRPr lang="nl-NL" sz="22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343805"/>
              </p:ext>
            </p:extLst>
          </p:nvPr>
        </p:nvGraphicFramePr>
        <p:xfrm>
          <a:off x="5504389" y="5475423"/>
          <a:ext cx="2215641" cy="961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Equation" r:id="rId4" imgW="1168400" imgH="508000" progId="Equation.DSMT4">
                  <p:embed/>
                </p:oleObj>
              </mc:Choice>
              <mc:Fallback>
                <p:oleObj name="Equation" r:id="rId4" imgW="1168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4389" y="5475423"/>
                        <a:ext cx="2215641" cy="961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2620133" y="82853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12" name="Tekstvak 11"/>
          <p:cNvSpPr txBox="1"/>
          <p:nvPr/>
        </p:nvSpPr>
        <p:spPr>
          <a:xfrm>
            <a:off x="2625140" y="1596354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15" name="Tekstvak 14"/>
          <p:cNvSpPr txBox="1"/>
          <p:nvPr/>
        </p:nvSpPr>
        <p:spPr>
          <a:xfrm>
            <a:off x="2622295" y="237660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17" name="Tekstvak 16"/>
          <p:cNvSpPr txBox="1"/>
          <p:nvPr/>
        </p:nvSpPr>
        <p:spPr>
          <a:xfrm>
            <a:off x="2612938" y="3152363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19" name="Tekstvak 18"/>
          <p:cNvSpPr txBox="1"/>
          <p:nvPr/>
        </p:nvSpPr>
        <p:spPr>
          <a:xfrm>
            <a:off x="2612938" y="3927732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0" name="Tekstvak 19"/>
          <p:cNvSpPr txBox="1"/>
          <p:nvPr/>
        </p:nvSpPr>
        <p:spPr>
          <a:xfrm>
            <a:off x="3407031" y="472106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1" name="Tekstvak 20"/>
          <p:cNvSpPr txBox="1"/>
          <p:nvPr/>
        </p:nvSpPr>
        <p:spPr>
          <a:xfrm>
            <a:off x="4161102" y="472106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2" name="Tekstvak 21"/>
          <p:cNvSpPr txBox="1"/>
          <p:nvPr/>
        </p:nvSpPr>
        <p:spPr>
          <a:xfrm>
            <a:off x="4959350" y="4720519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3" name="Tekstvak 22"/>
          <p:cNvSpPr txBox="1"/>
          <p:nvPr/>
        </p:nvSpPr>
        <p:spPr>
          <a:xfrm>
            <a:off x="5734717" y="470660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4" name="Tekstvak 23"/>
          <p:cNvSpPr txBox="1"/>
          <p:nvPr/>
        </p:nvSpPr>
        <p:spPr>
          <a:xfrm>
            <a:off x="6522870" y="4719973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</a:t>
            </a:r>
            <a:endParaRPr lang="nl-NL" sz="2000" dirty="0"/>
          </a:p>
        </p:txBody>
      </p:sp>
      <p:sp>
        <p:nvSpPr>
          <p:cNvPr id="25" name="Tekstvak 24"/>
          <p:cNvSpPr txBox="1"/>
          <p:nvPr/>
        </p:nvSpPr>
        <p:spPr>
          <a:xfrm>
            <a:off x="3393663" y="394156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2</a:t>
            </a:r>
            <a:endParaRPr lang="nl-NL" sz="2000" dirty="0"/>
          </a:p>
        </p:txBody>
      </p:sp>
      <p:sp>
        <p:nvSpPr>
          <p:cNvPr id="26" name="Tekstvak 25"/>
          <p:cNvSpPr txBox="1"/>
          <p:nvPr/>
        </p:nvSpPr>
        <p:spPr>
          <a:xfrm>
            <a:off x="4174470" y="3928197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3</a:t>
            </a:r>
            <a:endParaRPr lang="nl-NL" sz="2000" dirty="0"/>
          </a:p>
        </p:txBody>
      </p:sp>
      <p:sp>
        <p:nvSpPr>
          <p:cNvPr id="27" name="Tekstvak 26"/>
          <p:cNvSpPr txBox="1"/>
          <p:nvPr/>
        </p:nvSpPr>
        <p:spPr>
          <a:xfrm>
            <a:off x="4959350" y="394156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4</a:t>
            </a:r>
            <a:endParaRPr lang="nl-NL" sz="2000" dirty="0"/>
          </a:p>
        </p:txBody>
      </p:sp>
      <p:sp>
        <p:nvSpPr>
          <p:cNvPr id="28" name="Tekstvak 27"/>
          <p:cNvSpPr txBox="1"/>
          <p:nvPr/>
        </p:nvSpPr>
        <p:spPr>
          <a:xfrm>
            <a:off x="5734717" y="394156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6522870" y="394156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6</a:t>
            </a:r>
            <a:endParaRPr lang="nl-NL" sz="2000" dirty="0"/>
          </a:p>
        </p:txBody>
      </p:sp>
      <p:sp>
        <p:nvSpPr>
          <p:cNvPr id="30" name="Tekstvak 29"/>
          <p:cNvSpPr txBox="1"/>
          <p:nvPr/>
        </p:nvSpPr>
        <p:spPr>
          <a:xfrm>
            <a:off x="3393663" y="3139460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3</a:t>
            </a:r>
          </a:p>
        </p:txBody>
      </p:sp>
      <p:sp>
        <p:nvSpPr>
          <p:cNvPr id="31" name="Tekstvak 30"/>
          <p:cNvSpPr txBox="1"/>
          <p:nvPr/>
        </p:nvSpPr>
        <p:spPr>
          <a:xfrm>
            <a:off x="3393663" y="2390438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4</a:t>
            </a:r>
          </a:p>
        </p:txBody>
      </p:sp>
      <p:sp>
        <p:nvSpPr>
          <p:cNvPr id="32" name="Tekstvak 31"/>
          <p:cNvSpPr txBox="1"/>
          <p:nvPr/>
        </p:nvSpPr>
        <p:spPr>
          <a:xfrm>
            <a:off x="3393663" y="160465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5</a:t>
            </a:r>
          </a:p>
        </p:txBody>
      </p:sp>
      <p:sp>
        <p:nvSpPr>
          <p:cNvPr id="33" name="Tekstvak 32"/>
          <p:cNvSpPr txBox="1"/>
          <p:nvPr/>
        </p:nvSpPr>
        <p:spPr>
          <a:xfrm>
            <a:off x="3407031" y="815167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6</a:t>
            </a:r>
          </a:p>
        </p:txBody>
      </p:sp>
      <p:sp>
        <p:nvSpPr>
          <p:cNvPr id="34" name="Tekstvak 33"/>
          <p:cNvSpPr txBox="1"/>
          <p:nvPr/>
        </p:nvSpPr>
        <p:spPr>
          <a:xfrm>
            <a:off x="4174470" y="3138995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6</a:t>
            </a:r>
          </a:p>
        </p:txBody>
      </p:sp>
      <p:sp>
        <p:nvSpPr>
          <p:cNvPr id="35" name="Tekstvak 34"/>
          <p:cNvSpPr txBox="1"/>
          <p:nvPr/>
        </p:nvSpPr>
        <p:spPr>
          <a:xfrm>
            <a:off x="4161102" y="2389973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10</a:t>
            </a:r>
            <a:endParaRPr lang="nl-NL" sz="2000" dirty="0"/>
          </a:p>
        </p:txBody>
      </p:sp>
      <p:sp>
        <p:nvSpPr>
          <p:cNvPr id="37" name="Tekstvak 36"/>
          <p:cNvSpPr txBox="1"/>
          <p:nvPr/>
        </p:nvSpPr>
        <p:spPr>
          <a:xfrm>
            <a:off x="4161102" y="1585757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15</a:t>
            </a:r>
            <a:endParaRPr lang="nl-NL" sz="2000" dirty="0"/>
          </a:p>
        </p:txBody>
      </p:sp>
      <p:sp>
        <p:nvSpPr>
          <p:cNvPr id="38" name="Tekstvak 37"/>
          <p:cNvSpPr txBox="1"/>
          <p:nvPr/>
        </p:nvSpPr>
        <p:spPr>
          <a:xfrm>
            <a:off x="4174470" y="815167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21</a:t>
            </a:r>
            <a:endParaRPr lang="nl-NL" sz="2000" dirty="0"/>
          </a:p>
        </p:txBody>
      </p:sp>
      <p:sp>
        <p:nvSpPr>
          <p:cNvPr id="39" name="Tekstvak 38"/>
          <p:cNvSpPr txBox="1"/>
          <p:nvPr/>
        </p:nvSpPr>
        <p:spPr>
          <a:xfrm>
            <a:off x="4956690" y="2389973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/>
              <a:t>2</a:t>
            </a:r>
            <a:r>
              <a:rPr lang="nl-NL" sz="2000" dirty="0" smtClean="0"/>
              <a:t>0</a:t>
            </a:r>
            <a:endParaRPr lang="nl-NL" sz="2000" dirty="0"/>
          </a:p>
        </p:txBody>
      </p:sp>
      <p:sp>
        <p:nvSpPr>
          <p:cNvPr id="40" name="Tekstvak 39"/>
          <p:cNvSpPr txBox="1"/>
          <p:nvPr/>
        </p:nvSpPr>
        <p:spPr>
          <a:xfrm>
            <a:off x="4954030" y="1585757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35</a:t>
            </a:r>
            <a:endParaRPr lang="nl-NL" sz="2000" dirty="0"/>
          </a:p>
        </p:txBody>
      </p:sp>
      <p:sp>
        <p:nvSpPr>
          <p:cNvPr id="41" name="Tekstvak 40"/>
          <p:cNvSpPr txBox="1"/>
          <p:nvPr/>
        </p:nvSpPr>
        <p:spPr>
          <a:xfrm>
            <a:off x="5681245" y="801799"/>
            <a:ext cx="57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126</a:t>
            </a:r>
            <a:endParaRPr lang="nl-NL" sz="2000" dirty="0"/>
          </a:p>
        </p:txBody>
      </p:sp>
      <p:sp>
        <p:nvSpPr>
          <p:cNvPr id="42" name="Tekstvak 41"/>
          <p:cNvSpPr txBox="1"/>
          <p:nvPr/>
        </p:nvSpPr>
        <p:spPr>
          <a:xfrm>
            <a:off x="4960878" y="801799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56</a:t>
            </a:r>
            <a:endParaRPr lang="nl-NL" sz="2000" dirty="0"/>
          </a:p>
        </p:txBody>
      </p:sp>
      <p:sp>
        <p:nvSpPr>
          <p:cNvPr id="43" name="Tekstvak 42"/>
          <p:cNvSpPr txBox="1"/>
          <p:nvPr/>
        </p:nvSpPr>
        <p:spPr>
          <a:xfrm>
            <a:off x="6468868" y="801799"/>
            <a:ext cx="57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252</a:t>
            </a:r>
            <a:endParaRPr lang="nl-NL" sz="2000" dirty="0"/>
          </a:p>
        </p:txBody>
      </p:sp>
      <p:sp>
        <p:nvSpPr>
          <p:cNvPr id="44" name="Tekstvak 43"/>
          <p:cNvSpPr txBox="1"/>
          <p:nvPr/>
        </p:nvSpPr>
        <p:spPr>
          <a:xfrm>
            <a:off x="5707981" y="1569618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70</a:t>
            </a:r>
            <a:endParaRPr lang="nl-NL" sz="2000" dirty="0"/>
          </a:p>
        </p:txBody>
      </p:sp>
      <p:sp>
        <p:nvSpPr>
          <p:cNvPr id="45" name="Tekstvak 44"/>
          <p:cNvSpPr txBox="1"/>
          <p:nvPr/>
        </p:nvSpPr>
        <p:spPr>
          <a:xfrm>
            <a:off x="5721349" y="2376605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35</a:t>
            </a:r>
            <a:endParaRPr lang="nl-NL" sz="2000" dirty="0"/>
          </a:p>
        </p:txBody>
      </p:sp>
      <p:sp>
        <p:nvSpPr>
          <p:cNvPr id="46" name="Tekstvak 45"/>
          <p:cNvSpPr txBox="1"/>
          <p:nvPr/>
        </p:nvSpPr>
        <p:spPr>
          <a:xfrm>
            <a:off x="5721349" y="3138995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15</a:t>
            </a:r>
            <a:endParaRPr lang="nl-NL" sz="2000" dirty="0"/>
          </a:p>
        </p:txBody>
      </p:sp>
      <p:sp>
        <p:nvSpPr>
          <p:cNvPr id="47" name="Tekstvak 46"/>
          <p:cNvSpPr txBox="1"/>
          <p:nvPr/>
        </p:nvSpPr>
        <p:spPr>
          <a:xfrm>
            <a:off x="6495604" y="3125627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21</a:t>
            </a:r>
            <a:endParaRPr lang="nl-NL" sz="2000" dirty="0"/>
          </a:p>
        </p:txBody>
      </p:sp>
      <p:sp>
        <p:nvSpPr>
          <p:cNvPr id="48" name="Tekstvak 47"/>
          <p:cNvSpPr txBox="1"/>
          <p:nvPr/>
        </p:nvSpPr>
        <p:spPr>
          <a:xfrm>
            <a:off x="6495604" y="2389973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56</a:t>
            </a:r>
            <a:endParaRPr lang="nl-NL" sz="2000" dirty="0"/>
          </a:p>
        </p:txBody>
      </p:sp>
      <p:sp>
        <p:nvSpPr>
          <p:cNvPr id="49" name="Tekstvak 48"/>
          <p:cNvSpPr txBox="1"/>
          <p:nvPr/>
        </p:nvSpPr>
        <p:spPr>
          <a:xfrm>
            <a:off x="6454970" y="1569618"/>
            <a:ext cx="57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126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45634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5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5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5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5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2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560747"/>
            <a:ext cx="7056993" cy="3767349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2797073" y="709916"/>
            <a:ext cx="3549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driehoek van Pascal</a:t>
            </a:r>
            <a:endParaRPr lang="nl-NL" sz="28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178728"/>
              </p:ext>
            </p:extLst>
          </p:nvPr>
        </p:nvGraphicFramePr>
        <p:xfrm>
          <a:off x="4073038" y="5606435"/>
          <a:ext cx="222885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21" name="Equation" r:id="rId5" imgW="1206500" imgH="508000" progId="Equation.DSMT4">
                  <p:embed/>
                </p:oleObj>
              </mc:Choice>
              <mc:Fallback>
                <p:oleObj name="Equation" r:id="rId5" imgW="12065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3038" y="5606435"/>
                        <a:ext cx="2228850" cy="93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kstvak 6"/>
          <p:cNvSpPr txBox="1"/>
          <p:nvPr/>
        </p:nvSpPr>
        <p:spPr>
          <a:xfrm>
            <a:off x="1472075" y="5847447"/>
            <a:ext cx="25756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i="1" dirty="0">
                <a:latin typeface="Cambria"/>
                <a:cs typeface="Cambria"/>
              </a:rPr>
              <a:t>n</a:t>
            </a:r>
            <a:r>
              <a:rPr lang="nl-NL" sz="2400" dirty="0" smtClean="0"/>
              <a:t>-de rij, </a:t>
            </a:r>
            <a:r>
              <a:rPr lang="nl-NL" sz="2400" i="1" dirty="0" smtClean="0">
                <a:latin typeface="Cambria"/>
                <a:cs typeface="Cambria"/>
              </a:rPr>
              <a:t>k</a:t>
            </a:r>
            <a:r>
              <a:rPr lang="nl-NL" sz="2400" dirty="0" smtClean="0"/>
              <a:t>-de getal:</a:t>
            </a:r>
            <a:endParaRPr lang="nl-NL" sz="24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088576"/>
              </p:ext>
            </p:extLst>
          </p:nvPr>
        </p:nvGraphicFramePr>
        <p:xfrm>
          <a:off x="6344753" y="5888619"/>
          <a:ext cx="1093229" cy="276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22" name="Equation" r:id="rId7" imgW="800100" imgH="203200" progId="Equation.DSMT4">
                  <p:embed/>
                </p:oleObj>
              </mc:Choice>
              <mc:Fallback>
                <p:oleObj name="Equation" r:id="rId7" imgW="800100" imgH="203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44753" y="5888619"/>
                        <a:ext cx="1093229" cy="276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Rechte verbindingslijn 7"/>
          <p:cNvCxnSpPr/>
          <p:nvPr/>
        </p:nvCxnSpPr>
        <p:spPr>
          <a:xfrm>
            <a:off x="808239" y="1758038"/>
            <a:ext cx="357326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808239" y="2177136"/>
            <a:ext cx="3103361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Rechte verbindingslijn 11"/>
          <p:cNvCxnSpPr/>
          <p:nvPr/>
        </p:nvCxnSpPr>
        <p:spPr>
          <a:xfrm>
            <a:off x="808239" y="2596596"/>
            <a:ext cx="27589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808239" y="3009346"/>
            <a:ext cx="23207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Rechte verbindingslijn 15"/>
          <p:cNvCxnSpPr/>
          <p:nvPr/>
        </p:nvCxnSpPr>
        <p:spPr>
          <a:xfrm>
            <a:off x="808239" y="3434796"/>
            <a:ext cx="192705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Rechte verbindingslijn 17"/>
          <p:cNvCxnSpPr/>
          <p:nvPr/>
        </p:nvCxnSpPr>
        <p:spPr>
          <a:xfrm>
            <a:off x="808239" y="3841196"/>
            <a:ext cx="15397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" name="Tekstvak 21"/>
          <p:cNvSpPr txBox="1"/>
          <p:nvPr/>
        </p:nvSpPr>
        <p:spPr>
          <a:xfrm>
            <a:off x="417310" y="1541622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0</a:t>
            </a:r>
            <a:r>
              <a:rPr lang="nl-NL" baseline="30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</a:t>
            </a:r>
            <a:endParaRPr lang="nl-NL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418695" y="1930004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rgbClr val="8EB4E3"/>
                </a:solidFill>
              </a:rPr>
              <a:t>1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420080" y="2361804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8EB4E3"/>
                </a:solidFill>
              </a:rPr>
              <a:t>2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sp>
        <p:nvSpPr>
          <p:cNvPr id="26" name="Tekstvak 25"/>
          <p:cNvSpPr txBox="1"/>
          <p:nvPr/>
        </p:nvSpPr>
        <p:spPr>
          <a:xfrm>
            <a:off x="418695" y="2790334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rgbClr val="8EB4E3"/>
                </a:solidFill>
              </a:rPr>
              <a:t>3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sp>
        <p:nvSpPr>
          <p:cNvPr id="27" name="Tekstvak 26"/>
          <p:cNvSpPr txBox="1"/>
          <p:nvPr/>
        </p:nvSpPr>
        <p:spPr>
          <a:xfrm>
            <a:off x="430010" y="3216816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8EB4E3"/>
                </a:solidFill>
              </a:rPr>
              <a:t>4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sp>
        <p:nvSpPr>
          <p:cNvPr id="28" name="Tekstvak 27"/>
          <p:cNvSpPr txBox="1"/>
          <p:nvPr/>
        </p:nvSpPr>
        <p:spPr>
          <a:xfrm>
            <a:off x="438149" y="3617898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rgbClr val="8EB4E3"/>
                </a:solidFill>
              </a:rPr>
              <a:t>5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cxnSp>
        <p:nvCxnSpPr>
          <p:cNvPr id="29" name="Rechte verbindingslijn 28"/>
          <p:cNvCxnSpPr/>
          <p:nvPr/>
        </p:nvCxnSpPr>
        <p:spPr>
          <a:xfrm>
            <a:off x="816378" y="4254742"/>
            <a:ext cx="101242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0" name="Tekstvak 29"/>
          <p:cNvSpPr txBox="1"/>
          <p:nvPr/>
        </p:nvSpPr>
        <p:spPr>
          <a:xfrm>
            <a:off x="446288" y="4018744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8EB4E3"/>
                </a:solidFill>
              </a:rPr>
              <a:t>6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  <p:cxnSp>
        <p:nvCxnSpPr>
          <p:cNvPr id="33" name="Rechte verbindingslijn 32"/>
          <p:cNvCxnSpPr/>
          <p:nvPr/>
        </p:nvCxnSpPr>
        <p:spPr>
          <a:xfrm>
            <a:off x="824517" y="4724642"/>
            <a:ext cx="64755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5" name="Tekstvak 34"/>
          <p:cNvSpPr txBox="1"/>
          <p:nvPr/>
        </p:nvSpPr>
        <p:spPr>
          <a:xfrm>
            <a:off x="433588" y="4518452"/>
            <a:ext cx="378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solidFill>
                  <a:srgbClr val="8EB4E3"/>
                </a:solidFill>
              </a:rPr>
              <a:t>7</a:t>
            </a:r>
            <a:r>
              <a:rPr lang="nl-NL" baseline="30000" dirty="0" smtClean="0">
                <a:solidFill>
                  <a:srgbClr val="8EB4E3"/>
                </a:solidFill>
              </a:rPr>
              <a:t>e</a:t>
            </a:r>
            <a:endParaRPr lang="nl-NL" dirty="0" smtClean="0">
              <a:solidFill>
                <a:srgbClr val="8EB4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99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sp>
        <p:nvSpPr>
          <p:cNvPr id="5" name="Tekstvak 4"/>
          <p:cNvSpPr txBox="1"/>
          <p:nvPr/>
        </p:nvSpPr>
        <p:spPr>
          <a:xfrm>
            <a:off x="658605" y="4488172"/>
            <a:ext cx="7958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Hoeveel stukken kun je maximaal krijgen als je een </a:t>
            </a:r>
            <a:r>
              <a:rPr lang="nl-NL" sz="2000" dirty="0"/>
              <a:t>cake </a:t>
            </a:r>
            <a:r>
              <a:rPr lang="nl-NL" sz="2000" dirty="0" smtClean="0"/>
              <a:t>1 keer door snijdt?</a:t>
            </a:r>
            <a:endParaRPr lang="nl-NL" sz="2000" dirty="0"/>
          </a:p>
        </p:txBody>
      </p:sp>
      <p:sp>
        <p:nvSpPr>
          <p:cNvPr id="7" name="Tekstvak 6"/>
          <p:cNvSpPr txBox="1"/>
          <p:nvPr/>
        </p:nvSpPr>
        <p:spPr>
          <a:xfrm>
            <a:off x="658605" y="4959515"/>
            <a:ext cx="4251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En hoeveel stukken als je 2 keer snijdt?</a:t>
            </a:r>
            <a:endParaRPr lang="nl-NL" sz="2000" dirty="0"/>
          </a:p>
        </p:txBody>
      </p:sp>
      <p:sp>
        <p:nvSpPr>
          <p:cNvPr id="8" name="Tekstvak 7"/>
          <p:cNvSpPr txBox="1"/>
          <p:nvPr/>
        </p:nvSpPr>
        <p:spPr>
          <a:xfrm>
            <a:off x="658605" y="542577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En als je 3 keer snijdt?</a:t>
            </a:r>
            <a:endParaRPr lang="nl-NL" sz="2000" dirty="0"/>
          </a:p>
        </p:txBody>
      </p:sp>
      <p:sp>
        <p:nvSpPr>
          <p:cNvPr id="9" name="Tekstvak 8"/>
          <p:cNvSpPr txBox="1"/>
          <p:nvPr/>
        </p:nvSpPr>
        <p:spPr>
          <a:xfrm>
            <a:off x="658605" y="5899724"/>
            <a:ext cx="1270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En 4 keer?</a:t>
            </a:r>
            <a:endParaRPr lang="nl-NL" sz="2000" dirty="0"/>
          </a:p>
        </p:txBody>
      </p:sp>
      <p:pic>
        <p:nvPicPr>
          <p:cNvPr id="3" name="Afbeelding 2" descr="cake 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1" y="1610236"/>
            <a:ext cx="3019380" cy="210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372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729681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5" name="Afbeelding 4" descr="cake 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1" y="1610236"/>
            <a:ext cx="3019380" cy="210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3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729681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pic>
        <p:nvPicPr>
          <p:cNvPr id="4" name="Afbeelding 3" descr="mes 1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524000" y="5272448"/>
            <a:ext cx="3748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cxnSp>
        <p:nvCxnSpPr>
          <p:cNvPr id="12" name="Rechte verbindingslijn met pijl 11"/>
          <p:cNvCxnSpPr/>
          <p:nvPr/>
        </p:nvCxnSpPr>
        <p:spPr>
          <a:xfrm flipH="1">
            <a:off x="4592847" y="1321876"/>
            <a:ext cx="1615356" cy="7736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Afbeelding 7" descr="cake 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81" y="1610236"/>
            <a:ext cx="3019380" cy="210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30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 descr="mes 1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  <p:cxnSp>
        <p:nvCxnSpPr>
          <p:cNvPr id="8" name="Rechte verbindingslijn met pijl 7"/>
          <p:cNvCxnSpPr/>
          <p:nvPr/>
        </p:nvCxnSpPr>
        <p:spPr>
          <a:xfrm flipH="1">
            <a:off x="4592847" y="1321876"/>
            <a:ext cx="1615356" cy="7736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kstvak 1"/>
          <p:cNvSpPr txBox="1"/>
          <p:nvPr/>
        </p:nvSpPr>
        <p:spPr>
          <a:xfrm>
            <a:off x="729681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pic>
        <p:nvPicPr>
          <p:cNvPr id="3" name="Afbeelding 2" descr="cake1 1 a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8" y="1672191"/>
            <a:ext cx="3532095" cy="278257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041334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 descr="mes 1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29681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pic>
        <p:nvPicPr>
          <p:cNvPr id="7" name="Afbeelding 6" descr="mes 2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cxnSp>
        <p:nvCxnSpPr>
          <p:cNvPr id="9" name="Rechte verbindingslijn met pijl 8"/>
          <p:cNvCxnSpPr/>
          <p:nvPr/>
        </p:nvCxnSpPr>
        <p:spPr>
          <a:xfrm flipH="1">
            <a:off x="4631335" y="2159000"/>
            <a:ext cx="1576868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kstvak 9"/>
          <p:cNvSpPr txBox="1"/>
          <p:nvPr/>
        </p:nvSpPr>
        <p:spPr>
          <a:xfrm>
            <a:off x="2382071" y="5259620"/>
            <a:ext cx="3748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?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5" name="Afbeelding 14" descr="cake1 1 a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8" y="1672191"/>
            <a:ext cx="3532095" cy="278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75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Afbeelding 22" descr="Cake 2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7" y="1628956"/>
            <a:ext cx="3639312" cy="2907792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29681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59620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1" name="Afbeelding 10" descr="mes 1.tiff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  <p:pic>
        <p:nvPicPr>
          <p:cNvPr id="13" name="Afbeelding 12" descr="mes 2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cxnSp>
        <p:nvCxnSpPr>
          <p:cNvPr id="14" name="Rechte verbindingslijn met pijl 13"/>
          <p:cNvCxnSpPr/>
          <p:nvPr/>
        </p:nvCxnSpPr>
        <p:spPr>
          <a:xfrm flipH="1">
            <a:off x="4631335" y="2159000"/>
            <a:ext cx="1576868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32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mes 2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29681" y="525963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5963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5963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pic>
        <p:nvPicPr>
          <p:cNvPr id="9" name="Afbeelding 8" descr="mes 3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2985283"/>
            <a:ext cx="1859280" cy="871728"/>
          </a:xfrm>
          <a:prstGeom prst="rect">
            <a:avLst/>
          </a:prstGeom>
        </p:spPr>
      </p:pic>
      <p:cxnSp>
        <p:nvCxnSpPr>
          <p:cNvPr id="10" name="Rechte verbindingslijn met pijl 9"/>
          <p:cNvCxnSpPr/>
          <p:nvPr/>
        </p:nvCxnSpPr>
        <p:spPr>
          <a:xfrm flipH="1">
            <a:off x="4534950" y="3427720"/>
            <a:ext cx="16358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kstvak 10"/>
          <p:cNvSpPr txBox="1"/>
          <p:nvPr/>
        </p:nvSpPr>
        <p:spPr>
          <a:xfrm>
            <a:off x="3251200" y="5259631"/>
            <a:ext cx="3748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5" name="Afbeelding 14" descr="Cake 2a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99" y="1590472"/>
            <a:ext cx="3790950" cy="3028950"/>
          </a:xfrm>
          <a:prstGeom prst="rect">
            <a:avLst/>
          </a:prstGeom>
        </p:spPr>
      </p:pic>
      <p:pic>
        <p:nvPicPr>
          <p:cNvPr id="16" name="Afbeelding 15" descr="Cake 2a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17" y="1628956"/>
            <a:ext cx="3639312" cy="2907792"/>
          </a:xfrm>
          <a:prstGeom prst="rect">
            <a:avLst/>
          </a:prstGeom>
        </p:spPr>
      </p:pic>
      <p:pic>
        <p:nvPicPr>
          <p:cNvPr id="20" name="Afbeelding 19" descr="mes 1.tiff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27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Afbeelding 23" descr="Cake 3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94" y="1651814"/>
            <a:ext cx="3618230" cy="2915920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29681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3251200" y="5259632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8</a:t>
            </a:r>
          </a:p>
        </p:txBody>
      </p:sp>
      <p:sp>
        <p:nvSpPr>
          <p:cNvPr id="12" name="Tekstvak 11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3" name="Afbeelding 12" descr="mes 2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pic>
        <p:nvPicPr>
          <p:cNvPr id="14" name="Afbeelding 13" descr="mes 3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2985283"/>
            <a:ext cx="1859280" cy="871728"/>
          </a:xfrm>
          <a:prstGeom prst="rect">
            <a:avLst/>
          </a:prstGeom>
        </p:spPr>
      </p:pic>
      <p:cxnSp>
        <p:nvCxnSpPr>
          <p:cNvPr id="15" name="Rechte verbindingslijn met pijl 14"/>
          <p:cNvCxnSpPr/>
          <p:nvPr/>
        </p:nvCxnSpPr>
        <p:spPr>
          <a:xfrm flipH="1">
            <a:off x="4534950" y="3427720"/>
            <a:ext cx="163588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Afbeelding 19" descr="mes 1.tiff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95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TriangleAnimated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2177139"/>
            <a:ext cx="3302000" cy="3048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195447" y="673566"/>
            <a:ext cx="24378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Getallenrijen</a:t>
            </a:r>
            <a:endParaRPr lang="nl-NL" sz="3200" dirty="0"/>
          </a:p>
        </p:txBody>
      </p:sp>
      <p:sp>
        <p:nvSpPr>
          <p:cNvPr id="7" name="Tekstvak 6"/>
          <p:cNvSpPr txBox="1"/>
          <p:nvPr/>
        </p:nvSpPr>
        <p:spPr>
          <a:xfrm>
            <a:off x="6071212" y="1258342"/>
            <a:ext cx="172555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Patronen</a:t>
            </a:r>
            <a:endParaRPr lang="nl-NL" sz="3200" dirty="0"/>
          </a:p>
        </p:txBody>
      </p:sp>
      <p:sp>
        <p:nvSpPr>
          <p:cNvPr id="8" name="Tekstvak 7"/>
          <p:cNvSpPr txBox="1"/>
          <p:nvPr/>
        </p:nvSpPr>
        <p:spPr>
          <a:xfrm>
            <a:off x="5634666" y="5897055"/>
            <a:ext cx="321554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Euler </a:t>
            </a:r>
            <a:r>
              <a:rPr lang="nl-NL" sz="3200" dirty="0"/>
              <a:t>en Fibonacci</a:t>
            </a:r>
          </a:p>
        </p:txBody>
      </p:sp>
      <p:sp>
        <p:nvSpPr>
          <p:cNvPr id="9" name="Tekstvak 8"/>
          <p:cNvSpPr txBox="1"/>
          <p:nvPr/>
        </p:nvSpPr>
        <p:spPr>
          <a:xfrm>
            <a:off x="628815" y="5517527"/>
            <a:ext cx="12813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Toeval</a:t>
            </a:r>
            <a:endParaRPr lang="nl-NL" sz="3200" dirty="0"/>
          </a:p>
        </p:txBody>
      </p:sp>
      <p:cxnSp>
        <p:nvCxnSpPr>
          <p:cNvPr id="5" name="Rechte verbindingslijn met pijl 4"/>
          <p:cNvCxnSpPr/>
          <p:nvPr/>
        </p:nvCxnSpPr>
        <p:spPr>
          <a:xfrm flipH="1">
            <a:off x="5647495" y="1876752"/>
            <a:ext cx="1208309" cy="1447584"/>
          </a:xfrm>
          <a:prstGeom prst="straightConnector1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>
            <a:stCxn id="6" idx="2"/>
          </p:cNvCxnSpPr>
          <p:nvPr/>
        </p:nvCxnSpPr>
        <p:spPr>
          <a:xfrm>
            <a:off x="2414391" y="1258342"/>
            <a:ext cx="1202056" cy="1847066"/>
          </a:xfrm>
          <a:prstGeom prst="straightConnector1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/>
          <p:nvPr/>
        </p:nvCxnSpPr>
        <p:spPr>
          <a:xfrm flipV="1">
            <a:off x="1910135" y="5156513"/>
            <a:ext cx="946722" cy="509028"/>
          </a:xfrm>
          <a:prstGeom prst="straightConnector1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echte verbindingslijn met pijl 20"/>
          <p:cNvCxnSpPr/>
          <p:nvPr/>
        </p:nvCxnSpPr>
        <p:spPr>
          <a:xfrm>
            <a:off x="6071212" y="5225139"/>
            <a:ext cx="784592" cy="788311"/>
          </a:xfrm>
          <a:prstGeom prst="straightConnector1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3768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mes 4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4506410"/>
            <a:ext cx="1859280" cy="1133856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729681" y="526521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6521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6521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3251200" y="5265211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8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4202057" y="5265211"/>
            <a:ext cx="3748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?</a:t>
            </a:r>
          </a:p>
        </p:txBody>
      </p:sp>
      <p:cxnSp>
        <p:nvCxnSpPr>
          <p:cNvPr id="20" name="Rechte verbindingslijn met pijl 19"/>
          <p:cNvCxnSpPr/>
          <p:nvPr/>
        </p:nvCxnSpPr>
        <p:spPr>
          <a:xfrm flipH="1" flipV="1">
            <a:off x="4297776" y="4027892"/>
            <a:ext cx="1910427" cy="897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kstvak 5"/>
          <p:cNvSpPr txBox="1"/>
          <p:nvPr/>
        </p:nvSpPr>
        <p:spPr>
          <a:xfrm>
            <a:off x="1916656" y="2225795"/>
            <a:ext cx="77890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0" dirty="0" smtClean="0">
                <a:solidFill>
                  <a:srgbClr val="0000FF"/>
                </a:solidFill>
              </a:rPr>
              <a:t>?</a:t>
            </a:r>
            <a:endParaRPr lang="nl-NL" sz="10000" dirty="0">
              <a:solidFill>
                <a:srgbClr val="0000FF"/>
              </a:solidFill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5" name="Afbeelding 14" descr="mes 2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pic>
        <p:nvPicPr>
          <p:cNvPr id="16" name="Afbeelding 15" descr="mes 3.pn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2985283"/>
            <a:ext cx="1859280" cy="871728"/>
          </a:xfrm>
          <a:prstGeom prst="rect">
            <a:avLst/>
          </a:prstGeom>
        </p:spPr>
      </p:pic>
      <p:pic>
        <p:nvPicPr>
          <p:cNvPr id="23" name="Afbeelding 22" descr="mes 1.tiff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18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729681" y="5261017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61017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61017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3251200" y="5261017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8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4202057" y="5261017"/>
            <a:ext cx="3748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?</a:t>
            </a:r>
          </a:p>
        </p:txBody>
      </p:sp>
      <p:pic>
        <p:nvPicPr>
          <p:cNvPr id="10" name="Afbeelding 9" descr="Cake 4b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1" y="1547581"/>
            <a:ext cx="3702050" cy="3224149"/>
          </a:xfrm>
          <a:prstGeom prst="rect">
            <a:avLst/>
          </a:prstGeom>
        </p:spPr>
      </p:pic>
      <p:sp>
        <p:nvSpPr>
          <p:cNvPr id="14" name="Tekstvak 13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5" name="Afbeelding 14" descr="mes 4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4506410"/>
            <a:ext cx="1859280" cy="1133856"/>
          </a:xfrm>
          <a:prstGeom prst="rect">
            <a:avLst/>
          </a:prstGeom>
        </p:spPr>
      </p:pic>
      <p:cxnSp>
        <p:nvCxnSpPr>
          <p:cNvPr id="16" name="Rechte verbindingslijn met pijl 15"/>
          <p:cNvCxnSpPr/>
          <p:nvPr/>
        </p:nvCxnSpPr>
        <p:spPr>
          <a:xfrm flipH="1" flipV="1">
            <a:off x="4297776" y="4027892"/>
            <a:ext cx="1910427" cy="897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Afbeelding 21" descr="mes 2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pic>
        <p:nvPicPr>
          <p:cNvPr id="23" name="Afbeelding 22" descr="mes 3.pn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2985283"/>
            <a:ext cx="1859280" cy="871728"/>
          </a:xfrm>
          <a:prstGeom prst="rect">
            <a:avLst/>
          </a:prstGeom>
        </p:spPr>
      </p:pic>
      <p:pic>
        <p:nvPicPr>
          <p:cNvPr id="24" name="Afbeelding 23" descr="mes 1.tiff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89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729681" y="5261999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>
                <a:solidFill>
                  <a:srgbClr val="0000FF"/>
                </a:solidFill>
              </a:rPr>
              <a:t>1</a:t>
            </a:r>
            <a:endParaRPr lang="nl-NL" sz="3200" dirty="0" smtClean="0">
              <a:solidFill>
                <a:srgbClr val="0000FF"/>
              </a:solidFill>
            </a:endParaRPr>
          </a:p>
        </p:txBody>
      </p:sp>
      <p:sp>
        <p:nvSpPr>
          <p:cNvPr id="18" name="Tekstvak 17"/>
          <p:cNvSpPr txBox="1"/>
          <p:nvPr/>
        </p:nvSpPr>
        <p:spPr>
          <a:xfrm>
            <a:off x="1524000" y="5261999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2382071" y="5261999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21" name="Tekstvak 20"/>
          <p:cNvSpPr txBox="1"/>
          <p:nvPr/>
        </p:nvSpPr>
        <p:spPr>
          <a:xfrm>
            <a:off x="3251200" y="5261999"/>
            <a:ext cx="39265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8</a:t>
            </a:r>
          </a:p>
        </p:txBody>
      </p:sp>
      <p:sp>
        <p:nvSpPr>
          <p:cNvPr id="25" name="Tekstvak 24"/>
          <p:cNvSpPr txBox="1"/>
          <p:nvPr/>
        </p:nvSpPr>
        <p:spPr>
          <a:xfrm>
            <a:off x="4137912" y="5261999"/>
            <a:ext cx="60064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>
                <a:solidFill>
                  <a:srgbClr val="0000FF"/>
                </a:solidFill>
              </a:rPr>
              <a:t>15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-962189" y="555438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  <p:pic>
        <p:nvPicPr>
          <p:cNvPr id="16" name="Afbeelding 15" descr="Cake 4b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71" y="1547581"/>
            <a:ext cx="3702050" cy="3224149"/>
          </a:xfrm>
          <a:prstGeom prst="rect">
            <a:avLst/>
          </a:prstGeom>
        </p:spPr>
      </p:pic>
      <p:pic>
        <p:nvPicPr>
          <p:cNvPr id="22" name="Afbeelding 21" descr="mes 4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4506410"/>
            <a:ext cx="1859280" cy="1133856"/>
          </a:xfrm>
          <a:prstGeom prst="rect">
            <a:avLst/>
          </a:prstGeom>
        </p:spPr>
      </p:pic>
      <p:cxnSp>
        <p:nvCxnSpPr>
          <p:cNvPr id="23" name="Rechte verbindingslijn met pijl 22"/>
          <p:cNvCxnSpPr/>
          <p:nvPr/>
        </p:nvCxnSpPr>
        <p:spPr>
          <a:xfrm flipH="1" flipV="1">
            <a:off x="4297776" y="4027892"/>
            <a:ext cx="1910427" cy="897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Afbeelding 23" descr="mes 2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814024"/>
            <a:ext cx="1859280" cy="573024"/>
          </a:xfrm>
          <a:prstGeom prst="rect">
            <a:avLst/>
          </a:prstGeom>
        </p:spPr>
      </p:pic>
      <p:pic>
        <p:nvPicPr>
          <p:cNvPr id="26" name="Afbeelding 25" descr="mes 3.pn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2985283"/>
            <a:ext cx="1859280" cy="871728"/>
          </a:xfrm>
          <a:prstGeom prst="rect">
            <a:avLst/>
          </a:prstGeom>
        </p:spPr>
      </p:pic>
      <p:pic>
        <p:nvPicPr>
          <p:cNvPr id="27" name="Afbeelding 26" descr="mes 1.tiff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85" y="1036933"/>
            <a:ext cx="1855281" cy="28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64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658605" y="2436818"/>
            <a:ext cx="738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1     2     4     8     15     </a:t>
            </a:r>
            <a:r>
              <a:rPr lang="is-IS" sz="2800" dirty="0" smtClean="0">
                <a:solidFill>
                  <a:srgbClr val="0000FF"/>
                </a:solidFill>
              </a:rPr>
              <a:t>…</a:t>
            </a:r>
            <a:r>
              <a:rPr lang="nl-NL" sz="2800" dirty="0" smtClean="0">
                <a:solidFill>
                  <a:srgbClr val="0000FF"/>
                </a:solidFill>
              </a:rPr>
              <a:t>    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689344" y="4229339"/>
            <a:ext cx="32278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Wat is het volgende getal?</a:t>
            </a:r>
            <a:endParaRPr lang="nl-NL" sz="2200" dirty="0"/>
          </a:p>
        </p:txBody>
      </p:sp>
      <p:sp>
        <p:nvSpPr>
          <p:cNvPr id="11" name="Tekstvak 10"/>
          <p:cNvSpPr txBox="1"/>
          <p:nvPr/>
        </p:nvSpPr>
        <p:spPr>
          <a:xfrm>
            <a:off x="693434" y="4864082"/>
            <a:ext cx="38138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Welke formule past bij deze rij?</a:t>
            </a:r>
            <a:endParaRPr lang="nl-NL" sz="2200" dirty="0"/>
          </a:p>
        </p:txBody>
      </p:sp>
      <p:sp>
        <p:nvSpPr>
          <p:cNvPr id="13" name="Tekstvak 12"/>
          <p:cNvSpPr txBox="1"/>
          <p:nvPr/>
        </p:nvSpPr>
        <p:spPr>
          <a:xfrm>
            <a:off x="693434" y="5490847"/>
            <a:ext cx="17008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Maar eerst </a:t>
            </a:r>
            <a:r>
              <a:rPr lang="is-IS" sz="2200" dirty="0" smtClean="0"/>
              <a:t>…</a:t>
            </a:r>
            <a:endParaRPr lang="nl-NL" sz="2200" dirty="0"/>
          </a:p>
        </p:txBody>
      </p:sp>
      <p:sp>
        <p:nvSpPr>
          <p:cNvPr id="7" name="Tekstvak 6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294808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eperen 7"/>
          <p:cNvGrpSpPr/>
          <p:nvPr/>
        </p:nvGrpSpPr>
        <p:grpSpPr>
          <a:xfrm>
            <a:off x="5790457" y="1644367"/>
            <a:ext cx="2018338" cy="1969069"/>
            <a:chOff x="5790457" y="1644367"/>
            <a:chExt cx="2018338" cy="1969069"/>
          </a:xfrm>
        </p:grpSpPr>
        <p:grpSp>
          <p:nvGrpSpPr>
            <p:cNvPr id="157" name="Groeperen 156"/>
            <p:cNvGrpSpPr/>
            <p:nvPr/>
          </p:nvGrpSpPr>
          <p:grpSpPr>
            <a:xfrm>
              <a:off x="5914581" y="1727200"/>
              <a:ext cx="1803400" cy="1803400"/>
              <a:chOff x="5914581" y="1727200"/>
              <a:chExt cx="1803400" cy="1803400"/>
            </a:xfrm>
          </p:grpSpPr>
          <p:sp>
            <p:nvSpPr>
              <p:cNvPr id="22" name="Ovaal 21"/>
              <p:cNvSpPr/>
              <p:nvPr/>
            </p:nvSpPr>
            <p:spPr>
              <a:xfrm>
                <a:off x="5914581" y="17272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" name="Ovaal 24"/>
              <p:cNvSpPr/>
              <p:nvPr/>
            </p:nvSpPr>
            <p:spPr>
              <a:xfrm>
                <a:off x="6527800" y="1727200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0" name="Ovaal 29"/>
              <p:cNvSpPr/>
              <p:nvPr/>
            </p:nvSpPr>
            <p:spPr>
              <a:xfrm>
                <a:off x="7293841" y="3333327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6" name="Ovaal 35"/>
              <p:cNvSpPr/>
              <p:nvPr/>
            </p:nvSpPr>
            <p:spPr>
              <a:xfrm>
                <a:off x="6034498" y="3093182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52" name="Rechte verbindingslijn 51"/>
              <p:cNvCxnSpPr/>
              <p:nvPr/>
            </p:nvCxnSpPr>
            <p:spPr>
              <a:xfrm>
                <a:off x="6570132" y="1765297"/>
                <a:ext cx="768350" cy="160612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Rechte verbindingslijn 59"/>
              <p:cNvCxnSpPr/>
              <p:nvPr/>
            </p:nvCxnSpPr>
            <p:spPr>
              <a:xfrm>
                <a:off x="6099539" y="3130238"/>
                <a:ext cx="1205461" cy="240145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Rechte verbindingslijn 67"/>
              <p:cNvCxnSpPr>
                <a:endCxn id="36" idx="7"/>
              </p:cNvCxnSpPr>
              <p:nvPr/>
            </p:nvCxnSpPr>
            <p:spPr>
              <a:xfrm flipH="1">
                <a:off x="6099539" y="1765297"/>
                <a:ext cx="470593" cy="1339540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" name="Rechthoek 3">
              <a:hlinkClick r:id="rId2" action="ppaction://hlinkfile"/>
            </p:cNvPr>
            <p:cNvSpPr/>
            <p:nvPr/>
          </p:nvSpPr>
          <p:spPr>
            <a:xfrm>
              <a:off x="5790457" y="1644367"/>
              <a:ext cx="2018338" cy="196906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7" name="Groeperen 6"/>
          <p:cNvGrpSpPr/>
          <p:nvPr/>
        </p:nvGrpSpPr>
        <p:grpSpPr>
          <a:xfrm>
            <a:off x="3346236" y="1650934"/>
            <a:ext cx="2018338" cy="1969069"/>
            <a:chOff x="3346236" y="1650934"/>
            <a:chExt cx="2018338" cy="1969069"/>
          </a:xfrm>
        </p:grpSpPr>
        <p:grpSp>
          <p:nvGrpSpPr>
            <p:cNvPr id="156" name="Groeperen 155"/>
            <p:cNvGrpSpPr/>
            <p:nvPr/>
          </p:nvGrpSpPr>
          <p:grpSpPr>
            <a:xfrm>
              <a:off x="3459862" y="1727200"/>
              <a:ext cx="1803400" cy="1803400"/>
              <a:chOff x="3459862" y="1727200"/>
              <a:chExt cx="1803400" cy="1803400"/>
            </a:xfrm>
          </p:grpSpPr>
          <p:sp>
            <p:nvSpPr>
              <p:cNvPr id="21" name="Ovaal 20"/>
              <p:cNvSpPr/>
              <p:nvPr/>
            </p:nvSpPr>
            <p:spPr>
              <a:xfrm>
                <a:off x="3459862" y="17272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4" name="Ovaal 23"/>
              <p:cNvSpPr/>
              <p:nvPr/>
            </p:nvSpPr>
            <p:spPr>
              <a:xfrm>
                <a:off x="4064000" y="1727200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" name="Ovaal 26"/>
              <p:cNvSpPr/>
              <p:nvPr/>
            </p:nvSpPr>
            <p:spPr>
              <a:xfrm>
                <a:off x="4832350" y="3333327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44" name="Rechte verbindingslijn 43"/>
              <p:cNvCxnSpPr/>
              <p:nvPr/>
            </p:nvCxnSpPr>
            <p:spPr>
              <a:xfrm>
                <a:off x="4106333" y="1765297"/>
                <a:ext cx="768350" cy="160612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6" name="Rechthoek 75">
              <a:hlinkClick r:id="rId2" action="ppaction://hlinkfile"/>
            </p:cNvPr>
            <p:cNvSpPr/>
            <p:nvPr/>
          </p:nvSpPr>
          <p:spPr>
            <a:xfrm>
              <a:off x="3346236" y="1650934"/>
              <a:ext cx="2018338" cy="196906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6" name="Groeperen 5"/>
          <p:cNvGrpSpPr/>
          <p:nvPr/>
        </p:nvGrpSpPr>
        <p:grpSpPr>
          <a:xfrm>
            <a:off x="876386" y="1664740"/>
            <a:ext cx="2018338" cy="1969069"/>
            <a:chOff x="876386" y="1664740"/>
            <a:chExt cx="2018338" cy="1969069"/>
          </a:xfrm>
        </p:grpSpPr>
        <p:grpSp>
          <p:nvGrpSpPr>
            <p:cNvPr id="155" name="Groeperen 154"/>
            <p:cNvGrpSpPr/>
            <p:nvPr/>
          </p:nvGrpSpPr>
          <p:grpSpPr>
            <a:xfrm>
              <a:off x="974281" y="1727200"/>
              <a:ext cx="1803400" cy="1803400"/>
              <a:chOff x="974281" y="1727200"/>
              <a:chExt cx="1803400" cy="1803400"/>
            </a:xfrm>
          </p:grpSpPr>
          <p:sp>
            <p:nvSpPr>
              <p:cNvPr id="17" name="Ovaal 16"/>
              <p:cNvSpPr/>
              <p:nvPr/>
            </p:nvSpPr>
            <p:spPr>
              <a:xfrm>
                <a:off x="974281" y="17272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3" name="Ovaal 22"/>
              <p:cNvSpPr/>
              <p:nvPr/>
            </p:nvSpPr>
            <p:spPr>
              <a:xfrm>
                <a:off x="1536700" y="1733127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77" name="Rechthoek 76">
              <a:hlinkClick r:id="rId2" action="ppaction://hlinkfile"/>
            </p:cNvPr>
            <p:cNvSpPr/>
            <p:nvPr/>
          </p:nvSpPr>
          <p:spPr>
            <a:xfrm>
              <a:off x="876386" y="1664740"/>
              <a:ext cx="2018338" cy="196906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9" name="Groeperen 8"/>
          <p:cNvGrpSpPr/>
          <p:nvPr/>
        </p:nvGrpSpPr>
        <p:grpSpPr>
          <a:xfrm>
            <a:off x="869783" y="4170042"/>
            <a:ext cx="2018338" cy="1969069"/>
            <a:chOff x="869783" y="4170042"/>
            <a:chExt cx="2018338" cy="1969069"/>
          </a:xfrm>
        </p:grpSpPr>
        <p:grpSp>
          <p:nvGrpSpPr>
            <p:cNvPr id="158" name="Groeperen 157"/>
            <p:cNvGrpSpPr/>
            <p:nvPr/>
          </p:nvGrpSpPr>
          <p:grpSpPr>
            <a:xfrm>
              <a:off x="974281" y="4254500"/>
              <a:ext cx="1803400" cy="1803400"/>
              <a:chOff x="974281" y="4254500"/>
              <a:chExt cx="1803400" cy="1803400"/>
            </a:xfrm>
          </p:grpSpPr>
          <p:sp>
            <p:nvSpPr>
              <p:cNvPr id="20" name="Ovaal 19"/>
              <p:cNvSpPr/>
              <p:nvPr/>
            </p:nvSpPr>
            <p:spPr>
              <a:xfrm>
                <a:off x="974281" y="42545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" name="Ovaal 25"/>
              <p:cNvSpPr/>
              <p:nvPr/>
            </p:nvSpPr>
            <p:spPr>
              <a:xfrm>
                <a:off x="1536700" y="4254500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4" name="Ovaal 33"/>
              <p:cNvSpPr/>
              <p:nvPr/>
            </p:nvSpPr>
            <p:spPr>
              <a:xfrm>
                <a:off x="2335068" y="5857701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0" name="Ovaal 39"/>
              <p:cNvSpPr/>
              <p:nvPr/>
            </p:nvSpPr>
            <p:spPr>
              <a:xfrm>
                <a:off x="1108716" y="5633647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53" name="Rechte verbindingslijn 52"/>
              <p:cNvCxnSpPr/>
              <p:nvPr/>
            </p:nvCxnSpPr>
            <p:spPr>
              <a:xfrm>
                <a:off x="1580576" y="4297033"/>
                <a:ext cx="798368" cy="1603201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Rechte verbindingslijn 69"/>
              <p:cNvCxnSpPr>
                <a:endCxn id="40" idx="3"/>
              </p:cNvCxnSpPr>
              <p:nvPr/>
            </p:nvCxnSpPr>
            <p:spPr>
              <a:xfrm flipH="1">
                <a:off x="1119875" y="4294107"/>
                <a:ext cx="460702" cy="1407471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7" name="Ovaal 96"/>
              <p:cNvSpPr/>
              <p:nvPr/>
            </p:nvSpPr>
            <p:spPr>
              <a:xfrm>
                <a:off x="2505170" y="4512118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98" name="Rechte verbindingslijn 97"/>
              <p:cNvCxnSpPr/>
              <p:nvPr/>
            </p:nvCxnSpPr>
            <p:spPr>
              <a:xfrm>
                <a:off x="1589043" y="4292097"/>
                <a:ext cx="934604" cy="25134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9" name="Rechte verbindingslijn 98"/>
              <p:cNvCxnSpPr/>
              <p:nvPr/>
            </p:nvCxnSpPr>
            <p:spPr>
              <a:xfrm flipH="1">
                <a:off x="2377404" y="4563117"/>
                <a:ext cx="158943" cy="1317445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Rechte verbindingslijn 102"/>
              <p:cNvCxnSpPr/>
              <p:nvPr/>
            </p:nvCxnSpPr>
            <p:spPr>
              <a:xfrm>
                <a:off x="1157972" y="5662234"/>
                <a:ext cx="1215193" cy="235260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Rechte verbindingslijn 104"/>
              <p:cNvCxnSpPr/>
              <p:nvPr/>
            </p:nvCxnSpPr>
            <p:spPr>
              <a:xfrm flipV="1">
                <a:off x="1153739" y="4545982"/>
                <a:ext cx="1385298" cy="1133184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9" name="Rechthoek 78">
              <a:hlinkClick r:id="rId2" action="ppaction://hlinkfile"/>
            </p:cNvPr>
            <p:cNvSpPr/>
            <p:nvPr/>
          </p:nvSpPr>
          <p:spPr>
            <a:xfrm>
              <a:off x="869783" y="4170042"/>
              <a:ext cx="2018338" cy="196906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11" name="Groeperen 10"/>
          <p:cNvGrpSpPr/>
          <p:nvPr/>
        </p:nvGrpSpPr>
        <p:grpSpPr>
          <a:xfrm>
            <a:off x="5790457" y="4176809"/>
            <a:ext cx="2018338" cy="1969069"/>
            <a:chOff x="5790457" y="4176809"/>
            <a:chExt cx="2018338" cy="1969069"/>
          </a:xfrm>
        </p:grpSpPr>
        <p:grpSp>
          <p:nvGrpSpPr>
            <p:cNvPr id="161" name="Groeperen 160"/>
            <p:cNvGrpSpPr/>
            <p:nvPr/>
          </p:nvGrpSpPr>
          <p:grpSpPr>
            <a:xfrm>
              <a:off x="5914581" y="4254500"/>
              <a:ext cx="1803400" cy="1843193"/>
              <a:chOff x="5914581" y="4254500"/>
              <a:chExt cx="1803400" cy="1843193"/>
            </a:xfrm>
          </p:grpSpPr>
          <p:sp>
            <p:nvSpPr>
              <p:cNvPr id="18" name="Ovaal 17"/>
              <p:cNvSpPr/>
              <p:nvPr/>
            </p:nvSpPr>
            <p:spPr>
              <a:xfrm>
                <a:off x="5914581" y="42545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9" name="Ovaal 28"/>
              <p:cNvSpPr/>
              <p:nvPr/>
            </p:nvSpPr>
            <p:spPr>
              <a:xfrm>
                <a:off x="6527800" y="4254500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7" name="Ovaal 36"/>
              <p:cNvSpPr/>
              <p:nvPr/>
            </p:nvSpPr>
            <p:spPr>
              <a:xfrm>
                <a:off x="6034498" y="5635491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1" name="Ovaal 40"/>
              <p:cNvSpPr/>
              <p:nvPr/>
            </p:nvSpPr>
            <p:spPr>
              <a:xfrm>
                <a:off x="7450281" y="4512118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42" name="Ovaal 41"/>
              <p:cNvSpPr/>
              <p:nvPr/>
            </p:nvSpPr>
            <p:spPr>
              <a:xfrm>
                <a:off x="5929434" y="4826154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59" name="Rechte verbindingslijn 58"/>
              <p:cNvCxnSpPr/>
              <p:nvPr/>
            </p:nvCxnSpPr>
            <p:spPr>
              <a:xfrm>
                <a:off x="6563399" y="4294107"/>
                <a:ext cx="768350" cy="160612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Rechte verbindingslijn 64"/>
              <p:cNvCxnSpPr/>
              <p:nvPr/>
            </p:nvCxnSpPr>
            <p:spPr>
              <a:xfrm flipV="1">
                <a:off x="5983696" y="4543444"/>
                <a:ext cx="1491983" cy="322851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7" name="Ovaal 106"/>
              <p:cNvSpPr/>
              <p:nvPr/>
            </p:nvSpPr>
            <p:spPr>
              <a:xfrm>
                <a:off x="6737231" y="6018107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108" name="Rechte verbindingslijn 107"/>
              <p:cNvCxnSpPr/>
              <p:nvPr/>
            </p:nvCxnSpPr>
            <p:spPr>
              <a:xfrm flipV="1">
                <a:off x="6068368" y="4551911"/>
                <a:ext cx="1415783" cy="1123373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0" name="Ovaal 109"/>
              <p:cNvSpPr/>
              <p:nvPr/>
            </p:nvSpPr>
            <p:spPr>
              <a:xfrm>
                <a:off x="7293649" y="5857701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113" name="Rechte verbindingslijn 112"/>
              <p:cNvCxnSpPr/>
              <p:nvPr/>
            </p:nvCxnSpPr>
            <p:spPr>
              <a:xfrm flipV="1">
                <a:off x="6784719" y="4549171"/>
                <a:ext cx="693653" cy="1505689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Rechte verbindingslijn 114"/>
              <p:cNvCxnSpPr/>
              <p:nvPr/>
            </p:nvCxnSpPr>
            <p:spPr>
              <a:xfrm>
                <a:off x="6577288" y="4299878"/>
                <a:ext cx="902624" cy="24356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Rechte verbindingslijn 116"/>
              <p:cNvCxnSpPr/>
              <p:nvPr/>
            </p:nvCxnSpPr>
            <p:spPr>
              <a:xfrm>
                <a:off x="5986009" y="4871673"/>
                <a:ext cx="1337274" cy="1015659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Rechte verbindingslijn 118"/>
              <p:cNvCxnSpPr/>
              <p:nvPr/>
            </p:nvCxnSpPr>
            <p:spPr>
              <a:xfrm>
                <a:off x="6570133" y="4292597"/>
                <a:ext cx="209431" cy="176360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3" name="Rechte verbindingslijn 122"/>
              <p:cNvCxnSpPr/>
              <p:nvPr/>
            </p:nvCxnSpPr>
            <p:spPr>
              <a:xfrm flipH="1">
                <a:off x="6068365" y="4301063"/>
                <a:ext cx="493302" cy="1380991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6" name="Rechte verbindingslijn 125"/>
              <p:cNvCxnSpPr/>
              <p:nvPr/>
            </p:nvCxnSpPr>
            <p:spPr>
              <a:xfrm>
                <a:off x="6093763" y="5669355"/>
                <a:ext cx="664633" cy="382616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8" name="Rechte verbindingslijn 127"/>
              <p:cNvCxnSpPr/>
              <p:nvPr/>
            </p:nvCxnSpPr>
            <p:spPr>
              <a:xfrm flipV="1">
                <a:off x="6784719" y="5886491"/>
                <a:ext cx="547030" cy="151595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0" name="Rechte verbindingslijn 129"/>
              <p:cNvCxnSpPr/>
              <p:nvPr/>
            </p:nvCxnSpPr>
            <p:spPr>
              <a:xfrm flipV="1">
                <a:off x="7331752" y="4551911"/>
                <a:ext cx="156632" cy="1345583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3" name="Rechte verbindingslijn 132"/>
              <p:cNvCxnSpPr/>
              <p:nvPr/>
            </p:nvCxnSpPr>
            <p:spPr>
              <a:xfrm flipV="1">
                <a:off x="5969077" y="4291553"/>
                <a:ext cx="598366" cy="571654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Rechte verbindingslijn 135"/>
              <p:cNvCxnSpPr/>
              <p:nvPr/>
            </p:nvCxnSpPr>
            <p:spPr>
              <a:xfrm flipH="1" flipV="1">
                <a:off x="5971764" y="4865947"/>
                <a:ext cx="105064" cy="80933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Rechte verbindingslijn 138"/>
              <p:cNvCxnSpPr/>
              <p:nvPr/>
            </p:nvCxnSpPr>
            <p:spPr>
              <a:xfrm>
                <a:off x="6068362" y="5675284"/>
                <a:ext cx="1259151" cy="222210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Rechte verbindingslijn 141"/>
              <p:cNvCxnSpPr/>
              <p:nvPr/>
            </p:nvCxnSpPr>
            <p:spPr>
              <a:xfrm>
                <a:off x="5971764" y="4865947"/>
                <a:ext cx="807797" cy="1191953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2" name="Rechthoek 81">
              <a:hlinkClick r:id="rId2" action="ppaction://hlinkfile"/>
            </p:cNvPr>
            <p:cNvSpPr/>
            <p:nvPr/>
          </p:nvSpPr>
          <p:spPr>
            <a:xfrm>
              <a:off x="5790457" y="4176809"/>
              <a:ext cx="2018338" cy="196906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10" name="Groeperen 9"/>
          <p:cNvGrpSpPr/>
          <p:nvPr/>
        </p:nvGrpSpPr>
        <p:grpSpPr>
          <a:xfrm>
            <a:off x="3384314" y="4112608"/>
            <a:ext cx="2018338" cy="1969069"/>
            <a:chOff x="3384314" y="4112608"/>
            <a:chExt cx="2018338" cy="1969069"/>
          </a:xfrm>
        </p:grpSpPr>
        <p:grpSp>
          <p:nvGrpSpPr>
            <p:cNvPr id="84" name="Groeperen 83"/>
            <p:cNvGrpSpPr/>
            <p:nvPr/>
          </p:nvGrpSpPr>
          <p:grpSpPr>
            <a:xfrm>
              <a:off x="3487472" y="4181635"/>
              <a:ext cx="1803400" cy="1803400"/>
              <a:chOff x="3459862" y="4254500"/>
              <a:chExt cx="1803400" cy="1803400"/>
            </a:xfrm>
          </p:grpSpPr>
          <p:sp>
            <p:nvSpPr>
              <p:cNvPr id="86" name="Ovaal 85"/>
              <p:cNvSpPr/>
              <p:nvPr/>
            </p:nvSpPr>
            <p:spPr>
              <a:xfrm>
                <a:off x="3459862" y="4254500"/>
                <a:ext cx="1803400" cy="1803400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89" name="Ovaal 88"/>
              <p:cNvSpPr/>
              <p:nvPr/>
            </p:nvSpPr>
            <p:spPr>
              <a:xfrm>
                <a:off x="4064000" y="4254500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90" name="Ovaal 89"/>
              <p:cNvSpPr/>
              <p:nvPr/>
            </p:nvSpPr>
            <p:spPr>
              <a:xfrm>
                <a:off x="4832350" y="5857701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92" name="Ovaal 91"/>
              <p:cNvSpPr/>
              <p:nvPr/>
            </p:nvSpPr>
            <p:spPr>
              <a:xfrm>
                <a:off x="4998604" y="4512118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93" name="Rechte verbindingslijn 92"/>
              <p:cNvCxnSpPr>
                <a:endCxn id="90" idx="5"/>
              </p:cNvCxnSpPr>
              <p:nvPr/>
            </p:nvCxnSpPr>
            <p:spPr>
              <a:xfrm>
                <a:off x="4106333" y="4312458"/>
                <a:ext cx="791058" cy="1613174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5" name="Ovaal 94"/>
              <p:cNvSpPr/>
              <p:nvPr/>
            </p:nvSpPr>
            <p:spPr>
              <a:xfrm>
                <a:off x="3600332" y="5645625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96" name="Rechte verbindingslijn 95"/>
              <p:cNvCxnSpPr/>
              <p:nvPr/>
            </p:nvCxnSpPr>
            <p:spPr>
              <a:xfrm>
                <a:off x="3644208" y="5692391"/>
                <a:ext cx="1232018" cy="212076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Rechte verbindingslijn 99"/>
              <p:cNvCxnSpPr/>
              <p:nvPr/>
            </p:nvCxnSpPr>
            <p:spPr>
              <a:xfrm flipV="1">
                <a:off x="4866214" y="4550418"/>
                <a:ext cx="177413" cy="1324419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Rechte verbindingslijn 100"/>
              <p:cNvCxnSpPr/>
              <p:nvPr/>
            </p:nvCxnSpPr>
            <p:spPr>
              <a:xfrm flipV="1">
                <a:off x="3644207" y="4554448"/>
                <a:ext cx="1392497" cy="1133509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Rechte verbindingslijn 101"/>
              <p:cNvCxnSpPr/>
              <p:nvPr/>
            </p:nvCxnSpPr>
            <p:spPr>
              <a:xfrm flipV="1">
                <a:off x="3644207" y="4308688"/>
                <a:ext cx="457893" cy="1370112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Rechte verbindingslijn 103"/>
              <p:cNvCxnSpPr/>
              <p:nvPr/>
            </p:nvCxnSpPr>
            <p:spPr>
              <a:xfrm>
                <a:off x="4102100" y="4312921"/>
                <a:ext cx="934604" cy="251347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6" name="Ovaal 105"/>
              <p:cNvSpPr/>
              <p:nvPr/>
            </p:nvSpPr>
            <p:spPr>
              <a:xfrm>
                <a:off x="3468328" y="4826502"/>
                <a:ext cx="76200" cy="79586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109" name="Rechte verbindingslijn 108"/>
              <p:cNvCxnSpPr/>
              <p:nvPr/>
            </p:nvCxnSpPr>
            <p:spPr>
              <a:xfrm flipV="1">
                <a:off x="3512204" y="4300019"/>
                <a:ext cx="595672" cy="572002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Rechte verbindingslijn 110"/>
              <p:cNvCxnSpPr/>
              <p:nvPr/>
            </p:nvCxnSpPr>
            <p:spPr>
              <a:xfrm>
                <a:off x="3514897" y="4867991"/>
                <a:ext cx="1352863" cy="1019544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Rechte verbindingslijn 111"/>
              <p:cNvCxnSpPr/>
              <p:nvPr/>
            </p:nvCxnSpPr>
            <p:spPr>
              <a:xfrm>
                <a:off x="3510661" y="4867991"/>
                <a:ext cx="132004" cy="819123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Rechte verbindingslijn 113"/>
              <p:cNvCxnSpPr/>
              <p:nvPr/>
            </p:nvCxnSpPr>
            <p:spPr>
              <a:xfrm flipH="1">
                <a:off x="3506431" y="4551911"/>
                <a:ext cx="1530276" cy="314384"/>
              </a:xfrm>
              <a:prstGeom prst="line">
                <a:avLst/>
              </a:prstGeom>
              <a:ln w="12700" cmpd="sng">
                <a:solidFill>
                  <a:srgbClr val="0000FF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6" name="Rechthoek 115">
              <a:hlinkClick r:id="rId2" action="ppaction://hlinkfile"/>
            </p:cNvPr>
            <p:cNvSpPr/>
            <p:nvPr/>
          </p:nvSpPr>
          <p:spPr>
            <a:xfrm>
              <a:off x="3384314" y="4112608"/>
              <a:ext cx="2018338" cy="196906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83" name="Tekstvak 82"/>
          <p:cNvSpPr txBox="1"/>
          <p:nvPr/>
        </p:nvSpPr>
        <p:spPr>
          <a:xfrm>
            <a:off x="658605" y="722415"/>
            <a:ext cx="2660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Cirkelgetallen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468388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kstvak 80"/>
          <p:cNvSpPr txBox="1"/>
          <p:nvPr/>
        </p:nvSpPr>
        <p:spPr>
          <a:xfrm>
            <a:off x="622618" y="4676675"/>
            <a:ext cx="4573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1     2     4     8     16     31     </a:t>
            </a:r>
            <a:r>
              <a:rPr lang="is-IS" sz="2800" dirty="0" smtClean="0">
                <a:solidFill>
                  <a:srgbClr val="0000FF"/>
                </a:solidFill>
              </a:rPr>
              <a:t>…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82" name="Tekstvak 81"/>
          <p:cNvSpPr txBox="1"/>
          <p:nvPr/>
        </p:nvSpPr>
        <p:spPr>
          <a:xfrm>
            <a:off x="660315" y="1585910"/>
            <a:ext cx="3919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1     2     4     8     15     </a:t>
            </a:r>
            <a:r>
              <a:rPr lang="is-IS" sz="2800" dirty="0" smtClean="0">
                <a:solidFill>
                  <a:srgbClr val="0000FF"/>
                </a:solidFill>
              </a:rPr>
              <a:t>…</a:t>
            </a:r>
            <a:r>
              <a:rPr lang="nl-NL" sz="2800" dirty="0" smtClean="0">
                <a:solidFill>
                  <a:srgbClr val="0000FF"/>
                </a:solidFill>
              </a:rPr>
              <a:t>    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84" name="Tekstvak 83"/>
          <p:cNvSpPr txBox="1"/>
          <p:nvPr/>
        </p:nvSpPr>
        <p:spPr>
          <a:xfrm>
            <a:off x="658605" y="3830597"/>
            <a:ext cx="2742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Cirkelgetallen</a:t>
            </a:r>
            <a:endParaRPr lang="nl-NL" sz="2800" dirty="0"/>
          </a:p>
        </p:txBody>
      </p:sp>
      <p:sp>
        <p:nvSpPr>
          <p:cNvPr id="6" name="Tekstvak 5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002376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/>
          <p:cNvSpPr txBox="1"/>
          <p:nvPr/>
        </p:nvSpPr>
        <p:spPr>
          <a:xfrm>
            <a:off x="635001" y="2873889"/>
            <a:ext cx="21181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De pizza getallen</a:t>
            </a:r>
            <a:endParaRPr lang="nl-NL" sz="2200" dirty="0"/>
          </a:p>
        </p:txBody>
      </p:sp>
      <p:sp>
        <p:nvSpPr>
          <p:cNvPr id="4" name="Tekstvak 3"/>
          <p:cNvSpPr txBox="1"/>
          <p:nvPr/>
        </p:nvSpPr>
        <p:spPr>
          <a:xfrm>
            <a:off x="635001" y="4498979"/>
            <a:ext cx="216287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De cirkel getallen</a:t>
            </a:r>
            <a:endParaRPr lang="nl-NL" sz="2200" dirty="0"/>
          </a:p>
        </p:txBody>
      </p:sp>
      <p:sp>
        <p:nvSpPr>
          <p:cNvPr id="5" name="Tekstvak 4"/>
          <p:cNvSpPr txBox="1"/>
          <p:nvPr/>
        </p:nvSpPr>
        <p:spPr>
          <a:xfrm>
            <a:off x="635001" y="2074923"/>
            <a:ext cx="29030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De banketstaaf getallen</a:t>
            </a:r>
            <a:endParaRPr lang="nl-NL" sz="2200" dirty="0"/>
          </a:p>
        </p:txBody>
      </p:sp>
      <p:sp>
        <p:nvSpPr>
          <p:cNvPr id="6" name="Tekstvak 5">
            <a:hlinkClick r:id="rId2" action="ppaction://hlinkfile"/>
          </p:cNvPr>
          <p:cNvSpPr txBox="1"/>
          <p:nvPr/>
        </p:nvSpPr>
        <p:spPr>
          <a:xfrm>
            <a:off x="3761623" y="1979297"/>
            <a:ext cx="2439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 2      3      …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7" name="Tekstvak 6">
            <a:hlinkClick r:id="rId3" action="ppaction://hlinkfile"/>
          </p:cNvPr>
          <p:cNvSpPr txBox="1"/>
          <p:nvPr/>
        </p:nvSpPr>
        <p:spPr>
          <a:xfrm>
            <a:off x="3761623" y="2785370"/>
            <a:ext cx="3108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 2      4      7      …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8" name="Tekstvak 7">
            <a:hlinkClick r:id="rId4" action="ppaction://hlinkfile"/>
          </p:cNvPr>
          <p:cNvSpPr txBox="1"/>
          <p:nvPr/>
        </p:nvSpPr>
        <p:spPr>
          <a:xfrm>
            <a:off x="3761623" y="4404290"/>
            <a:ext cx="4810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 2      4      8      16      31      …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35001" y="3668501"/>
            <a:ext cx="20701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De cake getallen</a:t>
            </a:r>
            <a:endParaRPr lang="nl-NL" sz="2200" dirty="0"/>
          </a:p>
        </p:txBody>
      </p:sp>
      <p:sp>
        <p:nvSpPr>
          <p:cNvPr id="10" name="Tekstvak 9"/>
          <p:cNvSpPr txBox="1"/>
          <p:nvPr/>
        </p:nvSpPr>
        <p:spPr>
          <a:xfrm>
            <a:off x="3761623" y="3579982"/>
            <a:ext cx="40410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>
                <a:solidFill>
                  <a:srgbClr val="0000FF"/>
                </a:solidFill>
              </a:rPr>
              <a:t>1      2      4      8      15      </a:t>
            </a:r>
            <a:r>
              <a:rPr lang="is-IS" sz="2800" dirty="0" smtClean="0">
                <a:solidFill>
                  <a:srgbClr val="0000FF"/>
                </a:solidFill>
              </a:rPr>
              <a:t>…</a:t>
            </a:r>
            <a:endParaRPr lang="nl-NL" sz="2800" dirty="0">
              <a:solidFill>
                <a:srgbClr val="0000FF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58605" y="722415"/>
            <a:ext cx="5086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Meer rijen met hetzelfde patroon</a:t>
            </a:r>
            <a:endParaRPr lang="nl-NL" sz="2800" dirty="0"/>
          </a:p>
        </p:txBody>
      </p:sp>
      <p:sp>
        <p:nvSpPr>
          <p:cNvPr id="2" name="Tekstvak 1"/>
          <p:cNvSpPr txBox="1"/>
          <p:nvPr/>
        </p:nvSpPr>
        <p:spPr>
          <a:xfrm>
            <a:off x="3761623" y="5274802"/>
            <a:ext cx="21524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>
                <a:solidFill>
                  <a:srgbClr val="FF0000"/>
                </a:solidFill>
              </a:rPr>
              <a:t>Formules </a:t>
            </a:r>
            <a:r>
              <a:rPr lang="nl-NL" sz="2200" dirty="0" smtClean="0">
                <a:solidFill>
                  <a:srgbClr val="FF0000"/>
                </a:solidFill>
              </a:rPr>
              <a:t>zoeken</a:t>
            </a:r>
            <a:endParaRPr lang="nl-NL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6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Cruijff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926729"/>
            <a:ext cx="5027088" cy="5027089"/>
          </a:xfrm>
          <a:prstGeom prst="rect">
            <a:avLst/>
          </a:prstGeom>
          <a:effectLst>
            <a:outerShdw blurRad="381000" dist="254000" dir="2700000" sx="102000" sy="102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7337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055275"/>
              </p:ext>
            </p:extLst>
          </p:nvPr>
        </p:nvGraphicFramePr>
        <p:xfrm>
          <a:off x="798133" y="2243624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kstvak 3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384636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441216"/>
              </p:ext>
            </p:extLst>
          </p:nvPr>
        </p:nvGraphicFramePr>
        <p:xfrm>
          <a:off x="798133" y="2242335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450629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Cruijff 5.tif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7" b="217"/>
          <a:stretch/>
        </p:blipFill>
        <p:spPr>
          <a:xfrm>
            <a:off x="2057400" y="928800"/>
            <a:ext cx="5016500" cy="5038746"/>
          </a:xfrm>
          <a:prstGeom prst="rect">
            <a:avLst/>
          </a:prstGeom>
          <a:effectLst>
            <a:outerShdw blurRad="381000" dist="254000" dir="2700000" sx="102000" sy="102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3850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el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260815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29130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998927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el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02194"/>
              </p:ext>
            </p:extLst>
          </p:nvPr>
        </p:nvGraphicFramePr>
        <p:xfrm>
          <a:off x="798133" y="2241383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29130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255803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68795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1630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400475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el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888362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1630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043387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230622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1630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7080187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291991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…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14264" y="431630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203760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el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380540"/>
              </p:ext>
            </p:extLst>
          </p:nvPr>
        </p:nvGraphicFramePr>
        <p:xfrm>
          <a:off x="798133" y="2241382"/>
          <a:ext cx="7620264" cy="3174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781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  <a:gridCol w="829056"/>
              </a:tblGrid>
              <a:tr h="709934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</a:t>
                      </a:r>
                    </a:p>
                    <a:p>
                      <a:r>
                        <a:rPr lang="nl-NL" sz="2000" dirty="0" err="1" smtClean="0"/>
                        <a:t>snedes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0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1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2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3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4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5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6</a:t>
                      </a:r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/>
                        <a:t>7</a:t>
                      </a:r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/>
                        <a:t>aantal stukken</a:t>
                      </a:r>
                      <a:endParaRPr lang="nl-NL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00FF"/>
                          </a:solidFill>
                        </a:rPr>
                        <a:t>26</a:t>
                      </a:r>
                      <a:endParaRPr lang="nl-NL" sz="2000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/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7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2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3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4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  <a:tr h="587827">
                <a:tc>
                  <a:txBody>
                    <a:bodyPr/>
                    <a:lstStyle/>
                    <a:p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verschil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 smtClean="0">
                          <a:solidFill>
                            <a:srgbClr val="008000"/>
                          </a:solidFill>
                        </a:rPr>
                        <a:t>1</a:t>
                      </a:r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nl-NL" sz="2000" dirty="0">
                        <a:solidFill>
                          <a:srgbClr val="008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7031077" y="492335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endParaRPr lang="nl-NL" sz="2000" dirty="0">
              <a:solidFill>
                <a:srgbClr val="00800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7031077" y="4334117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>
                <a:solidFill>
                  <a:srgbClr val="008000"/>
                </a:solidFill>
              </a:rPr>
              <a:t>5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7820326" y="4913902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endParaRPr lang="nl-NL" sz="2000" dirty="0">
              <a:solidFill>
                <a:srgbClr val="008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820326" y="4334117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6</a:t>
            </a:r>
            <a:endParaRPr lang="nl-NL" sz="2000" dirty="0">
              <a:solidFill>
                <a:srgbClr val="008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987336" y="372707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16</a:t>
            </a:r>
            <a:endParaRPr lang="nl-NL" sz="2000" dirty="0">
              <a:solidFill>
                <a:srgbClr val="008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7767954" y="372707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22</a:t>
            </a:r>
            <a:endParaRPr lang="nl-NL" sz="2000" dirty="0">
              <a:solidFill>
                <a:srgbClr val="008000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6987336" y="3098557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00FF"/>
                </a:solidFill>
              </a:rPr>
              <a:t>42</a:t>
            </a:r>
            <a:endParaRPr lang="nl-NL" sz="2000" dirty="0">
              <a:solidFill>
                <a:srgbClr val="0000FF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7767954" y="3106922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00FF"/>
                </a:solidFill>
              </a:rPr>
              <a:t>64</a:t>
            </a:r>
            <a:endParaRPr lang="nl-NL" sz="2000" dirty="0">
              <a:solidFill>
                <a:srgbClr val="0000FF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418980" y="3757988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1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414264" y="431630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2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409548" y="4926992"/>
            <a:ext cx="399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8000"/>
                </a:solidFill>
              </a:rPr>
              <a:t>3</a:t>
            </a:r>
            <a:r>
              <a:rPr lang="nl-NL" sz="2000" baseline="30000" dirty="0" smtClean="0">
                <a:solidFill>
                  <a:srgbClr val="008000"/>
                </a:solidFill>
              </a:rPr>
              <a:t>e</a:t>
            </a:r>
            <a:endParaRPr lang="nl-NL" sz="2000" dirty="0" smtClean="0">
              <a:solidFill>
                <a:srgbClr val="008000"/>
              </a:solidFill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673121" y="1320156"/>
            <a:ext cx="2985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>
                <a:solidFill>
                  <a:srgbClr val="008000"/>
                </a:solidFill>
              </a:rPr>
              <a:t>Kijken naar verschillen</a:t>
            </a:r>
            <a:endParaRPr lang="nl-NL" sz="2400" dirty="0">
              <a:solidFill>
                <a:srgbClr val="008000"/>
              </a:solidFill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658605" y="722415"/>
            <a:ext cx="2542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De Cakegetallen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777353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821793" y="946360"/>
            <a:ext cx="6216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Derde verschil constant:   derdegraads formule</a:t>
            </a:r>
            <a:endParaRPr lang="nl-NL" sz="2400" dirty="0"/>
          </a:p>
        </p:txBody>
      </p:sp>
      <p:sp>
        <p:nvSpPr>
          <p:cNvPr id="5" name="Tekstvak 4"/>
          <p:cNvSpPr txBox="1"/>
          <p:nvPr/>
        </p:nvSpPr>
        <p:spPr>
          <a:xfrm>
            <a:off x="842190" y="5471177"/>
            <a:ext cx="45792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Regressie met de rekenmachine geeft:</a:t>
            </a:r>
            <a:endParaRPr lang="nl-NL" sz="2200" dirty="0"/>
          </a:p>
        </p:txBody>
      </p:sp>
      <p:sp>
        <p:nvSpPr>
          <p:cNvPr id="7" name="Tekstvak 6"/>
          <p:cNvSpPr txBox="1"/>
          <p:nvPr/>
        </p:nvSpPr>
        <p:spPr>
          <a:xfrm>
            <a:off x="842190" y="1736914"/>
            <a:ext cx="25085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Deze heeft de vorm:</a:t>
            </a:r>
            <a:endParaRPr lang="nl-NL" sz="22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659210"/>
              </p:ext>
            </p:extLst>
          </p:nvPr>
        </p:nvGraphicFramePr>
        <p:xfrm>
          <a:off x="3289300" y="1697192"/>
          <a:ext cx="2903538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5" name="Equation" r:id="rId3" imgW="1346200" imgH="241300" progId="Equation.DSMT4">
                  <p:embed/>
                </p:oleObj>
              </mc:Choice>
              <mc:Fallback>
                <p:oleObj name="Equation" r:id="rId3" imgW="1346200" imgH="241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9300" y="1697192"/>
                        <a:ext cx="2903538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342708"/>
              </p:ext>
            </p:extLst>
          </p:nvPr>
        </p:nvGraphicFramePr>
        <p:xfrm>
          <a:off x="5484813" y="5402339"/>
          <a:ext cx="213360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6" name="Equation" r:id="rId5" imgW="977900" imgH="254000" progId="Equation.DSMT4">
                  <p:embed/>
                </p:oleObj>
              </mc:Choice>
              <mc:Fallback>
                <p:oleObj name="Equation" r:id="rId5" imgW="9779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84813" y="5402339"/>
                        <a:ext cx="2133600" cy="554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Afbeelding 5" descr="Regressie.tiff">
            <a:hlinkClick r:id="rId7" action="ppaction://hlinkfile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" t="-1577" r="-1244" b="1577"/>
          <a:stretch/>
        </p:blipFill>
        <p:spPr>
          <a:xfrm>
            <a:off x="2754720" y="2662294"/>
            <a:ext cx="2621240" cy="2065807"/>
          </a:xfrm>
          <a:prstGeom prst="rect">
            <a:avLst/>
          </a:prstGeom>
        </p:spPr>
      </p:pic>
      <p:graphicFrame>
        <p:nvGraphicFramePr>
          <p:cNvPr id="12" name="Tabel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52114"/>
              </p:ext>
            </p:extLst>
          </p:nvPr>
        </p:nvGraphicFramePr>
        <p:xfrm>
          <a:off x="1051992" y="2662294"/>
          <a:ext cx="987848" cy="2065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924"/>
                <a:gridCol w="493924"/>
              </a:tblGrid>
              <a:tr h="389407">
                <a:tc>
                  <a:txBody>
                    <a:bodyPr/>
                    <a:lstStyle/>
                    <a:p>
                      <a:pPr algn="ctr"/>
                      <a:r>
                        <a:rPr lang="nl-NL" sz="1800" b="0" i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x</a:t>
                      </a:r>
                      <a:endParaRPr lang="nl-NL" sz="1800" b="0" i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800" b="0" i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y</a:t>
                      </a:r>
                      <a:endParaRPr lang="nl-NL" sz="1800" b="0" i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78"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nl-NL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nl-NL" sz="1600" b="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78"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nl-NL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rgbClr val="0000FF"/>
                          </a:solidFill>
                        </a:rPr>
                        <a:t>2</a:t>
                      </a:r>
                      <a:endParaRPr lang="nl-NL" sz="1600" b="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78"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nl-NL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nl-NL" sz="1600" b="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78"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nl-NL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rgbClr val="0000FF"/>
                          </a:solidFill>
                        </a:rPr>
                        <a:t>8</a:t>
                      </a:r>
                      <a:endParaRPr lang="nl-NL" sz="1600" b="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778"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nl-NL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600" b="0" dirty="0" smtClean="0">
                          <a:solidFill>
                            <a:srgbClr val="0000FF"/>
                          </a:solidFill>
                        </a:rPr>
                        <a:t>15</a:t>
                      </a:r>
                      <a:endParaRPr lang="nl-NL" sz="1600" b="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430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eperen 5"/>
          <p:cNvGrpSpPr/>
          <p:nvPr/>
        </p:nvGrpSpPr>
        <p:grpSpPr>
          <a:xfrm>
            <a:off x="2057400" y="926729"/>
            <a:ext cx="5027088" cy="5027089"/>
            <a:chOff x="2057400" y="926729"/>
            <a:chExt cx="5027088" cy="5027089"/>
          </a:xfrm>
        </p:grpSpPr>
        <p:pic>
          <p:nvPicPr>
            <p:cNvPr id="3" name="Afbeelding 2" descr="Cruijff 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926729"/>
              <a:ext cx="5027088" cy="5027089"/>
            </a:xfrm>
            <a:prstGeom prst="rect">
              <a:avLst/>
            </a:prstGeom>
            <a:effectLst>
              <a:outerShdw blurRad="381000" dist="254000" dir="2700000" sx="102000" sy="102000" algn="tl" rotWithShape="0">
                <a:srgbClr val="000000">
                  <a:alpha val="40000"/>
                </a:srgbClr>
              </a:outerShdw>
            </a:effectLst>
          </p:spPr>
        </p:pic>
        <p:pic>
          <p:nvPicPr>
            <p:cNvPr id="5" name="Afbeelding 4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096" y="2471227"/>
              <a:ext cx="4021550" cy="2047806"/>
            </a:xfrm>
            <a:prstGeom prst="rect">
              <a:avLst/>
            </a:prstGeom>
            <a:extLst>
              <a:ext uri="{FAA26D3D-D897-4be2-8F04-BA451C77F1D7}">
                <ma14:placeholderFlag xmlns:ma14="http://schemas.microsoft.com/office/mac/drawingml/2011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82490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619027" y="775613"/>
            <a:ext cx="517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Hoe zit dat met de driehoek van Pascal?</a:t>
            </a:r>
            <a:endParaRPr lang="nl-NL" sz="2400" dirty="0"/>
          </a:p>
        </p:txBody>
      </p:sp>
      <p:sp>
        <p:nvSpPr>
          <p:cNvPr id="5" name="Tekstvak 4"/>
          <p:cNvSpPr txBox="1"/>
          <p:nvPr/>
        </p:nvSpPr>
        <p:spPr>
          <a:xfrm>
            <a:off x="5099654" y="2199641"/>
            <a:ext cx="33606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>
                <a:solidFill>
                  <a:srgbClr val="0000FF"/>
                </a:solidFill>
              </a:rPr>
              <a:t>1      2      3      …</a:t>
            </a:r>
            <a:endParaRPr lang="nl-NL" sz="2200" dirty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5099653" y="2982547"/>
            <a:ext cx="32590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 smtClean="0">
                <a:solidFill>
                  <a:srgbClr val="0000FF"/>
                </a:solidFill>
              </a:rPr>
              <a:t>1      2      4      7      …</a:t>
            </a:r>
            <a:endParaRPr lang="nl-NL" sz="2200" dirty="0">
              <a:solidFill>
                <a:srgbClr val="0000FF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5099654" y="3743741"/>
            <a:ext cx="31508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>
                <a:solidFill>
                  <a:srgbClr val="0000FF"/>
                </a:solidFill>
              </a:rPr>
              <a:t>1      2      4      8      15      </a:t>
            </a:r>
            <a:r>
              <a:rPr lang="is-IS" sz="2200" dirty="0" smtClean="0">
                <a:solidFill>
                  <a:srgbClr val="0000FF"/>
                </a:solidFill>
              </a:rPr>
              <a:t>…</a:t>
            </a:r>
            <a:endParaRPr lang="nl-NL" sz="2200" dirty="0">
              <a:solidFill>
                <a:srgbClr val="0000FF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99654" y="4516245"/>
            <a:ext cx="36919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>
                <a:solidFill>
                  <a:srgbClr val="0000FF"/>
                </a:solidFill>
              </a:rPr>
              <a:t>1      2      4      8      16      31    …</a:t>
            </a:r>
            <a:endParaRPr lang="nl-NL" sz="2200" dirty="0">
              <a:solidFill>
                <a:srgbClr val="0000FF"/>
              </a:solidFill>
            </a:endParaRPr>
          </a:p>
        </p:txBody>
      </p:sp>
      <p:grpSp>
        <p:nvGrpSpPr>
          <p:cNvPr id="12" name="Groeperen 11"/>
          <p:cNvGrpSpPr/>
          <p:nvPr/>
        </p:nvGrpSpPr>
        <p:grpSpPr>
          <a:xfrm>
            <a:off x="619027" y="2061653"/>
            <a:ext cx="3624342" cy="3124200"/>
            <a:chOff x="220742" y="1752600"/>
            <a:chExt cx="4597400" cy="3667504"/>
          </a:xfrm>
        </p:grpSpPr>
        <p:pic>
          <p:nvPicPr>
            <p:cNvPr id="10" name="Afbeelding 9" descr="Driehoek van Pascal 2.tiff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2270085"/>
              <a:ext cx="3644899" cy="2996918"/>
            </a:xfrm>
            <a:prstGeom prst="rect">
              <a:avLst/>
            </a:prstGeom>
          </p:spPr>
        </p:pic>
        <p:sp>
          <p:nvSpPr>
            <p:cNvPr id="11" name="Gelijkbenige driehoek 10"/>
            <p:cNvSpPr/>
            <p:nvPr/>
          </p:nvSpPr>
          <p:spPr>
            <a:xfrm>
              <a:off x="220742" y="1752600"/>
              <a:ext cx="4597400" cy="3667504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cxnSp>
        <p:nvCxnSpPr>
          <p:cNvPr id="14" name="Rechte verbindingslijn met pijl 13"/>
          <p:cNvCxnSpPr/>
          <p:nvPr/>
        </p:nvCxnSpPr>
        <p:spPr>
          <a:xfrm>
            <a:off x="2822420" y="2479353"/>
            <a:ext cx="2092480" cy="0"/>
          </a:xfrm>
          <a:prstGeom prst="straightConnector1">
            <a:avLst/>
          </a:prstGeom>
          <a:ln w="1905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>
            <a:off x="3268133" y="3251840"/>
            <a:ext cx="1646767" cy="0"/>
          </a:xfrm>
          <a:prstGeom prst="straightConnector1">
            <a:avLst/>
          </a:prstGeom>
          <a:ln w="1905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>
          <a:xfrm>
            <a:off x="3733800" y="4025644"/>
            <a:ext cx="1181100" cy="0"/>
          </a:xfrm>
          <a:prstGeom prst="straightConnector1">
            <a:avLst/>
          </a:prstGeom>
          <a:ln w="1905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/>
          <p:cNvCxnSpPr/>
          <p:nvPr/>
        </p:nvCxnSpPr>
        <p:spPr>
          <a:xfrm>
            <a:off x="4191000" y="4760645"/>
            <a:ext cx="736729" cy="0"/>
          </a:xfrm>
          <a:prstGeom prst="straightConnector1">
            <a:avLst/>
          </a:prstGeom>
          <a:ln w="19050" cmpd="sng">
            <a:solidFill>
              <a:schemeClr val="accent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830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lase-pasc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83" y="2141394"/>
            <a:ext cx="3208675" cy="3395754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1550456" y="841790"/>
            <a:ext cx="611878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Hoe zat het ook alweer met Pascal?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1345843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441422" y="442884"/>
            <a:ext cx="3170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Banketstaaf getallen</a:t>
            </a:r>
            <a:endParaRPr lang="nl-NL" sz="28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4916837"/>
              </p:ext>
            </p:extLst>
          </p:nvPr>
        </p:nvGraphicFramePr>
        <p:xfrm>
          <a:off x="739947" y="3583326"/>
          <a:ext cx="2105501" cy="772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63" name="Equation" r:id="rId3" imgW="1384300" imgH="508000" progId="Equation.DSMT4">
                  <p:embed/>
                </p:oleObj>
              </mc:Choice>
              <mc:Fallback>
                <p:oleObj name="Equation" r:id="rId3" imgW="1384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9947" y="3583326"/>
                        <a:ext cx="2105501" cy="772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286391"/>
              </p:ext>
            </p:extLst>
          </p:nvPr>
        </p:nvGraphicFramePr>
        <p:xfrm>
          <a:off x="2918728" y="3630613"/>
          <a:ext cx="2344738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64" name="Equation" r:id="rId5" imgW="1574800" imgH="444500" progId="Equation.DSMT4">
                  <p:embed/>
                </p:oleObj>
              </mc:Choice>
              <mc:Fallback>
                <p:oleObj name="Equation" r:id="rId5" imgW="15748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8728" y="3630613"/>
                        <a:ext cx="2344738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3201"/>
              </p:ext>
            </p:extLst>
          </p:nvPr>
        </p:nvGraphicFramePr>
        <p:xfrm>
          <a:off x="2926666" y="4465638"/>
          <a:ext cx="162401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65" name="Equation" r:id="rId7" imgW="1079500" imgH="444500" progId="Equation.DSMT4">
                  <p:embed/>
                </p:oleObj>
              </mc:Choice>
              <mc:Fallback>
                <p:oleObj name="Equation" r:id="rId7" imgW="10795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6666" y="4465638"/>
                        <a:ext cx="162401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475648"/>
              </p:ext>
            </p:extLst>
          </p:nvPr>
        </p:nvGraphicFramePr>
        <p:xfrm>
          <a:off x="2925078" y="5386900"/>
          <a:ext cx="811213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66" name="Equation" r:id="rId9" imgW="520700" imgH="190500" progId="Equation.DSMT4">
                  <p:embed/>
                </p:oleObj>
              </mc:Choice>
              <mc:Fallback>
                <p:oleObj name="Equation" r:id="rId9" imgW="520700" imgH="190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25078" y="5386900"/>
                        <a:ext cx="811213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eperen 1"/>
          <p:cNvGrpSpPr/>
          <p:nvPr/>
        </p:nvGrpSpPr>
        <p:grpSpPr>
          <a:xfrm>
            <a:off x="4567524" y="554560"/>
            <a:ext cx="3646125" cy="2609739"/>
            <a:chOff x="4320924" y="579656"/>
            <a:chExt cx="4082592" cy="2778243"/>
          </a:xfrm>
        </p:grpSpPr>
        <p:sp>
          <p:nvSpPr>
            <p:cNvPr id="10" name="Rechthoek 9">
              <a:hlinkClick r:id="rId11" action="ppaction://hlinkfile"/>
            </p:cNvPr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1"/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Tekstvak 14"/>
            <p:cNvSpPr txBox="1"/>
            <p:nvPr/>
          </p:nvSpPr>
          <p:spPr>
            <a:xfrm>
              <a:off x="4449283" y="57965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7" name="Tekstvak 16"/>
            <p:cNvSpPr txBox="1"/>
            <p:nvPr/>
          </p:nvSpPr>
          <p:spPr>
            <a:xfrm>
              <a:off x="4440202" y="98107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Tekstvak 17"/>
            <p:cNvSpPr txBox="1"/>
            <p:nvPr/>
          </p:nvSpPr>
          <p:spPr>
            <a:xfrm>
              <a:off x="4440202" y="136450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4444489" y="175255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0" name="Tekstvak 19"/>
            <p:cNvSpPr txBox="1"/>
            <p:nvPr/>
          </p:nvSpPr>
          <p:spPr>
            <a:xfrm>
              <a:off x="4453570" y="215845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1" name="Tekstvak 20"/>
            <p:cNvSpPr txBox="1"/>
            <p:nvPr/>
          </p:nvSpPr>
          <p:spPr>
            <a:xfrm>
              <a:off x="4457857" y="2559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2" name="Tekstvak 21"/>
            <p:cNvSpPr txBox="1"/>
            <p:nvPr/>
          </p:nvSpPr>
          <p:spPr>
            <a:xfrm>
              <a:off x="4913447" y="97956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3" name="Tekstvak 22"/>
            <p:cNvSpPr txBox="1"/>
            <p:nvPr/>
          </p:nvSpPr>
          <p:spPr>
            <a:xfrm>
              <a:off x="4913447" y="136298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4" name="Tekstvak 23"/>
            <p:cNvSpPr txBox="1"/>
            <p:nvPr/>
          </p:nvSpPr>
          <p:spPr>
            <a:xfrm>
              <a:off x="4917734" y="175103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5" name="Tekstvak 24"/>
            <p:cNvSpPr txBox="1"/>
            <p:nvPr/>
          </p:nvSpPr>
          <p:spPr>
            <a:xfrm>
              <a:off x="4920465" y="215694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4</a:t>
              </a:r>
            </a:p>
          </p:txBody>
        </p:sp>
        <p:sp>
          <p:nvSpPr>
            <p:cNvPr id="26" name="Tekstvak 25"/>
            <p:cNvSpPr txBox="1"/>
            <p:nvPr/>
          </p:nvSpPr>
          <p:spPr>
            <a:xfrm>
              <a:off x="4924752" y="255836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27" name="Tekstvak 26"/>
            <p:cNvSpPr txBox="1"/>
            <p:nvPr/>
          </p:nvSpPr>
          <p:spPr>
            <a:xfrm>
              <a:off x="5398530" y="1346671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28" name="Tekstvak 27"/>
            <p:cNvSpPr txBox="1"/>
            <p:nvPr/>
          </p:nvSpPr>
          <p:spPr>
            <a:xfrm>
              <a:off x="5402817" y="1734723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>
                  <a:solidFill>
                    <a:srgbClr val="000000"/>
                  </a:solidFill>
                </a:rPr>
                <a:t>3</a:t>
              </a:r>
              <a:endParaRPr lang="nl-NL" dirty="0">
                <a:solidFill>
                  <a:srgbClr val="000000"/>
                </a:solidFill>
              </a:endParaRPr>
            </a:p>
          </p:txBody>
        </p:sp>
        <p:sp>
          <p:nvSpPr>
            <p:cNvPr id="29" name="Tekstvak 28"/>
            <p:cNvSpPr txBox="1"/>
            <p:nvPr/>
          </p:nvSpPr>
          <p:spPr>
            <a:xfrm>
              <a:off x="5405548" y="2140629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>
                  <a:solidFill>
                    <a:srgbClr val="000000"/>
                  </a:solidFill>
                </a:rPr>
                <a:t>6</a:t>
              </a:r>
              <a:endParaRPr lang="nl-NL" dirty="0">
                <a:solidFill>
                  <a:srgbClr val="000000"/>
                </a:solidFill>
              </a:endParaRPr>
            </a:p>
          </p:txBody>
        </p:sp>
        <p:sp>
          <p:nvSpPr>
            <p:cNvPr id="30" name="Tekstvak 29"/>
            <p:cNvSpPr txBox="1"/>
            <p:nvPr/>
          </p:nvSpPr>
          <p:spPr>
            <a:xfrm>
              <a:off x="5359035" y="2555855"/>
              <a:ext cx="468770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>
                  <a:solidFill>
                    <a:srgbClr val="000000"/>
                  </a:solidFill>
                </a:rPr>
                <a:t>10</a:t>
              </a:r>
              <a:endParaRPr lang="nl-NL" dirty="0">
                <a:solidFill>
                  <a:srgbClr val="000000"/>
                </a:solidFill>
              </a:endParaRPr>
            </a:p>
          </p:txBody>
        </p:sp>
        <p:sp>
          <p:nvSpPr>
            <p:cNvPr id="31" name="Tekstvak 30"/>
            <p:cNvSpPr txBox="1"/>
            <p:nvPr/>
          </p:nvSpPr>
          <p:spPr>
            <a:xfrm>
              <a:off x="5915351" y="17280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2" name="Tekstvak 31"/>
            <p:cNvSpPr txBox="1"/>
            <p:nvPr/>
          </p:nvSpPr>
          <p:spPr>
            <a:xfrm>
              <a:off x="5918082" y="213394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4</a:t>
              </a:r>
              <a:endParaRPr lang="nl-NL" dirty="0"/>
            </a:p>
          </p:txBody>
        </p:sp>
        <p:sp>
          <p:nvSpPr>
            <p:cNvPr id="33" name="Tekstvak 32"/>
            <p:cNvSpPr txBox="1"/>
            <p:nvPr/>
          </p:nvSpPr>
          <p:spPr>
            <a:xfrm>
              <a:off x="5871569" y="254917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10</a:t>
              </a:r>
              <a:endParaRPr lang="nl-NL" dirty="0"/>
            </a:p>
          </p:txBody>
        </p:sp>
        <p:sp>
          <p:nvSpPr>
            <p:cNvPr id="34" name="Tekstvak 33"/>
            <p:cNvSpPr txBox="1"/>
            <p:nvPr/>
          </p:nvSpPr>
          <p:spPr>
            <a:xfrm>
              <a:off x="6417001" y="212470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5" name="Tekstvak 34"/>
            <p:cNvSpPr txBox="1"/>
            <p:nvPr/>
          </p:nvSpPr>
          <p:spPr>
            <a:xfrm>
              <a:off x="6419732" y="25577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5</a:t>
              </a:r>
            </a:p>
          </p:txBody>
        </p:sp>
        <p:sp>
          <p:nvSpPr>
            <p:cNvPr id="36" name="Tekstvak 35"/>
            <p:cNvSpPr txBox="1"/>
            <p:nvPr/>
          </p:nvSpPr>
          <p:spPr>
            <a:xfrm>
              <a:off x="6843119" y="2557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7" name="Tekstvak 36"/>
            <p:cNvSpPr txBox="1"/>
            <p:nvPr/>
          </p:nvSpPr>
          <p:spPr>
            <a:xfrm>
              <a:off x="7861872" y="58054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8" name="Tekstvak 37"/>
            <p:cNvSpPr txBox="1"/>
            <p:nvPr/>
          </p:nvSpPr>
          <p:spPr>
            <a:xfrm>
              <a:off x="7852791" y="98196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9" name="Tekstvak 38"/>
            <p:cNvSpPr txBox="1"/>
            <p:nvPr/>
          </p:nvSpPr>
          <p:spPr>
            <a:xfrm>
              <a:off x="7852791" y="1365391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kstvak 39"/>
            <p:cNvSpPr txBox="1"/>
            <p:nvPr/>
          </p:nvSpPr>
          <p:spPr>
            <a:xfrm>
              <a:off x="7857078" y="1753443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1" name="Tekstvak 40"/>
            <p:cNvSpPr txBox="1"/>
            <p:nvPr/>
          </p:nvSpPr>
          <p:spPr>
            <a:xfrm>
              <a:off x="7854593" y="2159349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2" name="Tekstvak 41"/>
            <p:cNvSpPr txBox="1"/>
            <p:nvPr/>
          </p:nvSpPr>
          <p:spPr>
            <a:xfrm>
              <a:off x="7858879" y="2560769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3" name="Tekstvak 42"/>
            <p:cNvSpPr txBox="1"/>
            <p:nvPr/>
          </p:nvSpPr>
          <p:spPr>
            <a:xfrm>
              <a:off x="4458402" y="29469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4" name="Tekstvak 43"/>
            <p:cNvSpPr txBox="1"/>
            <p:nvPr/>
          </p:nvSpPr>
          <p:spPr>
            <a:xfrm>
              <a:off x="4925297" y="29454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5" name="Tekstvak 44"/>
            <p:cNvSpPr txBox="1"/>
            <p:nvPr/>
          </p:nvSpPr>
          <p:spPr>
            <a:xfrm>
              <a:off x="5359580" y="2942957"/>
              <a:ext cx="468770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>
                  <a:solidFill>
                    <a:srgbClr val="000000"/>
                  </a:solidFill>
                </a:rPr>
                <a:t>15</a:t>
              </a:r>
              <a:endParaRPr lang="nl-NL" dirty="0">
                <a:solidFill>
                  <a:srgbClr val="000000"/>
                </a:solidFill>
              </a:endParaRPr>
            </a:p>
          </p:txBody>
        </p:sp>
        <p:sp>
          <p:nvSpPr>
            <p:cNvPr id="46" name="Tekstvak 45"/>
            <p:cNvSpPr txBox="1"/>
            <p:nvPr/>
          </p:nvSpPr>
          <p:spPr>
            <a:xfrm>
              <a:off x="5872114" y="293627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20</a:t>
              </a:r>
              <a:endParaRPr lang="nl-NL" dirty="0"/>
            </a:p>
          </p:txBody>
        </p:sp>
        <p:sp>
          <p:nvSpPr>
            <p:cNvPr id="47" name="Tekstvak 46"/>
            <p:cNvSpPr txBox="1"/>
            <p:nvPr/>
          </p:nvSpPr>
          <p:spPr>
            <a:xfrm>
              <a:off x="6365057" y="2944888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15</a:t>
              </a:r>
              <a:endParaRPr lang="nl-NL" dirty="0"/>
            </a:p>
          </p:txBody>
        </p:sp>
        <p:sp>
          <p:nvSpPr>
            <p:cNvPr id="48" name="Tekstvak 47"/>
            <p:cNvSpPr txBox="1"/>
            <p:nvPr/>
          </p:nvSpPr>
          <p:spPr>
            <a:xfrm>
              <a:off x="6843664" y="294473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49" name="Tekstvak 48"/>
            <p:cNvSpPr txBox="1"/>
            <p:nvPr/>
          </p:nvSpPr>
          <p:spPr>
            <a:xfrm>
              <a:off x="7859425" y="2947871"/>
              <a:ext cx="337771" cy="393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7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50" name="Tekstvak 49"/>
            <p:cNvSpPr txBox="1"/>
            <p:nvPr/>
          </p:nvSpPr>
          <p:spPr>
            <a:xfrm>
              <a:off x="7229178" y="293611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923062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441422" y="442884"/>
            <a:ext cx="2161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Pizza getallen</a:t>
            </a:r>
            <a:endParaRPr lang="nl-NL" sz="28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525579"/>
              </p:ext>
            </p:extLst>
          </p:nvPr>
        </p:nvGraphicFramePr>
        <p:xfrm>
          <a:off x="3695016" y="3629025"/>
          <a:ext cx="34036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0" name="Equation" r:id="rId3" imgW="2286000" imgH="444500" progId="Equation.DSMT4">
                  <p:embed/>
                </p:oleObj>
              </mc:Choice>
              <mc:Fallback>
                <p:oleObj name="Equation" r:id="rId3" imgW="22860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95016" y="3629025"/>
                        <a:ext cx="3403600" cy="66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551234"/>
              </p:ext>
            </p:extLst>
          </p:nvPr>
        </p:nvGraphicFramePr>
        <p:xfrm>
          <a:off x="3723591" y="4478338"/>
          <a:ext cx="334486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1" name="Equation" r:id="rId5" imgW="2222500" imgH="444500" progId="Equation.DSMT4">
                  <p:embed/>
                </p:oleObj>
              </mc:Choice>
              <mc:Fallback>
                <p:oleObj name="Equation" r:id="rId5" imgW="2222500" imgH="4445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3591" y="4478338"/>
                        <a:ext cx="334486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435969"/>
              </p:ext>
            </p:extLst>
          </p:nvPr>
        </p:nvGraphicFramePr>
        <p:xfrm>
          <a:off x="3733245" y="5375275"/>
          <a:ext cx="18796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2" name="Equation" r:id="rId7" imgW="1181100" imgH="254000" progId="Equation.DSMT4">
                  <p:embed/>
                </p:oleObj>
              </mc:Choice>
              <mc:Fallback>
                <p:oleObj name="Equation" r:id="rId7" imgW="1181100" imgH="2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33245" y="5375275"/>
                        <a:ext cx="187960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348405"/>
              </p:ext>
            </p:extLst>
          </p:nvPr>
        </p:nvGraphicFramePr>
        <p:xfrm>
          <a:off x="3746074" y="6032500"/>
          <a:ext cx="14478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3" name="Equation" r:id="rId9" imgW="927100" imgH="266700" progId="Equation.DSMT4">
                  <p:embed/>
                </p:oleObj>
              </mc:Choice>
              <mc:Fallback>
                <p:oleObj name="Equation" r:id="rId9" imgW="927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46074" y="6032500"/>
                        <a:ext cx="144780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eperen 1"/>
          <p:cNvGrpSpPr/>
          <p:nvPr/>
        </p:nvGrpSpPr>
        <p:grpSpPr>
          <a:xfrm>
            <a:off x="4567524" y="554560"/>
            <a:ext cx="3646125" cy="2609739"/>
            <a:chOff x="4320924" y="579656"/>
            <a:chExt cx="4082592" cy="2778243"/>
          </a:xfrm>
        </p:grpSpPr>
        <p:sp>
          <p:nvSpPr>
            <p:cNvPr id="10" name="Rechthoek 9">
              <a:hlinkClick r:id="rId11" action="ppaction://hlinkfile"/>
            </p:cNvPr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1"/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Tekstvak 14"/>
            <p:cNvSpPr txBox="1"/>
            <p:nvPr/>
          </p:nvSpPr>
          <p:spPr>
            <a:xfrm>
              <a:off x="4449283" y="57965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7" name="Tekstvak 16"/>
            <p:cNvSpPr txBox="1"/>
            <p:nvPr/>
          </p:nvSpPr>
          <p:spPr>
            <a:xfrm>
              <a:off x="4440202" y="98107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Tekstvak 17"/>
            <p:cNvSpPr txBox="1"/>
            <p:nvPr/>
          </p:nvSpPr>
          <p:spPr>
            <a:xfrm>
              <a:off x="4440202" y="136450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4444489" y="175255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0" name="Tekstvak 19"/>
            <p:cNvSpPr txBox="1"/>
            <p:nvPr/>
          </p:nvSpPr>
          <p:spPr>
            <a:xfrm>
              <a:off x="4453570" y="215845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1" name="Tekstvak 20"/>
            <p:cNvSpPr txBox="1"/>
            <p:nvPr/>
          </p:nvSpPr>
          <p:spPr>
            <a:xfrm>
              <a:off x="4457857" y="2559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2" name="Tekstvak 21"/>
            <p:cNvSpPr txBox="1"/>
            <p:nvPr/>
          </p:nvSpPr>
          <p:spPr>
            <a:xfrm>
              <a:off x="4913447" y="97956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3" name="Tekstvak 22"/>
            <p:cNvSpPr txBox="1"/>
            <p:nvPr/>
          </p:nvSpPr>
          <p:spPr>
            <a:xfrm>
              <a:off x="4913447" y="136298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4" name="Tekstvak 23"/>
            <p:cNvSpPr txBox="1"/>
            <p:nvPr/>
          </p:nvSpPr>
          <p:spPr>
            <a:xfrm>
              <a:off x="4917734" y="175103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5" name="Tekstvak 24"/>
            <p:cNvSpPr txBox="1"/>
            <p:nvPr/>
          </p:nvSpPr>
          <p:spPr>
            <a:xfrm>
              <a:off x="4920465" y="215694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4</a:t>
              </a:r>
            </a:p>
          </p:txBody>
        </p:sp>
        <p:sp>
          <p:nvSpPr>
            <p:cNvPr id="26" name="Tekstvak 25"/>
            <p:cNvSpPr txBox="1"/>
            <p:nvPr/>
          </p:nvSpPr>
          <p:spPr>
            <a:xfrm>
              <a:off x="4924752" y="255836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27" name="Tekstvak 26"/>
            <p:cNvSpPr txBox="1"/>
            <p:nvPr/>
          </p:nvSpPr>
          <p:spPr>
            <a:xfrm>
              <a:off x="5398530" y="134667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8" name="Tekstvak 27"/>
            <p:cNvSpPr txBox="1"/>
            <p:nvPr/>
          </p:nvSpPr>
          <p:spPr>
            <a:xfrm>
              <a:off x="5402817" y="173472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29" name="Tekstvak 28"/>
            <p:cNvSpPr txBox="1"/>
            <p:nvPr/>
          </p:nvSpPr>
          <p:spPr>
            <a:xfrm>
              <a:off x="5405548" y="2140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0" name="Tekstvak 29"/>
            <p:cNvSpPr txBox="1"/>
            <p:nvPr/>
          </p:nvSpPr>
          <p:spPr>
            <a:xfrm>
              <a:off x="5359035" y="255585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1" name="Tekstvak 30"/>
            <p:cNvSpPr txBox="1"/>
            <p:nvPr/>
          </p:nvSpPr>
          <p:spPr>
            <a:xfrm>
              <a:off x="5915351" y="17280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2" name="Tekstvak 31"/>
            <p:cNvSpPr txBox="1"/>
            <p:nvPr/>
          </p:nvSpPr>
          <p:spPr>
            <a:xfrm>
              <a:off x="5918082" y="213394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4</a:t>
              </a:r>
              <a:endParaRPr lang="nl-NL" dirty="0"/>
            </a:p>
          </p:txBody>
        </p:sp>
        <p:sp>
          <p:nvSpPr>
            <p:cNvPr id="33" name="Tekstvak 32"/>
            <p:cNvSpPr txBox="1"/>
            <p:nvPr/>
          </p:nvSpPr>
          <p:spPr>
            <a:xfrm>
              <a:off x="5871569" y="254917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10</a:t>
              </a:r>
              <a:endParaRPr lang="nl-NL" dirty="0"/>
            </a:p>
          </p:txBody>
        </p:sp>
        <p:sp>
          <p:nvSpPr>
            <p:cNvPr id="34" name="Tekstvak 33"/>
            <p:cNvSpPr txBox="1"/>
            <p:nvPr/>
          </p:nvSpPr>
          <p:spPr>
            <a:xfrm>
              <a:off x="6417001" y="212470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5" name="Tekstvak 34"/>
            <p:cNvSpPr txBox="1"/>
            <p:nvPr/>
          </p:nvSpPr>
          <p:spPr>
            <a:xfrm>
              <a:off x="6419732" y="25577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5</a:t>
              </a:r>
            </a:p>
          </p:txBody>
        </p:sp>
        <p:sp>
          <p:nvSpPr>
            <p:cNvPr id="36" name="Tekstvak 35"/>
            <p:cNvSpPr txBox="1"/>
            <p:nvPr/>
          </p:nvSpPr>
          <p:spPr>
            <a:xfrm>
              <a:off x="6843119" y="2557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37" name="Tekstvak 36"/>
            <p:cNvSpPr txBox="1"/>
            <p:nvPr/>
          </p:nvSpPr>
          <p:spPr>
            <a:xfrm>
              <a:off x="7861872" y="58054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8" name="Tekstvak 37"/>
            <p:cNvSpPr txBox="1"/>
            <p:nvPr/>
          </p:nvSpPr>
          <p:spPr>
            <a:xfrm>
              <a:off x="7852791" y="98196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39" name="Tekstvak 38"/>
            <p:cNvSpPr txBox="1"/>
            <p:nvPr/>
          </p:nvSpPr>
          <p:spPr>
            <a:xfrm>
              <a:off x="7852791" y="136539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0" name="Tekstvak 39"/>
            <p:cNvSpPr txBox="1"/>
            <p:nvPr/>
          </p:nvSpPr>
          <p:spPr>
            <a:xfrm>
              <a:off x="7857078" y="17534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7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1" name="Tekstvak 40"/>
            <p:cNvSpPr txBox="1"/>
            <p:nvPr/>
          </p:nvSpPr>
          <p:spPr>
            <a:xfrm>
              <a:off x="7797134" y="215934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2" name="Tekstvak 41"/>
            <p:cNvSpPr txBox="1"/>
            <p:nvPr/>
          </p:nvSpPr>
          <p:spPr>
            <a:xfrm>
              <a:off x="7801420" y="256076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3" name="Tekstvak 42"/>
            <p:cNvSpPr txBox="1"/>
            <p:nvPr/>
          </p:nvSpPr>
          <p:spPr>
            <a:xfrm>
              <a:off x="4458402" y="29469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4" name="Tekstvak 43"/>
            <p:cNvSpPr txBox="1"/>
            <p:nvPr/>
          </p:nvSpPr>
          <p:spPr>
            <a:xfrm>
              <a:off x="4925297" y="29454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5" name="Tekstvak 44"/>
            <p:cNvSpPr txBox="1"/>
            <p:nvPr/>
          </p:nvSpPr>
          <p:spPr>
            <a:xfrm>
              <a:off x="5359580" y="294295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46" name="Tekstvak 45"/>
            <p:cNvSpPr txBox="1"/>
            <p:nvPr/>
          </p:nvSpPr>
          <p:spPr>
            <a:xfrm>
              <a:off x="5872114" y="293627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20</a:t>
              </a:r>
              <a:endParaRPr lang="nl-NL" dirty="0"/>
            </a:p>
          </p:txBody>
        </p:sp>
        <p:sp>
          <p:nvSpPr>
            <p:cNvPr id="47" name="Tekstvak 46"/>
            <p:cNvSpPr txBox="1"/>
            <p:nvPr/>
          </p:nvSpPr>
          <p:spPr>
            <a:xfrm>
              <a:off x="6365057" y="2944888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15</a:t>
              </a:r>
              <a:endParaRPr lang="nl-NL" dirty="0"/>
            </a:p>
          </p:txBody>
        </p:sp>
        <p:sp>
          <p:nvSpPr>
            <p:cNvPr id="48" name="Tekstvak 47"/>
            <p:cNvSpPr txBox="1"/>
            <p:nvPr/>
          </p:nvSpPr>
          <p:spPr>
            <a:xfrm>
              <a:off x="6843664" y="294473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49" name="Tekstvak 48"/>
            <p:cNvSpPr txBox="1"/>
            <p:nvPr/>
          </p:nvSpPr>
          <p:spPr>
            <a:xfrm>
              <a:off x="7801966" y="2947871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50" name="Tekstvak 49"/>
            <p:cNvSpPr txBox="1"/>
            <p:nvPr/>
          </p:nvSpPr>
          <p:spPr>
            <a:xfrm>
              <a:off x="7229178" y="293611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</p:grp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01213"/>
              </p:ext>
            </p:extLst>
          </p:nvPr>
        </p:nvGraphicFramePr>
        <p:xfrm>
          <a:off x="605780" y="3582988"/>
          <a:ext cx="2994025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4" name="Equation" r:id="rId12" imgW="1968500" imgH="508000" progId="Equation.DSMT4">
                  <p:embed/>
                </p:oleObj>
              </mc:Choice>
              <mc:Fallback>
                <p:oleObj name="Equation" r:id="rId12" imgW="19685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5780" y="3582988"/>
                        <a:ext cx="2994025" cy="773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2842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590239"/>
              </p:ext>
            </p:extLst>
          </p:nvPr>
        </p:nvGraphicFramePr>
        <p:xfrm>
          <a:off x="1165612" y="5791200"/>
          <a:ext cx="159702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43" name="Equation" r:id="rId3" imgW="939800" imgH="266700" progId="Equation.DSMT4">
                  <p:embed/>
                </p:oleObj>
              </mc:Choice>
              <mc:Fallback>
                <p:oleObj name="Equation" r:id="rId3" imgW="9398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5612" y="5791200"/>
                        <a:ext cx="1597025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240964"/>
              </p:ext>
            </p:extLst>
          </p:nvPr>
        </p:nvGraphicFramePr>
        <p:xfrm>
          <a:off x="1157030" y="5364419"/>
          <a:ext cx="623887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44" name="Equation" r:id="rId5" imgW="381000" imgH="165100" progId="Equation.DSMT4">
                  <p:embed/>
                </p:oleObj>
              </mc:Choice>
              <mc:Fallback>
                <p:oleObj name="Equation" r:id="rId5" imgW="3810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7030" y="5364419"/>
                        <a:ext cx="623887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kstvak 7"/>
          <p:cNvSpPr txBox="1"/>
          <p:nvPr/>
        </p:nvSpPr>
        <p:spPr>
          <a:xfrm>
            <a:off x="441422" y="442884"/>
            <a:ext cx="2143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Cake getallen</a:t>
            </a:r>
            <a:endParaRPr lang="nl-NL" sz="2800" dirty="0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658785"/>
              </p:ext>
            </p:extLst>
          </p:nvPr>
        </p:nvGraphicFramePr>
        <p:xfrm>
          <a:off x="620197" y="3576638"/>
          <a:ext cx="377507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45" name="Equation" r:id="rId7" imgW="2489200" imgH="508000" progId="Equation.DSMT4">
                  <p:embed/>
                </p:oleObj>
              </mc:Choice>
              <mc:Fallback>
                <p:oleObj name="Equation" r:id="rId7" imgW="24892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0197" y="3576638"/>
                        <a:ext cx="3775075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eperen 1"/>
          <p:cNvGrpSpPr/>
          <p:nvPr/>
        </p:nvGrpSpPr>
        <p:grpSpPr>
          <a:xfrm>
            <a:off x="4564675" y="554000"/>
            <a:ext cx="3646800" cy="2610000"/>
            <a:chOff x="4320924" y="579656"/>
            <a:chExt cx="4082592" cy="2778243"/>
          </a:xfrm>
        </p:grpSpPr>
        <p:sp>
          <p:nvSpPr>
            <p:cNvPr id="78" name="Rechthoek 77">
              <a:hlinkClick r:id="rId9" action="ppaction://hlinkfile"/>
            </p:cNvPr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8"/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Tekstvak 79"/>
            <p:cNvSpPr txBox="1"/>
            <p:nvPr/>
          </p:nvSpPr>
          <p:spPr>
            <a:xfrm>
              <a:off x="4449283" y="57965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1" name="Tekstvak 80"/>
            <p:cNvSpPr txBox="1"/>
            <p:nvPr/>
          </p:nvSpPr>
          <p:spPr>
            <a:xfrm>
              <a:off x="4440202" y="98107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2" name="Tekstvak 81"/>
            <p:cNvSpPr txBox="1"/>
            <p:nvPr/>
          </p:nvSpPr>
          <p:spPr>
            <a:xfrm>
              <a:off x="4440202" y="136450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3" name="Tekstvak 82"/>
            <p:cNvSpPr txBox="1"/>
            <p:nvPr/>
          </p:nvSpPr>
          <p:spPr>
            <a:xfrm>
              <a:off x="4444489" y="175255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4" name="Tekstvak 83"/>
            <p:cNvSpPr txBox="1"/>
            <p:nvPr/>
          </p:nvSpPr>
          <p:spPr>
            <a:xfrm>
              <a:off x="4453570" y="215845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5" name="Tekstvak 84"/>
            <p:cNvSpPr txBox="1"/>
            <p:nvPr/>
          </p:nvSpPr>
          <p:spPr>
            <a:xfrm>
              <a:off x="4457857" y="2559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6" name="Tekstvak 85"/>
            <p:cNvSpPr txBox="1"/>
            <p:nvPr/>
          </p:nvSpPr>
          <p:spPr>
            <a:xfrm>
              <a:off x="4913447" y="97956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7" name="Tekstvak 86"/>
            <p:cNvSpPr txBox="1"/>
            <p:nvPr/>
          </p:nvSpPr>
          <p:spPr>
            <a:xfrm>
              <a:off x="4913447" y="136298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8" name="Tekstvak 87"/>
            <p:cNvSpPr txBox="1"/>
            <p:nvPr/>
          </p:nvSpPr>
          <p:spPr>
            <a:xfrm>
              <a:off x="4917734" y="175103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9" name="Tekstvak 88"/>
            <p:cNvSpPr txBox="1"/>
            <p:nvPr/>
          </p:nvSpPr>
          <p:spPr>
            <a:xfrm>
              <a:off x="4920465" y="215694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4</a:t>
              </a:r>
            </a:p>
          </p:txBody>
        </p:sp>
        <p:sp>
          <p:nvSpPr>
            <p:cNvPr id="90" name="Tekstvak 89"/>
            <p:cNvSpPr txBox="1"/>
            <p:nvPr/>
          </p:nvSpPr>
          <p:spPr>
            <a:xfrm>
              <a:off x="4924752" y="255836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91" name="Tekstvak 90"/>
            <p:cNvSpPr txBox="1"/>
            <p:nvPr/>
          </p:nvSpPr>
          <p:spPr>
            <a:xfrm>
              <a:off x="5398530" y="134667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2" name="Tekstvak 91"/>
            <p:cNvSpPr txBox="1"/>
            <p:nvPr/>
          </p:nvSpPr>
          <p:spPr>
            <a:xfrm>
              <a:off x="5402817" y="173472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3" name="Tekstvak 92"/>
            <p:cNvSpPr txBox="1"/>
            <p:nvPr/>
          </p:nvSpPr>
          <p:spPr>
            <a:xfrm>
              <a:off x="5405548" y="2140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4" name="Tekstvak 93"/>
            <p:cNvSpPr txBox="1"/>
            <p:nvPr/>
          </p:nvSpPr>
          <p:spPr>
            <a:xfrm>
              <a:off x="5359035" y="255585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5" name="Tekstvak 94"/>
            <p:cNvSpPr txBox="1"/>
            <p:nvPr/>
          </p:nvSpPr>
          <p:spPr>
            <a:xfrm>
              <a:off x="5915340" y="17280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6" name="Tekstvak 95"/>
            <p:cNvSpPr txBox="1"/>
            <p:nvPr/>
          </p:nvSpPr>
          <p:spPr>
            <a:xfrm>
              <a:off x="5918071" y="213394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7" name="Tekstvak 96"/>
            <p:cNvSpPr txBox="1"/>
            <p:nvPr/>
          </p:nvSpPr>
          <p:spPr>
            <a:xfrm>
              <a:off x="5871558" y="254917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8" name="Tekstvak 97"/>
            <p:cNvSpPr txBox="1"/>
            <p:nvPr/>
          </p:nvSpPr>
          <p:spPr>
            <a:xfrm>
              <a:off x="6416990" y="212470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99" name="Tekstvak 98"/>
            <p:cNvSpPr txBox="1"/>
            <p:nvPr/>
          </p:nvSpPr>
          <p:spPr>
            <a:xfrm>
              <a:off x="6419721" y="25577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5</a:t>
              </a:r>
            </a:p>
          </p:txBody>
        </p:sp>
        <p:sp>
          <p:nvSpPr>
            <p:cNvPr id="100" name="Tekstvak 99"/>
            <p:cNvSpPr txBox="1"/>
            <p:nvPr/>
          </p:nvSpPr>
          <p:spPr>
            <a:xfrm>
              <a:off x="6843108" y="2557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101" name="Tekstvak 100"/>
            <p:cNvSpPr txBox="1"/>
            <p:nvPr/>
          </p:nvSpPr>
          <p:spPr>
            <a:xfrm>
              <a:off x="7861862" y="58054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2" name="Tekstvak 101"/>
            <p:cNvSpPr txBox="1"/>
            <p:nvPr/>
          </p:nvSpPr>
          <p:spPr>
            <a:xfrm>
              <a:off x="7852780" y="98196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3" name="Tekstvak 102"/>
            <p:cNvSpPr txBox="1"/>
            <p:nvPr/>
          </p:nvSpPr>
          <p:spPr>
            <a:xfrm>
              <a:off x="7852780" y="136539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4" name="Tekstvak 103"/>
            <p:cNvSpPr txBox="1"/>
            <p:nvPr/>
          </p:nvSpPr>
          <p:spPr>
            <a:xfrm>
              <a:off x="7857067" y="17534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8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5" name="Tekstvak 104"/>
            <p:cNvSpPr txBox="1"/>
            <p:nvPr/>
          </p:nvSpPr>
          <p:spPr>
            <a:xfrm>
              <a:off x="7797123" y="215934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6" name="Tekstvak 105"/>
            <p:cNvSpPr txBox="1"/>
            <p:nvPr/>
          </p:nvSpPr>
          <p:spPr>
            <a:xfrm>
              <a:off x="7801410" y="256076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2</a:t>
              </a:r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7" name="Tekstvak 106"/>
            <p:cNvSpPr txBox="1"/>
            <p:nvPr/>
          </p:nvSpPr>
          <p:spPr>
            <a:xfrm>
              <a:off x="4458402" y="29469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8" name="Tekstvak 107"/>
            <p:cNvSpPr txBox="1"/>
            <p:nvPr/>
          </p:nvSpPr>
          <p:spPr>
            <a:xfrm>
              <a:off x="4925297" y="29454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9" name="Tekstvak 108"/>
            <p:cNvSpPr txBox="1"/>
            <p:nvPr/>
          </p:nvSpPr>
          <p:spPr>
            <a:xfrm>
              <a:off x="5359580" y="294295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10" name="Tekstvak 109"/>
            <p:cNvSpPr txBox="1"/>
            <p:nvPr/>
          </p:nvSpPr>
          <p:spPr>
            <a:xfrm>
              <a:off x="5872103" y="293627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11" name="Tekstvak 110"/>
            <p:cNvSpPr txBox="1"/>
            <p:nvPr/>
          </p:nvSpPr>
          <p:spPr>
            <a:xfrm>
              <a:off x="6365047" y="2944888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15</a:t>
              </a:r>
              <a:endParaRPr lang="nl-NL" dirty="0"/>
            </a:p>
          </p:txBody>
        </p:sp>
        <p:sp>
          <p:nvSpPr>
            <p:cNvPr id="112" name="Tekstvak 111"/>
            <p:cNvSpPr txBox="1"/>
            <p:nvPr/>
          </p:nvSpPr>
          <p:spPr>
            <a:xfrm>
              <a:off x="6843653" y="294473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113" name="Tekstvak 112"/>
            <p:cNvSpPr txBox="1"/>
            <p:nvPr/>
          </p:nvSpPr>
          <p:spPr>
            <a:xfrm>
              <a:off x="7801955" y="2947871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4</a:t>
              </a:r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14" name="Tekstvak 113"/>
            <p:cNvSpPr txBox="1"/>
            <p:nvPr/>
          </p:nvSpPr>
          <p:spPr>
            <a:xfrm>
              <a:off x="7229169" y="293611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</p:grp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391994"/>
              </p:ext>
            </p:extLst>
          </p:nvPr>
        </p:nvGraphicFramePr>
        <p:xfrm>
          <a:off x="1128713" y="4448175"/>
          <a:ext cx="4672012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46" name="Equation" r:id="rId10" imgW="3251200" imgH="482600" progId="Equation.DSMT4">
                  <p:embed/>
                </p:oleObj>
              </mc:Choice>
              <mc:Fallback>
                <p:oleObj name="Equation" r:id="rId10" imgW="32512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28713" y="4448175"/>
                        <a:ext cx="4672012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9604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314899"/>
              </p:ext>
            </p:extLst>
          </p:nvPr>
        </p:nvGraphicFramePr>
        <p:xfrm>
          <a:off x="618609" y="3571875"/>
          <a:ext cx="463867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" name="Equation" r:id="rId3" imgW="3009900" imgH="508000" progId="Equation.DSMT4">
                  <p:embed/>
                </p:oleObj>
              </mc:Choice>
              <mc:Fallback>
                <p:oleObj name="Equation" r:id="rId3" imgW="30099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8609" y="3571875"/>
                        <a:ext cx="4638675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176283"/>
              </p:ext>
            </p:extLst>
          </p:nvPr>
        </p:nvGraphicFramePr>
        <p:xfrm>
          <a:off x="1166813" y="4820162"/>
          <a:ext cx="6794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3" name="Equation" r:id="rId5" imgW="381000" imgH="165100" progId="Equation.DSMT4">
                  <p:embed/>
                </p:oleObj>
              </mc:Choice>
              <mc:Fallback>
                <p:oleObj name="Equation" r:id="rId5" imgW="3810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66813" y="4820162"/>
                        <a:ext cx="6794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931474"/>
              </p:ext>
            </p:extLst>
          </p:nvPr>
        </p:nvGraphicFramePr>
        <p:xfrm>
          <a:off x="1175266" y="5375275"/>
          <a:ext cx="32369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4" name="Equation" r:id="rId7" imgW="1816100" imgH="266700" progId="Equation.DSMT4">
                  <p:embed/>
                </p:oleObj>
              </mc:Choice>
              <mc:Fallback>
                <p:oleObj name="Equation" r:id="rId7" imgW="18161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75266" y="5375275"/>
                        <a:ext cx="32369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kstvak 8"/>
          <p:cNvSpPr txBox="1"/>
          <p:nvPr/>
        </p:nvSpPr>
        <p:spPr>
          <a:xfrm>
            <a:off x="441422" y="442884"/>
            <a:ext cx="2261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smtClean="0"/>
              <a:t>Cirkel getallen</a:t>
            </a:r>
            <a:endParaRPr lang="nl-NL" sz="2800" dirty="0"/>
          </a:p>
        </p:txBody>
      </p:sp>
      <p:grpSp>
        <p:nvGrpSpPr>
          <p:cNvPr id="3" name="Groeperen 2"/>
          <p:cNvGrpSpPr/>
          <p:nvPr/>
        </p:nvGrpSpPr>
        <p:grpSpPr>
          <a:xfrm>
            <a:off x="4564675" y="554000"/>
            <a:ext cx="3646800" cy="2610000"/>
            <a:chOff x="4320924" y="579656"/>
            <a:chExt cx="4082592" cy="2778243"/>
          </a:xfrm>
        </p:grpSpPr>
        <p:sp>
          <p:nvSpPr>
            <p:cNvPr id="75" name="Rechthoek 74">
              <a:hlinkClick r:id="rId9" action="ppaction://hlinkfile"/>
            </p:cNvPr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5"/>
            <p:cNvSpPr/>
            <p:nvPr/>
          </p:nvSpPr>
          <p:spPr>
            <a:xfrm>
              <a:off x="4320924" y="585729"/>
              <a:ext cx="4082592" cy="27721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Tekstvak 76"/>
            <p:cNvSpPr txBox="1"/>
            <p:nvPr/>
          </p:nvSpPr>
          <p:spPr>
            <a:xfrm>
              <a:off x="4449283" y="57965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78" name="Tekstvak 77"/>
            <p:cNvSpPr txBox="1"/>
            <p:nvPr/>
          </p:nvSpPr>
          <p:spPr>
            <a:xfrm>
              <a:off x="4440202" y="98107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79" name="Tekstvak 78"/>
            <p:cNvSpPr txBox="1"/>
            <p:nvPr/>
          </p:nvSpPr>
          <p:spPr>
            <a:xfrm>
              <a:off x="4440202" y="136450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0" name="Tekstvak 79"/>
            <p:cNvSpPr txBox="1"/>
            <p:nvPr/>
          </p:nvSpPr>
          <p:spPr>
            <a:xfrm>
              <a:off x="4444489" y="175255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1" name="Tekstvak 80"/>
            <p:cNvSpPr txBox="1"/>
            <p:nvPr/>
          </p:nvSpPr>
          <p:spPr>
            <a:xfrm>
              <a:off x="4453570" y="215845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2" name="Tekstvak 81"/>
            <p:cNvSpPr txBox="1"/>
            <p:nvPr/>
          </p:nvSpPr>
          <p:spPr>
            <a:xfrm>
              <a:off x="4457857" y="255987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3" name="Tekstvak 82"/>
            <p:cNvSpPr txBox="1"/>
            <p:nvPr/>
          </p:nvSpPr>
          <p:spPr>
            <a:xfrm>
              <a:off x="4913447" y="97956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4" name="Tekstvak 83"/>
            <p:cNvSpPr txBox="1"/>
            <p:nvPr/>
          </p:nvSpPr>
          <p:spPr>
            <a:xfrm>
              <a:off x="4913447" y="136298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5" name="Tekstvak 84"/>
            <p:cNvSpPr txBox="1"/>
            <p:nvPr/>
          </p:nvSpPr>
          <p:spPr>
            <a:xfrm>
              <a:off x="4917734" y="175103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6" name="Tekstvak 85"/>
            <p:cNvSpPr txBox="1"/>
            <p:nvPr/>
          </p:nvSpPr>
          <p:spPr>
            <a:xfrm>
              <a:off x="4920465" y="215694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4</a:t>
              </a:r>
            </a:p>
          </p:txBody>
        </p:sp>
        <p:sp>
          <p:nvSpPr>
            <p:cNvPr id="87" name="Tekstvak 86"/>
            <p:cNvSpPr txBox="1"/>
            <p:nvPr/>
          </p:nvSpPr>
          <p:spPr>
            <a:xfrm>
              <a:off x="4924752" y="2558365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88" name="Tekstvak 87"/>
            <p:cNvSpPr txBox="1"/>
            <p:nvPr/>
          </p:nvSpPr>
          <p:spPr>
            <a:xfrm>
              <a:off x="5398530" y="134667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89" name="Tekstvak 88"/>
            <p:cNvSpPr txBox="1"/>
            <p:nvPr/>
          </p:nvSpPr>
          <p:spPr>
            <a:xfrm>
              <a:off x="5402817" y="173472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0" name="Tekstvak 89"/>
            <p:cNvSpPr txBox="1"/>
            <p:nvPr/>
          </p:nvSpPr>
          <p:spPr>
            <a:xfrm>
              <a:off x="5405548" y="2140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1" name="Tekstvak 90"/>
            <p:cNvSpPr txBox="1"/>
            <p:nvPr/>
          </p:nvSpPr>
          <p:spPr>
            <a:xfrm>
              <a:off x="5359035" y="255585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2" name="Tekstvak 91"/>
            <p:cNvSpPr txBox="1"/>
            <p:nvPr/>
          </p:nvSpPr>
          <p:spPr>
            <a:xfrm>
              <a:off x="5915340" y="17280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3" name="Tekstvak 92"/>
            <p:cNvSpPr txBox="1"/>
            <p:nvPr/>
          </p:nvSpPr>
          <p:spPr>
            <a:xfrm>
              <a:off x="5918071" y="213394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4" name="Tekstvak 93"/>
            <p:cNvSpPr txBox="1"/>
            <p:nvPr/>
          </p:nvSpPr>
          <p:spPr>
            <a:xfrm>
              <a:off x="5871558" y="2549175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5" name="Tekstvak 94"/>
            <p:cNvSpPr txBox="1"/>
            <p:nvPr/>
          </p:nvSpPr>
          <p:spPr>
            <a:xfrm>
              <a:off x="6416990" y="212470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6" name="Tekstvak 95"/>
            <p:cNvSpPr txBox="1"/>
            <p:nvPr/>
          </p:nvSpPr>
          <p:spPr>
            <a:xfrm>
              <a:off x="6419721" y="25577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>
                  <a:solidFill>
                    <a:srgbClr val="0000FF"/>
                  </a:solidFill>
                </a:rPr>
                <a:t>5</a:t>
              </a:r>
            </a:p>
          </p:txBody>
        </p:sp>
        <p:sp>
          <p:nvSpPr>
            <p:cNvPr id="97" name="Tekstvak 96"/>
            <p:cNvSpPr txBox="1"/>
            <p:nvPr/>
          </p:nvSpPr>
          <p:spPr>
            <a:xfrm>
              <a:off x="6843108" y="25576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98" name="Tekstvak 97"/>
            <p:cNvSpPr txBox="1"/>
            <p:nvPr/>
          </p:nvSpPr>
          <p:spPr>
            <a:xfrm>
              <a:off x="7861862" y="58054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99" name="Tekstvak 98"/>
            <p:cNvSpPr txBox="1"/>
            <p:nvPr/>
          </p:nvSpPr>
          <p:spPr>
            <a:xfrm>
              <a:off x="7852780" y="98196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0" name="Tekstvak 99"/>
            <p:cNvSpPr txBox="1"/>
            <p:nvPr/>
          </p:nvSpPr>
          <p:spPr>
            <a:xfrm>
              <a:off x="7852780" y="136539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4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1" name="Tekstvak 100"/>
            <p:cNvSpPr txBox="1"/>
            <p:nvPr/>
          </p:nvSpPr>
          <p:spPr>
            <a:xfrm>
              <a:off x="7857067" y="175344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8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2" name="Tekstvak 101"/>
            <p:cNvSpPr txBox="1"/>
            <p:nvPr/>
          </p:nvSpPr>
          <p:spPr>
            <a:xfrm>
              <a:off x="7797123" y="215934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3" name="Tekstvak 102"/>
            <p:cNvSpPr txBox="1"/>
            <p:nvPr/>
          </p:nvSpPr>
          <p:spPr>
            <a:xfrm>
              <a:off x="7801410" y="256076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31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4" name="Tekstvak 103"/>
            <p:cNvSpPr txBox="1"/>
            <p:nvPr/>
          </p:nvSpPr>
          <p:spPr>
            <a:xfrm>
              <a:off x="4458402" y="29469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5" name="Tekstvak 104"/>
            <p:cNvSpPr txBox="1"/>
            <p:nvPr/>
          </p:nvSpPr>
          <p:spPr>
            <a:xfrm>
              <a:off x="4925297" y="294546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6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6" name="Tekstvak 105"/>
            <p:cNvSpPr txBox="1"/>
            <p:nvPr/>
          </p:nvSpPr>
          <p:spPr>
            <a:xfrm>
              <a:off x="5359580" y="294295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7" name="Tekstvak 106"/>
            <p:cNvSpPr txBox="1"/>
            <p:nvPr/>
          </p:nvSpPr>
          <p:spPr>
            <a:xfrm>
              <a:off x="5872103" y="2936277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20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8" name="Tekstvak 107"/>
            <p:cNvSpPr txBox="1"/>
            <p:nvPr/>
          </p:nvSpPr>
          <p:spPr>
            <a:xfrm>
              <a:off x="6365047" y="2944888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15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09" name="Tekstvak 108"/>
            <p:cNvSpPr txBox="1"/>
            <p:nvPr/>
          </p:nvSpPr>
          <p:spPr>
            <a:xfrm>
              <a:off x="6843653" y="294473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110" name="Tekstvak 109"/>
            <p:cNvSpPr txBox="1"/>
            <p:nvPr/>
          </p:nvSpPr>
          <p:spPr>
            <a:xfrm>
              <a:off x="7801955" y="2947871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 smtClean="0">
                  <a:solidFill>
                    <a:srgbClr val="0000FF"/>
                  </a:solidFill>
                </a:rPr>
                <a:t>57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  <p:sp>
          <p:nvSpPr>
            <p:cNvPr id="111" name="Tekstvak 110"/>
            <p:cNvSpPr txBox="1"/>
            <p:nvPr/>
          </p:nvSpPr>
          <p:spPr>
            <a:xfrm>
              <a:off x="7229169" y="2936113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</p:grpSp>
    </p:spTree>
    <p:extLst>
      <p:ext uri="{BB962C8B-B14F-4D97-AF65-F5344CB8AC3E}">
        <p14:creationId xmlns:p14="http://schemas.microsoft.com/office/powerpoint/2010/main" val="279203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onty Python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564" r="10938"/>
          <a:stretch/>
        </p:blipFill>
        <p:spPr>
          <a:xfrm>
            <a:off x="-46800" y="0"/>
            <a:ext cx="9205200" cy="6858000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-46800" y="5118100"/>
            <a:ext cx="9190801" cy="1739900"/>
          </a:xfrm>
          <a:prstGeom prst="rect">
            <a:avLst/>
          </a:prstGeom>
          <a:gradFill flip="none" rotWithShape="1">
            <a:gsLst>
              <a:gs pos="56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/>
          <p:cNvSpPr txBox="1"/>
          <p:nvPr/>
        </p:nvSpPr>
        <p:spPr>
          <a:xfrm>
            <a:off x="736599" y="5587256"/>
            <a:ext cx="774700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bg1"/>
                </a:solidFill>
              </a:rPr>
              <a:t>And now for something completely different</a:t>
            </a:r>
            <a:endParaRPr lang="en-GB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399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5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>
            <a:hlinkClick r:id="rId2" action="ppaction://hlinkfile"/>
          </p:cNvPr>
          <p:cNvSpPr/>
          <p:nvPr/>
        </p:nvSpPr>
        <p:spPr>
          <a:xfrm>
            <a:off x="2255716" y="916020"/>
            <a:ext cx="4687763" cy="45371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Ovaal 1"/>
          <p:cNvSpPr/>
          <p:nvPr/>
        </p:nvSpPr>
        <p:spPr>
          <a:xfrm>
            <a:off x="4476984" y="1334079"/>
            <a:ext cx="177037" cy="16226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Ovaal 3"/>
          <p:cNvSpPr/>
          <p:nvPr/>
        </p:nvSpPr>
        <p:spPr>
          <a:xfrm>
            <a:off x="2706958" y="4958189"/>
            <a:ext cx="166273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4490213" y="916020"/>
            <a:ext cx="5410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1,2</a:t>
            </a:r>
            <a:endParaRPr lang="nl-NL" sz="2200" dirty="0"/>
          </a:p>
        </p:txBody>
      </p:sp>
      <p:sp>
        <p:nvSpPr>
          <p:cNvPr id="9" name="Tekstvak 8"/>
          <p:cNvSpPr txBox="1"/>
          <p:nvPr/>
        </p:nvSpPr>
        <p:spPr>
          <a:xfrm>
            <a:off x="2242488" y="5022326"/>
            <a:ext cx="5410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3,4</a:t>
            </a:r>
            <a:endParaRPr lang="nl-NL" sz="2200" dirty="0"/>
          </a:p>
        </p:txBody>
      </p:sp>
      <p:sp>
        <p:nvSpPr>
          <p:cNvPr id="10" name="Tekstvak 9"/>
          <p:cNvSpPr txBox="1"/>
          <p:nvPr/>
        </p:nvSpPr>
        <p:spPr>
          <a:xfrm>
            <a:off x="6428889" y="5007968"/>
            <a:ext cx="5410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5,6</a:t>
            </a:r>
            <a:endParaRPr lang="nl-NL" sz="2200" dirty="0"/>
          </a:p>
        </p:txBody>
      </p:sp>
      <p:sp>
        <p:nvSpPr>
          <p:cNvPr id="11" name="Ovaal 10"/>
          <p:cNvSpPr/>
          <p:nvPr/>
        </p:nvSpPr>
        <p:spPr>
          <a:xfrm>
            <a:off x="4912022" y="3603100"/>
            <a:ext cx="87488" cy="8018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/>
          <p:nvPr/>
        </p:nvSpPr>
        <p:spPr>
          <a:xfrm>
            <a:off x="6320131" y="4958189"/>
            <a:ext cx="166273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 descr="dobbelsteen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626" y="5059278"/>
            <a:ext cx="1231476" cy="123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0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Driehoek blauw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45" y="1869788"/>
            <a:ext cx="4687352" cy="408225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23900" y="1106909"/>
            <a:ext cx="36702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Driehoek van Sierpinski (1912)</a:t>
            </a: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217008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eperen 14"/>
          <p:cNvGrpSpPr/>
          <p:nvPr/>
        </p:nvGrpSpPr>
        <p:grpSpPr>
          <a:xfrm>
            <a:off x="496182" y="4219088"/>
            <a:ext cx="5245100" cy="2362488"/>
            <a:chOff x="496182" y="4219088"/>
            <a:chExt cx="5245100" cy="2362488"/>
          </a:xfrm>
        </p:grpSpPr>
        <p:pic>
          <p:nvPicPr>
            <p:cNvPr id="6" name="Afbeelding 5" descr="Sierpinsky tegelvloer 3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082" y="4219088"/>
              <a:ext cx="5156200" cy="2092811"/>
            </a:xfrm>
            <a:prstGeom prst="rect">
              <a:avLst/>
            </a:prstGeom>
          </p:spPr>
        </p:pic>
        <p:sp>
          <p:nvSpPr>
            <p:cNvPr id="9" name="Tekstvak 8"/>
            <p:cNvSpPr txBox="1"/>
            <p:nvPr/>
          </p:nvSpPr>
          <p:spPr>
            <a:xfrm>
              <a:off x="496182" y="6273799"/>
              <a:ext cx="240322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 smtClean="0"/>
                <a:t>Westminster Abbey, 13</a:t>
              </a:r>
              <a:r>
                <a:rPr lang="nl-NL" sz="1400" baseline="30000" dirty="0" smtClean="0"/>
                <a:t>e</a:t>
              </a:r>
              <a:r>
                <a:rPr lang="nl-NL" sz="1400" dirty="0" smtClean="0"/>
                <a:t> eeuw</a:t>
              </a:r>
              <a:endParaRPr lang="nl-NL" sz="1400" dirty="0"/>
            </a:p>
          </p:txBody>
        </p:sp>
      </p:grpSp>
      <p:grpSp>
        <p:nvGrpSpPr>
          <p:cNvPr id="14" name="Groeperen 13"/>
          <p:cNvGrpSpPr/>
          <p:nvPr/>
        </p:nvGrpSpPr>
        <p:grpSpPr>
          <a:xfrm>
            <a:off x="4826882" y="1014851"/>
            <a:ext cx="3879331" cy="2841165"/>
            <a:chOff x="4826882" y="1130300"/>
            <a:chExt cx="3879331" cy="2841165"/>
          </a:xfrm>
        </p:grpSpPr>
        <p:pic>
          <p:nvPicPr>
            <p:cNvPr id="5" name="Afbeelding 4" descr="Sierpinsky tegelvloer 2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8482" y="1130300"/>
              <a:ext cx="3777731" cy="2603500"/>
            </a:xfrm>
            <a:prstGeom prst="rect">
              <a:avLst/>
            </a:prstGeom>
          </p:spPr>
        </p:pic>
        <p:sp>
          <p:nvSpPr>
            <p:cNvPr id="10" name="Tekstvak 9"/>
            <p:cNvSpPr txBox="1"/>
            <p:nvPr/>
          </p:nvSpPr>
          <p:spPr>
            <a:xfrm>
              <a:off x="4826882" y="3663688"/>
              <a:ext cx="282715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1400" dirty="0"/>
                <a:t>Santa Maria in </a:t>
              </a:r>
              <a:r>
                <a:rPr lang="nl-NL" sz="1400" dirty="0" err="1" smtClean="0"/>
                <a:t>Trastevere</a:t>
              </a:r>
              <a:r>
                <a:rPr lang="nl-NL" sz="1400" dirty="0" smtClean="0"/>
                <a:t>, 12</a:t>
              </a:r>
              <a:r>
                <a:rPr lang="nl-NL" sz="1400" baseline="30000" dirty="0" smtClean="0"/>
                <a:t>e</a:t>
              </a:r>
              <a:r>
                <a:rPr lang="nl-NL" sz="1400" dirty="0" smtClean="0"/>
                <a:t> eeuw</a:t>
              </a:r>
              <a:endParaRPr lang="nl-NL" sz="1400" dirty="0"/>
            </a:p>
          </p:txBody>
        </p:sp>
      </p:grpSp>
      <p:grpSp>
        <p:nvGrpSpPr>
          <p:cNvPr id="13" name="Groeperen 12"/>
          <p:cNvGrpSpPr/>
          <p:nvPr/>
        </p:nvGrpSpPr>
        <p:grpSpPr>
          <a:xfrm>
            <a:off x="558799" y="596900"/>
            <a:ext cx="3683001" cy="3092188"/>
            <a:chOff x="558799" y="596900"/>
            <a:chExt cx="3683001" cy="3092188"/>
          </a:xfrm>
        </p:grpSpPr>
        <p:pic>
          <p:nvPicPr>
            <p:cNvPr id="2" name="Afbeelding 1" descr="Sierpinsky tegelvloer.tif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400" y="596900"/>
              <a:ext cx="3581400" cy="2848278"/>
            </a:xfrm>
            <a:prstGeom prst="rect">
              <a:avLst/>
            </a:prstGeom>
          </p:spPr>
        </p:pic>
        <p:sp>
          <p:nvSpPr>
            <p:cNvPr id="12" name="Tekstvak 11"/>
            <p:cNvSpPr txBox="1"/>
            <p:nvPr/>
          </p:nvSpPr>
          <p:spPr>
            <a:xfrm>
              <a:off x="558799" y="3381311"/>
              <a:ext cx="33797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/>
                <a:t>San Clemente-basiliek in </a:t>
              </a:r>
              <a:r>
                <a:rPr lang="nl-NL" sz="1400" dirty="0" smtClean="0"/>
                <a:t>Rome, 12</a:t>
              </a:r>
              <a:r>
                <a:rPr lang="nl-NL" sz="1400" baseline="30000" dirty="0" smtClean="0"/>
                <a:t>e</a:t>
              </a:r>
              <a:r>
                <a:rPr lang="nl-NL" sz="1400" dirty="0" smtClean="0"/>
                <a:t> eeuw</a:t>
              </a:r>
              <a:endParaRPr lang="nl-N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2923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Salvador Dali - The Visage of War -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99" y="1089025"/>
            <a:ext cx="6400799" cy="4800599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5348599" y="5861049"/>
            <a:ext cx="2596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i="1" dirty="0" smtClean="0"/>
              <a:t>Salvador Dali: “Gezicht van de oorlog”</a:t>
            </a:r>
            <a:endParaRPr lang="nl-NL" sz="1200" i="1" dirty="0"/>
          </a:p>
        </p:txBody>
      </p:sp>
    </p:spTree>
    <p:extLst>
      <p:ext uri="{BB962C8B-B14F-4D97-AF65-F5344CB8AC3E}">
        <p14:creationId xmlns:p14="http://schemas.microsoft.com/office/powerpoint/2010/main" val="56467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Cruijff 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00" y="922497"/>
            <a:ext cx="5027089" cy="5027090"/>
          </a:xfrm>
          <a:prstGeom prst="rect">
            <a:avLst/>
          </a:prstGeom>
          <a:effectLst>
            <a:outerShdw blurRad="381000" dist="254000" dir="2700000" sx="102000" sy="102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3043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960954" y="3470318"/>
            <a:ext cx="4074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>
                <a:solidFill>
                  <a:srgbClr val="0000FF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77698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1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63600"/>
            <a:ext cx="58801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62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2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35988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445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2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11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5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05" y="849794"/>
            <a:ext cx="58801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68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2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503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3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795" y="849794"/>
            <a:ext cx="58801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1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2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86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4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05" y="849794"/>
            <a:ext cx="58801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85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3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05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46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6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49794"/>
            <a:ext cx="58801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6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960954" y="3470318"/>
            <a:ext cx="4074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>
                <a:solidFill>
                  <a:srgbClr val="0000FF"/>
                </a:solidFill>
              </a:rPr>
              <a:t>B</a:t>
            </a:r>
          </a:p>
        </p:txBody>
      </p:sp>
      <p:cxnSp>
        <p:nvCxnSpPr>
          <p:cNvPr id="5" name="Rechte verbindingslijn 4"/>
          <p:cNvCxnSpPr/>
          <p:nvPr/>
        </p:nvCxnSpPr>
        <p:spPr>
          <a:xfrm>
            <a:off x="2657487" y="5082981"/>
            <a:ext cx="2303467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V="1">
            <a:off x="4973654" y="3526810"/>
            <a:ext cx="0" cy="1556172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1505493" y="5778633"/>
            <a:ext cx="24713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Een mogelijkheid  …</a:t>
            </a: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4152299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3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05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1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Bewijs Sierpinski 7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795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94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Bewijs Sierpinski 3a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405" y="849794"/>
            <a:ext cx="5892800" cy="51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97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Bewijs Sierpinski 8.tif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849794"/>
            <a:ext cx="58801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38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kstvak 21"/>
          <p:cNvSpPr txBox="1"/>
          <p:nvPr/>
        </p:nvSpPr>
        <p:spPr>
          <a:xfrm>
            <a:off x="2459787" y="735380"/>
            <a:ext cx="422442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/>
              <a:t>Een andere benadering</a:t>
            </a:r>
            <a:endParaRPr lang="nl-NL" sz="3200" dirty="0"/>
          </a:p>
        </p:txBody>
      </p:sp>
      <p:pic>
        <p:nvPicPr>
          <p:cNvPr id="5" name="Afbeelding 4" descr="leeg 0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035" y="1713400"/>
            <a:ext cx="5301858" cy="469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03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ee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5" name="Afbeelding 4" descr="leeg 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6" name="Afbeelding 5" descr="leeg 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7" name="Afbeelding 6" descr="leeg 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8" name="Afbeelding 7" descr="leeg 0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9" name="Afbeelding 8" descr="leeg 0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10" name="Afbeelding 9" descr="leeg 06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11" name="Afbeelding 10" descr="leeg 07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12" name="Afbeelding 11" descr="leeg 08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13" name="Afbeelding 12" descr="leeg 09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pic>
        <p:nvPicPr>
          <p:cNvPr id="14" name="Afbeelding 13" descr="leeg 10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6" y="1711148"/>
            <a:ext cx="5291157" cy="4674276"/>
          </a:xfrm>
          <a:prstGeom prst="rect">
            <a:avLst/>
          </a:prstGeom>
        </p:spPr>
      </p:pic>
      <p:pic>
        <p:nvPicPr>
          <p:cNvPr id="15" name="Afbeelding 14" descr="leeg 11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pic>
        <p:nvPicPr>
          <p:cNvPr id="16" name="Afbeelding 15" descr="leeg 1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pic>
        <p:nvPicPr>
          <p:cNvPr id="17" name="Afbeelding 16" descr="leeg 13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pic>
        <p:nvPicPr>
          <p:cNvPr id="18" name="Afbeelding 17" descr="leeg 14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pic>
        <p:nvPicPr>
          <p:cNvPr id="19" name="Afbeelding 18" descr="leeg 15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35" y="1711148"/>
            <a:ext cx="5291157" cy="4674276"/>
          </a:xfrm>
          <a:prstGeom prst="rect">
            <a:avLst/>
          </a:prstGeom>
        </p:spPr>
      </p:pic>
      <p:sp>
        <p:nvSpPr>
          <p:cNvPr id="22" name="Tekstvak 21"/>
          <p:cNvSpPr txBox="1"/>
          <p:nvPr/>
        </p:nvSpPr>
        <p:spPr>
          <a:xfrm>
            <a:off x="2459787" y="735380"/>
            <a:ext cx="422442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 smtClean="0"/>
              <a:t>Een andere benadering</a:t>
            </a:r>
            <a:endParaRPr lang="nl-NL" sz="3200" dirty="0"/>
          </a:p>
        </p:txBody>
      </p:sp>
      <p:pic>
        <p:nvPicPr>
          <p:cNvPr id="23" name="Afbeelding 22" descr="rekenregel 1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5" y="1707532"/>
            <a:ext cx="1074986" cy="936000"/>
          </a:xfrm>
          <a:prstGeom prst="rect">
            <a:avLst/>
          </a:prstGeom>
        </p:spPr>
      </p:pic>
      <p:pic>
        <p:nvPicPr>
          <p:cNvPr id="24" name="Afbeelding 23" descr="rekenregel 3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6" y="2925033"/>
            <a:ext cx="1074986" cy="936000"/>
          </a:xfrm>
          <a:prstGeom prst="rect">
            <a:avLst/>
          </a:prstGeom>
        </p:spPr>
      </p:pic>
      <p:pic>
        <p:nvPicPr>
          <p:cNvPr id="25" name="Afbeelding 24" descr="rekenregel 2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6" y="4124275"/>
            <a:ext cx="1074986" cy="936000"/>
          </a:xfrm>
          <a:prstGeom prst="rect">
            <a:avLst/>
          </a:prstGeom>
        </p:spPr>
      </p:pic>
      <p:pic>
        <p:nvPicPr>
          <p:cNvPr id="26" name="Afbeelding 25" descr="rekenregel 4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05" y="5386992"/>
            <a:ext cx="1074986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4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/>
          <p:cNvSpPr txBox="1"/>
          <p:nvPr/>
        </p:nvSpPr>
        <p:spPr>
          <a:xfrm>
            <a:off x="795348" y="4194176"/>
            <a:ext cx="157707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 + e = e</a:t>
            </a:r>
            <a:endParaRPr lang="nl-NL" sz="3200" dirty="0"/>
          </a:p>
        </p:txBody>
      </p:sp>
      <p:sp>
        <p:nvSpPr>
          <p:cNvPr id="6" name="Tekstvak 5"/>
          <p:cNvSpPr txBox="1"/>
          <p:nvPr/>
        </p:nvSpPr>
        <p:spPr>
          <a:xfrm>
            <a:off x="2887248" y="4194176"/>
            <a:ext cx="160152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 + o = o</a:t>
            </a:r>
            <a:endParaRPr lang="nl-NL" sz="3200" dirty="0"/>
          </a:p>
        </p:txBody>
      </p:sp>
      <p:sp>
        <p:nvSpPr>
          <p:cNvPr id="7" name="Tekstvak 6"/>
          <p:cNvSpPr txBox="1"/>
          <p:nvPr/>
        </p:nvSpPr>
        <p:spPr>
          <a:xfrm>
            <a:off x="4997348" y="4195336"/>
            <a:ext cx="161374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/>
              <a:t>o</a:t>
            </a:r>
            <a:r>
              <a:rPr lang="nl-NL" sz="3200" dirty="0" smtClean="0"/>
              <a:t> + e = o</a:t>
            </a:r>
            <a:endParaRPr lang="nl-NL" sz="3200" dirty="0"/>
          </a:p>
        </p:txBody>
      </p:sp>
      <p:sp>
        <p:nvSpPr>
          <p:cNvPr id="8" name="Tekstvak 7"/>
          <p:cNvSpPr txBox="1"/>
          <p:nvPr/>
        </p:nvSpPr>
        <p:spPr>
          <a:xfrm>
            <a:off x="7109190" y="4156029"/>
            <a:ext cx="161374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/>
              <a:t>o</a:t>
            </a:r>
            <a:r>
              <a:rPr lang="nl-NL" sz="3200" dirty="0" smtClean="0"/>
              <a:t> + o = e</a:t>
            </a:r>
            <a:endParaRPr lang="nl-NL" sz="3200" dirty="0"/>
          </a:p>
        </p:txBody>
      </p:sp>
      <p:pic>
        <p:nvPicPr>
          <p:cNvPr id="9" name="Afbeelding 8" descr="zeshoekj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36" y="1889498"/>
            <a:ext cx="8177675" cy="1947328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1021860" y="2220999"/>
            <a:ext cx="3888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</a:t>
            </a:r>
            <a:endParaRPr lang="nl-NL" sz="3200" dirty="0"/>
          </a:p>
        </p:txBody>
      </p:sp>
      <p:sp>
        <p:nvSpPr>
          <p:cNvPr id="12" name="Tekstvak 11"/>
          <p:cNvSpPr txBox="1"/>
          <p:nvPr/>
        </p:nvSpPr>
        <p:spPr>
          <a:xfrm>
            <a:off x="1735735" y="2226351"/>
            <a:ext cx="3888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</a:t>
            </a:r>
            <a:endParaRPr lang="nl-NL" sz="3200" dirty="0"/>
          </a:p>
        </p:txBody>
      </p:sp>
      <p:sp>
        <p:nvSpPr>
          <p:cNvPr id="13" name="Tekstvak 12"/>
          <p:cNvSpPr txBox="1"/>
          <p:nvPr/>
        </p:nvSpPr>
        <p:spPr>
          <a:xfrm>
            <a:off x="1388148" y="2827911"/>
            <a:ext cx="3888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</a:t>
            </a:r>
            <a:endParaRPr lang="nl-NL" sz="3200" dirty="0"/>
          </a:p>
        </p:txBody>
      </p:sp>
      <p:sp>
        <p:nvSpPr>
          <p:cNvPr id="14" name="Tekstvak 13"/>
          <p:cNvSpPr txBox="1"/>
          <p:nvPr/>
        </p:nvSpPr>
        <p:spPr>
          <a:xfrm>
            <a:off x="3144767" y="2207631"/>
            <a:ext cx="3888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/>
              <a:t>e</a:t>
            </a:r>
          </a:p>
        </p:txBody>
      </p:sp>
      <p:sp>
        <p:nvSpPr>
          <p:cNvPr id="15" name="Tekstvak 14"/>
          <p:cNvSpPr txBox="1"/>
          <p:nvPr/>
        </p:nvSpPr>
        <p:spPr>
          <a:xfrm>
            <a:off x="3839923" y="2207631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16" name="Tekstvak 15"/>
          <p:cNvSpPr txBox="1"/>
          <p:nvPr/>
        </p:nvSpPr>
        <p:spPr>
          <a:xfrm>
            <a:off x="3500877" y="2784391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17" name="Tekstvak 16"/>
          <p:cNvSpPr txBox="1"/>
          <p:nvPr/>
        </p:nvSpPr>
        <p:spPr>
          <a:xfrm>
            <a:off x="5262322" y="2206801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18" name="Tekstvak 17"/>
          <p:cNvSpPr txBox="1"/>
          <p:nvPr/>
        </p:nvSpPr>
        <p:spPr>
          <a:xfrm>
            <a:off x="5936092" y="2189663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</a:t>
            </a:r>
            <a:endParaRPr lang="nl-NL" sz="3200" dirty="0"/>
          </a:p>
        </p:txBody>
      </p:sp>
      <p:sp>
        <p:nvSpPr>
          <p:cNvPr id="19" name="Tekstvak 18"/>
          <p:cNvSpPr txBox="1"/>
          <p:nvPr/>
        </p:nvSpPr>
        <p:spPr>
          <a:xfrm>
            <a:off x="5602393" y="2827911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20" name="Tekstvak 19"/>
          <p:cNvSpPr txBox="1"/>
          <p:nvPr/>
        </p:nvSpPr>
        <p:spPr>
          <a:xfrm>
            <a:off x="7706071" y="2793159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e</a:t>
            </a:r>
            <a:endParaRPr lang="nl-NL" sz="3200" dirty="0"/>
          </a:p>
        </p:txBody>
      </p:sp>
      <p:sp>
        <p:nvSpPr>
          <p:cNvPr id="21" name="Tekstvak 20"/>
          <p:cNvSpPr txBox="1"/>
          <p:nvPr/>
        </p:nvSpPr>
        <p:spPr>
          <a:xfrm>
            <a:off x="7372371" y="2203031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22" name="Tekstvak 21"/>
          <p:cNvSpPr txBox="1"/>
          <p:nvPr/>
        </p:nvSpPr>
        <p:spPr>
          <a:xfrm>
            <a:off x="8067038" y="2199615"/>
            <a:ext cx="40107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o</a:t>
            </a:r>
            <a:endParaRPr lang="nl-NL" sz="3200" dirty="0"/>
          </a:p>
        </p:txBody>
      </p:sp>
      <p:sp>
        <p:nvSpPr>
          <p:cNvPr id="23" name="Tekstvak 22"/>
          <p:cNvSpPr txBox="1"/>
          <p:nvPr/>
        </p:nvSpPr>
        <p:spPr>
          <a:xfrm>
            <a:off x="3453030" y="841790"/>
            <a:ext cx="221727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Rekenregels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3975503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3005991" y="841790"/>
            <a:ext cx="311134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Terug naar Pascal</a:t>
            </a:r>
            <a:endParaRPr lang="nl-NL" sz="3200" dirty="0"/>
          </a:p>
        </p:txBody>
      </p:sp>
      <p:pic>
        <p:nvPicPr>
          <p:cNvPr id="5" name="Afbeelding 4" descr="PascalTriangleAnimated2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805" y="2278739"/>
            <a:ext cx="330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92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3105074" y="841790"/>
            <a:ext cx="29229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Pascal met </a:t>
            </a:r>
            <a:r>
              <a:rPr lang="nl-NL" sz="3200" dirty="0"/>
              <a:t>E</a:t>
            </a:r>
            <a:r>
              <a:rPr lang="nl-NL" sz="3200" dirty="0" smtClean="0"/>
              <a:t>xcel</a:t>
            </a:r>
            <a:endParaRPr lang="nl-NL" sz="3200" dirty="0"/>
          </a:p>
        </p:txBody>
      </p:sp>
      <p:pic>
        <p:nvPicPr>
          <p:cNvPr id="3" name="Afbeelding 2" descr="Sierpinski Excel.tiff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83"/>
          <a:stretch/>
        </p:blipFill>
        <p:spPr>
          <a:xfrm>
            <a:off x="3105074" y="2517538"/>
            <a:ext cx="2922730" cy="292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71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eperen 3"/>
          <p:cNvGrpSpPr/>
          <p:nvPr/>
        </p:nvGrpSpPr>
        <p:grpSpPr>
          <a:xfrm>
            <a:off x="2788718" y="2379180"/>
            <a:ext cx="3624342" cy="3124200"/>
            <a:chOff x="220742" y="1752600"/>
            <a:chExt cx="4597400" cy="3667504"/>
          </a:xfrm>
        </p:grpSpPr>
        <p:pic>
          <p:nvPicPr>
            <p:cNvPr id="5" name="Afbeelding 4" descr="Driehoek van Pascal 2.tiff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2270085"/>
              <a:ext cx="3644899" cy="2996918"/>
            </a:xfrm>
            <a:prstGeom prst="rect">
              <a:avLst/>
            </a:prstGeom>
          </p:spPr>
        </p:pic>
        <p:sp>
          <p:nvSpPr>
            <p:cNvPr id="6" name="Gelijkbenige driehoek 5"/>
            <p:cNvSpPr/>
            <p:nvPr/>
          </p:nvSpPr>
          <p:spPr>
            <a:xfrm>
              <a:off x="220742" y="1752600"/>
              <a:ext cx="4597400" cy="3667504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7" name="Tekstvak 6"/>
          <p:cNvSpPr txBox="1"/>
          <p:nvPr/>
        </p:nvSpPr>
        <p:spPr>
          <a:xfrm>
            <a:off x="3158391" y="841790"/>
            <a:ext cx="2812789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Nog meer rijen!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2584459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960954" y="3470318"/>
            <a:ext cx="4074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>
                <a:solidFill>
                  <a:srgbClr val="0000FF"/>
                </a:solidFill>
              </a:rPr>
              <a:t>B</a:t>
            </a:r>
          </a:p>
        </p:txBody>
      </p:sp>
      <p:cxnSp>
        <p:nvCxnSpPr>
          <p:cNvPr id="5" name="Rechte verbindingslijn 4"/>
          <p:cNvCxnSpPr/>
          <p:nvPr/>
        </p:nvCxnSpPr>
        <p:spPr>
          <a:xfrm>
            <a:off x="2657487" y="5082981"/>
            <a:ext cx="1520813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V="1">
            <a:off x="4192604" y="3511369"/>
            <a:ext cx="0" cy="1577962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kstvak 12"/>
          <p:cNvSpPr txBox="1"/>
          <p:nvPr/>
        </p:nvSpPr>
        <p:spPr>
          <a:xfrm>
            <a:off x="3949700" y="53048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cxnSp>
        <p:nvCxnSpPr>
          <p:cNvPr id="15" name="Rechte verbindingslijn 14"/>
          <p:cNvCxnSpPr/>
          <p:nvPr/>
        </p:nvCxnSpPr>
        <p:spPr>
          <a:xfrm>
            <a:off x="4178300" y="3524069"/>
            <a:ext cx="782654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1505493" y="5778633"/>
            <a:ext cx="4323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Een mogelijkheid  …    en nog een  …</a:t>
            </a:r>
            <a:endParaRPr lang="nl-NL" sz="2200" dirty="0"/>
          </a:p>
        </p:txBody>
      </p:sp>
    </p:spTree>
    <p:extLst>
      <p:ext uri="{BB962C8B-B14F-4D97-AF65-F5344CB8AC3E}">
        <p14:creationId xmlns:p14="http://schemas.microsoft.com/office/powerpoint/2010/main" val="15006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Fibonacci foto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200" y="2018862"/>
            <a:ext cx="3403600" cy="41402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536359" y="841790"/>
            <a:ext cx="605686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3200" dirty="0" smtClean="0"/>
              <a:t>Fibonacci in de driehoek van Pascal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3139900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hlinkClick r:id="rId2" action="ppaction://hlinkfile"/>
          </p:cNvPr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3" name="Rechthoek 2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9" name="Tekstvak 28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9560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hoek 32">
            <a:hlinkClick r:id="rId3" action="ppaction://hlinkfile"/>
          </p:cNvPr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389123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8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7" name="Rechthoek 6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9" name="Tekstvak 18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9" name="Tekstvak 28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30" name="Tekstvak 29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1" name="Rechte verbindingslijn 30"/>
          <p:cNvCxnSpPr/>
          <p:nvPr/>
        </p:nvCxnSpPr>
        <p:spPr>
          <a:xfrm flipV="1">
            <a:off x="5368028" y="698500"/>
            <a:ext cx="378722" cy="340820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kstvak 31"/>
          <p:cNvSpPr txBox="1"/>
          <p:nvPr/>
        </p:nvSpPr>
        <p:spPr>
          <a:xfrm>
            <a:off x="5675900" y="40511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231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hoek 29">
            <a:hlinkClick r:id="rId3" action="ppaction://hlinkfile"/>
          </p:cNvPr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765614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3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56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25533" y="719667"/>
            <a:ext cx="817034" cy="705908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171114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4" name="Equation" r:id="rId6" imgW="1625600" imgH="508000" progId="Equation.DSMT4">
                  <p:embed/>
                </p:oleObj>
              </mc:Choice>
              <mc:Fallback>
                <p:oleObj name="Equation" r:id="rId6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9245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hoek 31">
            <a:hlinkClick r:id="rId3" action="ppaction://hlinkfile"/>
          </p:cNvPr>
          <p:cNvSpPr/>
          <p:nvPr/>
        </p:nvSpPr>
        <p:spPr>
          <a:xfrm>
            <a:off x="5075669" y="457449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440455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5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14776" y="687707"/>
            <a:ext cx="1310391" cy="1103974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061081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6" name="Equation" r:id="rId6" imgW="1625600" imgH="508000" progId="Equation.DSMT4">
                  <p:embed/>
                </p:oleObj>
              </mc:Choice>
              <mc:Fallback>
                <p:oleObj name="Equation" r:id="rId6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kstvak 32"/>
          <p:cNvSpPr txBox="1"/>
          <p:nvPr/>
        </p:nvSpPr>
        <p:spPr>
          <a:xfrm>
            <a:off x="6531459" y="39611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221226"/>
              </p:ext>
            </p:extLst>
          </p:nvPr>
        </p:nvGraphicFramePr>
        <p:xfrm>
          <a:off x="698500" y="2262188"/>
          <a:ext cx="3003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7" name="Equation" r:id="rId8" imgW="2146300" imgH="508000" progId="Equation.DSMT4">
                  <p:embed/>
                </p:oleObj>
              </mc:Choice>
              <mc:Fallback>
                <p:oleObj name="Equation" r:id="rId8" imgW="2146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8500" y="2262188"/>
                        <a:ext cx="3003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1449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hoek 37">
            <a:hlinkClick r:id="rId3" action="ppaction://hlinkfile"/>
          </p:cNvPr>
          <p:cNvSpPr/>
          <p:nvPr/>
        </p:nvSpPr>
        <p:spPr>
          <a:xfrm>
            <a:off x="5071382" y="444040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566504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3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14776" y="694267"/>
            <a:ext cx="1776057" cy="1495879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814681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4" name="Equation" r:id="rId6" imgW="1625600" imgH="508000" progId="Equation.DSMT4">
                  <p:embed/>
                </p:oleObj>
              </mc:Choice>
              <mc:Fallback>
                <p:oleObj name="Equation" r:id="rId6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kstvak 32"/>
          <p:cNvSpPr txBox="1"/>
          <p:nvPr/>
        </p:nvSpPr>
        <p:spPr>
          <a:xfrm>
            <a:off x="6531682" y="39555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4939695"/>
              </p:ext>
            </p:extLst>
          </p:nvPr>
        </p:nvGraphicFramePr>
        <p:xfrm>
          <a:off x="698500" y="2262188"/>
          <a:ext cx="3003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5" name="Equation" r:id="rId8" imgW="2146300" imgH="508000" progId="Equation.DSMT4">
                  <p:embed/>
                </p:oleObj>
              </mc:Choice>
              <mc:Fallback>
                <p:oleObj name="Equation" r:id="rId8" imgW="2146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8500" y="2262188"/>
                        <a:ext cx="3003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kstvak 35"/>
          <p:cNvSpPr txBox="1"/>
          <p:nvPr/>
        </p:nvSpPr>
        <p:spPr>
          <a:xfrm>
            <a:off x="69711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123097"/>
              </p:ext>
            </p:extLst>
          </p:nvPr>
        </p:nvGraphicFramePr>
        <p:xfrm>
          <a:off x="709613" y="3124200"/>
          <a:ext cx="37131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006" name="Equation" r:id="rId10" imgW="2654300" imgH="508000" progId="Equation.DSMT4">
                  <p:embed/>
                </p:oleObj>
              </mc:Choice>
              <mc:Fallback>
                <p:oleObj name="Equation" r:id="rId10" imgW="2654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613" y="3124200"/>
                        <a:ext cx="37131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2291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hthoek 40">
            <a:hlinkClick r:id="rId3" action="ppaction://hlinkfile"/>
          </p:cNvPr>
          <p:cNvSpPr/>
          <p:nvPr/>
        </p:nvSpPr>
        <p:spPr>
          <a:xfrm>
            <a:off x="5067695" y="457449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94590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3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3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12308" y="679450"/>
            <a:ext cx="2244192" cy="1891697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770031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4" name="Equation" r:id="rId6" imgW="1625600" imgH="508000" progId="Equation.DSMT4">
                  <p:embed/>
                </p:oleObj>
              </mc:Choice>
              <mc:Fallback>
                <p:oleObj name="Equation" r:id="rId6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kstvak 32"/>
          <p:cNvSpPr txBox="1"/>
          <p:nvPr/>
        </p:nvSpPr>
        <p:spPr>
          <a:xfrm>
            <a:off x="6531682" y="39555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138224"/>
              </p:ext>
            </p:extLst>
          </p:nvPr>
        </p:nvGraphicFramePr>
        <p:xfrm>
          <a:off x="698500" y="2262188"/>
          <a:ext cx="3003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5" name="Equation" r:id="rId8" imgW="2146300" imgH="508000" progId="Equation.DSMT4">
                  <p:embed/>
                </p:oleObj>
              </mc:Choice>
              <mc:Fallback>
                <p:oleObj name="Equation" r:id="rId8" imgW="2146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8500" y="2262188"/>
                        <a:ext cx="3003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kstvak 35"/>
          <p:cNvSpPr txBox="1"/>
          <p:nvPr/>
        </p:nvSpPr>
        <p:spPr>
          <a:xfrm>
            <a:off x="69711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668030"/>
              </p:ext>
            </p:extLst>
          </p:nvPr>
        </p:nvGraphicFramePr>
        <p:xfrm>
          <a:off x="709613" y="3124200"/>
          <a:ext cx="37131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6" name="Equation" r:id="rId10" imgW="2654300" imgH="508000" progId="Equation.DSMT4">
                  <p:embed/>
                </p:oleObj>
              </mc:Choice>
              <mc:Fallback>
                <p:oleObj name="Equation" r:id="rId10" imgW="2654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613" y="3124200"/>
                        <a:ext cx="37131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780742"/>
              </p:ext>
            </p:extLst>
          </p:nvPr>
        </p:nvGraphicFramePr>
        <p:xfrm>
          <a:off x="700088" y="3984625"/>
          <a:ext cx="44767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7" name="Equation" r:id="rId12" imgW="3200400" imgH="508000" progId="Equation.DSMT4">
                  <p:embed/>
                </p:oleObj>
              </mc:Choice>
              <mc:Fallback>
                <p:oleObj name="Equation" r:id="rId12" imgW="3200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088" y="3984625"/>
                        <a:ext cx="44767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kstvak 39"/>
          <p:cNvSpPr txBox="1"/>
          <p:nvPr/>
        </p:nvSpPr>
        <p:spPr>
          <a:xfrm>
            <a:off x="74664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5</a:t>
            </a:r>
            <a:endParaRPr lang="nl-NL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13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hthoek 41">
            <a:hlinkClick r:id="rId3" action="ppaction://hlinkfile"/>
          </p:cNvPr>
          <p:cNvSpPr/>
          <p:nvPr/>
        </p:nvSpPr>
        <p:spPr>
          <a:xfrm>
            <a:off x="5063366" y="462801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§</a:t>
            </a:r>
            <a:endParaRPr lang="nl-NL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685113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3" name="Equation" r:id="rId4" imgW="1117600" imgH="508000" progId="Equation.DSMT4">
                  <p:embed/>
                </p:oleObj>
              </mc:Choice>
              <mc:Fallback>
                <p:oleObj name="Equation" r:id="rId4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3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27481" y="685800"/>
            <a:ext cx="2705269" cy="2287589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731671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4" name="Equation" r:id="rId6" imgW="1625600" imgH="508000" progId="Equation.DSMT4">
                  <p:embed/>
                </p:oleObj>
              </mc:Choice>
              <mc:Fallback>
                <p:oleObj name="Equation" r:id="rId6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kstvak 32"/>
          <p:cNvSpPr txBox="1"/>
          <p:nvPr/>
        </p:nvSpPr>
        <p:spPr>
          <a:xfrm>
            <a:off x="6531682" y="39555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364835"/>
              </p:ext>
            </p:extLst>
          </p:nvPr>
        </p:nvGraphicFramePr>
        <p:xfrm>
          <a:off x="698500" y="2262188"/>
          <a:ext cx="3003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5" name="Equation" r:id="rId8" imgW="2146300" imgH="508000" progId="Equation.DSMT4">
                  <p:embed/>
                </p:oleObj>
              </mc:Choice>
              <mc:Fallback>
                <p:oleObj name="Equation" r:id="rId8" imgW="2146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8500" y="2262188"/>
                        <a:ext cx="3003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kstvak 35"/>
          <p:cNvSpPr txBox="1"/>
          <p:nvPr/>
        </p:nvSpPr>
        <p:spPr>
          <a:xfrm>
            <a:off x="69711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839334"/>
              </p:ext>
            </p:extLst>
          </p:nvPr>
        </p:nvGraphicFramePr>
        <p:xfrm>
          <a:off x="709613" y="3124200"/>
          <a:ext cx="37131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6" name="Equation" r:id="rId10" imgW="2654300" imgH="508000" progId="Equation.DSMT4">
                  <p:embed/>
                </p:oleObj>
              </mc:Choice>
              <mc:Fallback>
                <p:oleObj name="Equation" r:id="rId10" imgW="2654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613" y="3124200"/>
                        <a:ext cx="37131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853490"/>
              </p:ext>
            </p:extLst>
          </p:nvPr>
        </p:nvGraphicFramePr>
        <p:xfrm>
          <a:off x="700088" y="3984625"/>
          <a:ext cx="44767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7" name="Equation" r:id="rId12" imgW="3200400" imgH="508000" progId="Equation.DSMT4">
                  <p:embed/>
                </p:oleObj>
              </mc:Choice>
              <mc:Fallback>
                <p:oleObj name="Equation" r:id="rId12" imgW="3200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088" y="3984625"/>
                        <a:ext cx="44767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kstvak 39"/>
          <p:cNvSpPr txBox="1"/>
          <p:nvPr/>
        </p:nvSpPr>
        <p:spPr>
          <a:xfrm>
            <a:off x="74664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5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051647"/>
              </p:ext>
            </p:extLst>
          </p:nvPr>
        </p:nvGraphicFramePr>
        <p:xfrm>
          <a:off x="715963" y="4837113"/>
          <a:ext cx="51863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28" name="Equation" r:id="rId14" imgW="3708400" imgH="508000" progId="Equation.DSMT4">
                  <p:embed/>
                </p:oleObj>
              </mc:Choice>
              <mc:Fallback>
                <p:oleObj name="Equation" r:id="rId14" imgW="3708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5963" y="4837113"/>
                        <a:ext cx="51863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kstvak 42"/>
          <p:cNvSpPr txBox="1"/>
          <p:nvPr/>
        </p:nvSpPr>
        <p:spPr>
          <a:xfrm>
            <a:off x="7922128" y="38642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8</a:t>
            </a:r>
            <a:endParaRPr lang="nl-NL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661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hthoek 43">
            <a:hlinkClick r:id="rId3" action="ppaction://hlinkfile"/>
          </p:cNvPr>
          <p:cNvSpPr/>
          <p:nvPr/>
        </p:nvSpPr>
        <p:spPr>
          <a:xfrm>
            <a:off x="5063366" y="462801"/>
            <a:ext cx="3332134" cy="27721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Tekstvak 45"/>
          <p:cNvSpPr txBox="1"/>
          <p:nvPr/>
        </p:nvSpPr>
        <p:spPr>
          <a:xfrm>
            <a:off x="2853904" y="6080322"/>
            <a:ext cx="1664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FF"/>
                </a:solidFill>
              </a:rPr>
              <a:t>(</a:t>
            </a:r>
            <a:r>
              <a:rPr lang="nl-NL" dirty="0" smtClean="0">
                <a:solidFill>
                  <a:srgbClr val="0000FF"/>
                </a:solidFill>
                <a:hlinkClick r:id="rId4" action="ppaction://hlinkfile"/>
              </a:rPr>
              <a:t>rekenmachine</a:t>
            </a:r>
            <a:r>
              <a:rPr lang="nl-NL" dirty="0" smtClean="0">
                <a:solidFill>
                  <a:srgbClr val="0000FF"/>
                </a:solidFill>
              </a:rPr>
              <a:t>)</a:t>
            </a:r>
            <a:endParaRPr lang="nl-NL" dirty="0">
              <a:solidFill>
                <a:srgbClr val="0000FF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639846"/>
              </p:ext>
            </p:extLst>
          </p:nvPr>
        </p:nvGraphicFramePr>
        <p:xfrm>
          <a:off x="717550" y="577850"/>
          <a:ext cx="15621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3" name="Equation" r:id="rId5" imgW="1117600" imgH="508000" progId="Equation.DSMT4">
                  <p:embed/>
                </p:oleObj>
              </mc:Choice>
              <mc:Fallback>
                <p:oleObj name="Equation" r:id="rId5" imgW="1117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7550" y="577850"/>
                        <a:ext cx="1562100" cy="709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kstvak 25"/>
          <p:cNvSpPr txBox="1"/>
          <p:nvPr/>
        </p:nvSpPr>
        <p:spPr>
          <a:xfrm>
            <a:off x="-996112" y="55287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5071382" y="457449"/>
            <a:ext cx="3332134" cy="27721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5098118" y="83794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5089037" y="123936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5089037" y="16227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5093324" y="201084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5102405" y="24167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106692" y="281816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5562282" y="123785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562282" y="16212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2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5566569" y="200932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3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5569300" y="241523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17" name="Tekstvak 16"/>
          <p:cNvSpPr txBox="1"/>
          <p:nvPr/>
        </p:nvSpPr>
        <p:spPr>
          <a:xfrm>
            <a:off x="5573587" y="281665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18" name="Tekstvak 17"/>
          <p:cNvSpPr txBox="1"/>
          <p:nvPr/>
        </p:nvSpPr>
        <p:spPr>
          <a:xfrm>
            <a:off x="6047365" y="160495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rgbClr val="000000"/>
                </a:solidFill>
              </a:rPr>
              <a:t>1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6051652" y="199301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6054383" y="2398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6</a:t>
            </a:r>
            <a:endParaRPr lang="nl-NL" dirty="0"/>
          </a:p>
        </p:txBody>
      </p:sp>
      <p:sp>
        <p:nvSpPr>
          <p:cNvPr id="22" name="Tekstvak 21"/>
          <p:cNvSpPr txBox="1"/>
          <p:nvPr/>
        </p:nvSpPr>
        <p:spPr>
          <a:xfrm>
            <a:off x="6007870" y="281414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3" name="Tekstvak 22"/>
          <p:cNvSpPr txBox="1"/>
          <p:nvPr/>
        </p:nvSpPr>
        <p:spPr>
          <a:xfrm>
            <a:off x="6506727" y="1986331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4" name="Tekstvak 23"/>
          <p:cNvSpPr txBox="1"/>
          <p:nvPr/>
        </p:nvSpPr>
        <p:spPr>
          <a:xfrm>
            <a:off x="6509458" y="239223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4</a:t>
            </a:r>
            <a:endParaRPr lang="nl-NL" dirty="0"/>
          </a:p>
        </p:txBody>
      </p:sp>
      <p:sp>
        <p:nvSpPr>
          <p:cNvPr id="25" name="Tekstvak 24"/>
          <p:cNvSpPr txBox="1"/>
          <p:nvPr/>
        </p:nvSpPr>
        <p:spPr>
          <a:xfrm>
            <a:off x="6462945" y="2807463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10</a:t>
            </a:r>
            <a:endParaRPr lang="nl-NL" dirty="0"/>
          </a:p>
        </p:txBody>
      </p:sp>
      <p:sp>
        <p:nvSpPr>
          <p:cNvPr id="27" name="Tekstvak 26"/>
          <p:cNvSpPr txBox="1"/>
          <p:nvPr/>
        </p:nvSpPr>
        <p:spPr>
          <a:xfrm>
            <a:off x="7008377" y="238299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sp>
        <p:nvSpPr>
          <p:cNvPr id="28" name="Tekstvak 27"/>
          <p:cNvSpPr txBox="1"/>
          <p:nvPr/>
        </p:nvSpPr>
        <p:spPr>
          <a:xfrm>
            <a:off x="7011108" y="281607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5</a:t>
            </a:r>
          </a:p>
        </p:txBody>
      </p:sp>
      <p:sp>
        <p:nvSpPr>
          <p:cNvPr id="29" name="Tekstvak 28"/>
          <p:cNvSpPr txBox="1"/>
          <p:nvPr/>
        </p:nvSpPr>
        <p:spPr>
          <a:xfrm>
            <a:off x="7434495" y="281591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</a:t>
            </a:r>
            <a:endParaRPr lang="nl-NL" dirty="0"/>
          </a:p>
        </p:txBody>
      </p:sp>
      <p:cxnSp>
        <p:nvCxnSpPr>
          <p:cNvPr id="3" name="Rechte verbindingslijn 2"/>
          <p:cNvCxnSpPr/>
          <p:nvPr/>
        </p:nvCxnSpPr>
        <p:spPr>
          <a:xfrm flipV="1">
            <a:off x="5327481" y="685800"/>
            <a:ext cx="2705269" cy="2287589"/>
          </a:xfrm>
          <a:prstGeom prst="line">
            <a:avLst/>
          </a:prstGeom>
          <a:ln w="12700" cmpd="sng"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/>
          <p:cNvSpPr txBox="1"/>
          <p:nvPr/>
        </p:nvSpPr>
        <p:spPr>
          <a:xfrm>
            <a:off x="5679967" y="403889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34" name="Tekstvak 33"/>
          <p:cNvSpPr txBox="1"/>
          <p:nvPr/>
        </p:nvSpPr>
        <p:spPr>
          <a:xfrm>
            <a:off x="6108703" y="40030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1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666774"/>
              </p:ext>
            </p:extLst>
          </p:nvPr>
        </p:nvGraphicFramePr>
        <p:xfrm>
          <a:off x="709613" y="1425575"/>
          <a:ext cx="2274887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4" name="Equation" r:id="rId7" imgW="1625600" imgH="508000" progId="Equation.DSMT4">
                  <p:embed/>
                </p:oleObj>
              </mc:Choice>
              <mc:Fallback>
                <p:oleObj name="Equation" r:id="rId7" imgW="16256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9613" y="1425575"/>
                        <a:ext cx="2274887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kstvak 32"/>
          <p:cNvSpPr txBox="1"/>
          <p:nvPr/>
        </p:nvSpPr>
        <p:spPr>
          <a:xfrm>
            <a:off x="6531682" y="39555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2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815698"/>
              </p:ext>
            </p:extLst>
          </p:nvPr>
        </p:nvGraphicFramePr>
        <p:xfrm>
          <a:off x="698500" y="2262188"/>
          <a:ext cx="30035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5" name="Equation" r:id="rId9" imgW="2146300" imgH="508000" progId="Equation.DSMT4">
                  <p:embed/>
                </p:oleObj>
              </mc:Choice>
              <mc:Fallback>
                <p:oleObj name="Equation" r:id="rId9" imgW="2146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8500" y="2262188"/>
                        <a:ext cx="30035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kstvak 35"/>
          <p:cNvSpPr txBox="1"/>
          <p:nvPr/>
        </p:nvSpPr>
        <p:spPr>
          <a:xfrm>
            <a:off x="69711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3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380815"/>
              </p:ext>
            </p:extLst>
          </p:nvPr>
        </p:nvGraphicFramePr>
        <p:xfrm>
          <a:off x="709613" y="3124200"/>
          <a:ext cx="37131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6" name="Equation" r:id="rId11" imgW="2654300" imgH="508000" progId="Equation.DSMT4">
                  <p:embed/>
                </p:oleObj>
              </mc:Choice>
              <mc:Fallback>
                <p:oleObj name="Equation" r:id="rId11" imgW="26543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9613" y="3124200"/>
                        <a:ext cx="37131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588243"/>
              </p:ext>
            </p:extLst>
          </p:nvPr>
        </p:nvGraphicFramePr>
        <p:xfrm>
          <a:off x="700088" y="3984625"/>
          <a:ext cx="447675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7" name="Equation" r:id="rId13" imgW="3200400" imgH="508000" progId="Equation.DSMT4">
                  <p:embed/>
                </p:oleObj>
              </mc:Choice>
              <mc:Fallback>
                <p:oleObj name="Equation" r:id="rId13" imgW="3200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0088" y="3984625"/>
                        <a:ext cx="447675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kstvak 39"/>
          <p:cNvSpPr txBox="1"/>
          <p:nvPr/>
        </p:nvSpPr>
        <p:spPr>
          <a:xfrm>
            <a:off x="7466481" y="39277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5</a:t>
            </a:r>
            <a:endParaRPr lang="nl-NL" b="1" dirty="0">
              <a:solidFill>
                <a:srgbClr val="0000FF"/>
              </a:solidFill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84291"/>
              </p:ext>
            </p:extLst>
          </p:nvPr>
        </p:nvGraphicFramePr>
        <p:xfrm>
          <a:off x="715963" y="4837113"/>
          <a:ext cx="5186362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8" name="Equation" r:id="rId15" imgW="3708400" imgH="508000" progId="Equation.DSMT4">
                  <p:embed/>
                </p:oleObj>
              </mc:Choice>
              <mc:Fallback>
                <p:oleObj name="Equation" r:id="rId15" imgW="37084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5963" y="4837113"/>
                        <a:ext cx="5186362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kstvak 42"/>
          <p:cNvSpPr txBox="1"/>
          <p:nvPr/>
        </p:nvSpPr>
        <p:spPr>
          <a:xfrm>
            <a:off x="7922128" y="386423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0000FF"/>
                </a:solidFill>
              </a:rPr>
              <a:t>8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42" name="Tekstvak 41"/>
          <p:cNvSpPr txBox="1"/>
          <p:nvPr/>
        </p:nvSpPr>
        <p:spPr>
          <a:xfrm>
            <a:off x="729042" y="5419009"/>
            <a:ext cx="348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/>
              <a:t>…</a:t>
            </a:r>
            <a:endParaRPr lang="nl-NL" sz="2800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065223"/>
              </p:ext>
            </p:extLst>
          </p:nvPr>
        </p:nvGraphicFramePr>
        <p:xfrm>
          <a:off x="715963" y="5942013"/>
          <a:ext cx="16891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9" name="Equation" r:id="rId17" imgW="1206500" imgH="508000" progId="Equation.DSMT4">
                  <p:embed/>
                </p:oleObj>
              </mc:Choice>
              <mc:Fallback>
                <p:oleObj name="Equation" r:id="rId17" imgW="1206500" imgH="508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5963" y="5942013"/>
                        <a:ext cx="1689100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425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Cruijff 6.tif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1" b="601"/>
          <a:stretch/>
        </p:blipFill>
        <p:spPr>
          <a:xfrm>
            <a:off x="2082800" y="900000"/>
            <a:ext cx="5041900" cy="5013459"/>
          </a:xfrm>
          <a:prstGeom prst="rect">
            <a:avLst/>
          </a:prstGeom>
          <a:effectLst>
            <a:outerShdw blurRad="381000" dist="254000" dir="2700000" sx="102000" sy="102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858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4960954" y="3470318"/>
            <a:ext cx="40744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>
                <a:solidFill>
                  <a:srgbClr val="0000FF"/>
                </a:solidFill>
              </a:rPr>
              <a:t>B</a:t>
            </a:r>
          </a:p>
        </p:txBody>
      </p:sp>
      <p:cxnSp>
        <p:nvCxnSpPr>
          <p:cNvPr id="5" name="Rechte verbindingslijn 4"/>
          <p:cNvCxnSpPr/>
          <p:nvPr/>
        </p:nvCxnSpPr>
        <p:spPr>
          <a:xfrm>
            <a:off x="2657487" y="5082981"/>
            <a:ext cx="752463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/>
          <p:cNvCxnSpPr/>
          <p:nvPr/>
        </p:nvCxnSpPr>
        <p:spPr>
          <a:xfrm flipV="1">
            <a:off x="3409950" y="4295160"/>
            <a:ext cx="0" cy="822521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kstvak 12"/>
          <p:cNvSpPr txBox="1"/>
          <p:nvPr/>
        </p:nvSpPr>
        <p:spPr>
          <a:xfrm>
            <a:off x="3949700" y="53048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cxnSp>
        <p:nvCxnSpPr>
          <p:cNvPr id="15" name="Rechte verbindingslijn 14"/>
          <p:cNvCxnSpPr/>
          <p:nvPr/>
        </p:nvCxnSpPr>
        <p:spPr>
          <a:xfrm flipV="1">
            <a:off x="4193723" y="3524069"/>
            <a:ext cx="0" cy="771091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13"/>
          <p:cNvCxnSpPr/>
          <p:nvPr/>
        </p:nvCxnSpPr>
        <p:spPr>
          <a:xfrm>
            <a:off x="3425837" y="4295160"/>
            <a:ext cx="769396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kstvak 17"/>
          <p:cNvSpPr txBox="1"/>
          <p:nvPr/>
        </p:nvSpPr>
        <p:spPr>
          <a:xfrm>
            <a:off x="1505493" y="5778633"/>
            <a:ext cx="61123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smtClean="0"/>
              <a:t>Een mogelijkheid  …    en nog een  …   en nog een  …</a:t>
            </a:r>
            <a:endParaRPr lang="nl-NL" sz="2200" dirty="0"/>
          </a:p>
        </p:txBody>
      </p:sp>
      <p:cxnSp>
        <p:nvCxnSpPr>
          <p:cNvPr id="22" name="Rechte verbindingslijn 21"/>
          <p:cNvCxnSpPr/>
          <p:nvPr/>
        </p:nvCxnSpPr>
        <p:spPr>
          <a:xfrm>
            <a:off x="4195233" y="3524069"/>
            <a:ext cx="769396" cy="0"/>
          </a:xfrm>
          <a:prstGeom prst="line">
            <a:avLst/>
          </a:prstGeom>
          <a:ln w="5715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910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46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7" y="1166123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5" y="1589776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7" y="2004323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689961"/>
              </p:ext>
            </p:extLst>
          </p:nvPr>
        </p:nvGraphicFramePr>
        <p:xfrm>
          <a:off x="3632200" y="5257800"/>
          <a:ext cx="1892300" cy="733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4" name="Equation" r:id="rId4" imgW="1244600" imgH="482600" progId="Equation.DSMT4">
                  <p:embed/>
                </p:oleObj>
              </mc:Choice>
              <mc:Fallback>
                <p:oleObj name="Equation" r:id="rId4" imgW="12446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2200" y="5257800"/>
                        <a:ext cx="1892300" cy="733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6181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6" y="1615176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4" y="2038829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6" y="2453376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700877"/>
              </p:ext>
            </p:extLst>
          </p:nvPr>
        </p:nvGraphicFramePr>
        <p:xfrm>
          <a:off x="3170238" y="5257800"/>
          <a:ext cx="281781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6" name="Equation" r:id="rId4" imgW="1854200" imgH="482600" progId="Equation.DSMT4">
                  <p:embed/>
                </p:oleObj>
              </mc:Choice>
              <mc:Fallback>
                <p:oleObj name="Equation" r:id="rId4" imgW="18542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0238" y="5257800"/>
                        <a:ext cx="2817812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5333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8" y="2026129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6" y="2449782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8" y="2864329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394129"/>
              </p:ext>
            </p:extLst>
          </p:nvPr>
        </p:nvGraphicFramePr>
        <p:xfrm>
          <a:off x="2524125" y="5257800"/>
          <a:ext cx="41116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9" name="Equation" r:id="rId4" imgW="2705100" imgH="482600" progId="Equation.DSMT4">
                  <p:embed/>
                </p:oleObj>
              </mc:Choice>
              <mc:Fallback>
                <p:oleObj name="Equation" r:id="rId4" imgW="27051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4125" y="5257800"/>
                        <a:ext cx="411162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153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8" y="2437082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6" y="2860735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8" y="3275282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164905"/>
              </p:ext>
            </p:extLst>
          </p:nvPr>
        </p:nvGraphicFramePr>
        <p:xfrm>
          <a:off x="2109788" y="5257800"/>
          <a:ext cx="4941887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73" name="Equation" r:id="rId4" imgW="3251200" imgH="482600" progId="Equation.DSMT4">
                  <p:embed/>
                </p:oleObj>
              </mc:Choice>
              <mc:Fallback>
                <p:oleObj name="Equation" r:id="rId4" imgW="32512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09788" y="5257800"/>
                        <a:ext cx="4941887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0326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8" y="2826229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6" y="3249882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8" y="3664429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622776"/>
              </p:ext>
            </p:extLst>
          </p:nvPr>
        </p:nvGraphicFramePr>
        <p:xfrm>
          <a:off x="1676400" y="5257800"/>
          <a:ext cx="58102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8" name="Equation" r:id="rId4" imgW="3822700" imgH="482600" progId="Equation.DSMT4">
                  <p:embed/>
                </p:oleObj>
              </mc:Choice>
              <mc:Fallback>
                <p:oleObj name="Equation" r:id="rId4" imgW="38227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6400" y="5257800"/>
                        <a:ext cx="58102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9062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70" y="3249882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8" y="3673535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70" y="4088082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506780"/>
              </p:ext>
            </p:extLst>
          </p:nvPr>
        </p:nvGraphicFramePr>
        <p:xfrm>
          <a:off x="1174750" y="5257800"/>
          <a:ext cx="681513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1" name="Equation" r:id="rId4" imgW="4483100" imgH="482600" progId="Equation.DSMT4">
                  <p:embed/>
                </p:oleObj>
              </mc:Choice>
              <mc:Fallback>
                <p:oleObj name="Equation" r:id="rId4" imgW="44831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4750" y="5257800"/>
                        <a:ext cx="6815138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4259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pascal in rooster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41767" y="3651729"/>
            <a:ext cx="7056992" cy="334753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1041765" y="4075382"/>
            <a:ext cx="7056993" cy="334753"/>
          </a:xfrm>
          <a:prstGeom prst="rect">
            <a:avLst/>
          </a:prstGeom>
          <a:solidFill>
            <a:srgbClr val="0000FF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hthoek 6"/>
          <p:cNvSpPr/>
          <p:nvPr/>
        </p:nvSpPr>
        <p:spPr>
          <a:xfrm>
            <a:off x="1041767" y="4489929"/>
            <a:ext cx="7056991" cy="334753"/>
          </a:xfrm>
          <a:prstGeom prst="rect">
            <a:avLst/>
          </a:prstGeom>
          <a:solidFill>
            <a:srgbClr val="0080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15719"/>
              </p:ext>
            </p:extLst>
          </p:nvPr>
        </p:nvGraphicFramePr>
        <p:xfrm>
          <a:off x="701675" y="5257800"/>
          <a:ext cx="7761288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6" name="Equation" r:id="rId4" imgW="5105400" imgH="482600" progId="Equation.DSMT4">
                  <p:embed/>
                </p:oleObj>
              </mc:Choice>
              <mc:Fallback>
                <p:oleObj name="Equation" r:id="rId4" imgW="51054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675" y="5257800"/>
                        <a:ext cx="7761288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257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26770"/>
              </p:ext>
            </p:extLst>
          </p:nvPr>
        </p:nvGraphicFramePr>
        <p:xfrm>
          <a:off x="3100388" y="5172075"/>
          <a:ext cx="28543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23" name="Equation" r:id="rId3" imgW="1689100" imgH="558800" progId="Equation.DSMT4">
                  <p:embed/>
                </p:oleObj>
              </mc:Choice>
              <mc:Fallback>
                <p:oleObj name="Equation" r:id="rId3" imgW="1689100" imgH="558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0388" y="5172075"/>
                        <a:ext cx="28543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Afbeelding 8" descr="pascal in rooster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6" y="1113047"/>
            <a:ext cx="7056993" cy="3767349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887266"/>
              </p:ext>
            </p:extLst>
          </p:nvPr>
        </p:nvGraphicFramePr>
        <p:xfrm>
          <a:off x="5915026" y="5471444"/>
          <a:ext cx="51375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24" name="Equation" r:id="rId6" imgW="279400" imgH="165100" progId="Equation.DSMT4">
                  <p:embed/>
                </p:oleObj>
              </mc:Choice>
              <mc:Fallback>
                <p:oleObj name="Equation" r:id="rId6" imgW="279400" imgH="165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15026" y="5471444"/>
                        <a:ext cx="51375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134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685444"/>
              </p:ext>
            </p:extLst>
          </p:nvPr>
        </p:nvGraphicFramePr>
        <p:xfrm>
          <a:off x="1111246" y="1473200"/>
          <a:ext cx="200994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12" name="Equation" r:id="rId3" imgW="1231900" imgH="482600" progId="Equation.DSMT4">
                  <p:embed/>
                </p:oleObj>
              </mc:Choice>
              <mc:Fallback>
                <p:oleObj name="Equation" r:id="rId3" imgW="1231900" imgH="482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1246" y="1473200"/>
                        <a:ext cx="2009942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hlinkClick r:id="" action="ppaction://noaction" highlightClick="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2874"/>
              </p:ext>
            </p:extLst>
          </p:nvPr>
        </p:nvGraphicFramePr>
        <p:xfrm>
          <a:off x="1123948" y="2662238"/>
          <a:ext cx="20320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13" name="Equation" r:id="rId5" imgW="1282700" imgH="495300" progId="Equation.DSMT4">
                  <p:embed/>
                </p:oleObj>
              </mc:Choice>
              <mc:Fallback>
                <p:oleObj name="Equation" r:id="rId5" imgW="1282700" imgH="4953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3948" y="2662238"/>
                        <a:ext cx="2032000" cy="785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70930"/>
              </p:ext>
            </p:extLst>
          </p:nvPr>
        </p:nvGraphicFramePr>
        <p:xfrm>
          <a:off x="1130298" y="3822700"/>
          <a:ext cx="2525713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14" name="Equation" r:id="rId7" imgW="1638300" imgH="609600" progId="Equation.DSMT4">
                  <p:embed/>
                </p:oleObj>
              </mc:Choice>
              <mc:Fallback>
                <p:oleObj name="Equation" r:id="rId7" imgW="1638300" imgH="60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0298" y="3822700"/>
                        <a:ext cx="2525713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131089"/>
              </p:ext>
            </p:extLst>
          </p:nvPr>
        </p:nvGraphicFramePr>
        <p:xfrm>
          <a:off x="1136646" y="5187950"/>
          <a:ext cx="16192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15" name="Equation" r:id="rId9" imgW="1079500" imgH="546100" progId="Equation.DSMT4">
                  <p:embed/>
                </p:oleObj>
              </mc:Choice>
              <mc:Fallback>
                <p:oleObj name="Equation" r:id="rId9" imgW="1079500" imgH="546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6646" y="5187950"/>
                        <a:ext cx="1619250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kstvak 6"/>
          <p:cNvSpPr txBox="1"/>
          <p:nvPr/>
        </p:nvSpPr>
        <p:spPr>
          <a:xfrm>
            <a:off x="1085846" y="645467"/>
            <a:ext cx="1072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dirty="0" smtClean="0"/>
              <a:t>Bewijs:</a:t>
            </a:r>
          </a:p>
        </p:txBody>
      </p:sp>
    </p:spTree>
    <p:extLst>
      <p:ext uri="{BB962C8B-B14F-4D97-AF65-F5344CB8AC3E}">
        <p14:creationId xmlns:p14="http://schemas.microsoft.com/office/powerpoint/2010/main" val="2183048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ooster 1 a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800" y="1055326"/>
            <a:ext cx="4216400" cy="4191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2589386" y="5029086"/>
            <a:ext cx="4172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i="1" dirty="0" smtClean="0">
                <a:solidFill>
                  <a:srgbClr val="0000FF"/>
                </a:solidFill>
              </a:rPr>
              <a:t>A</a:t>
            </a:r>
            <a:endParaRPr lang="nl-NL" sz="2200" i="1" dirty="0">
              <a:solidFill>
                <a:srgbClr val="0000FF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3949700" y="530481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4959350" y="3139460"/>
            <a:ext cx="44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>
                <a:solidFill>
                  <a:srgbClr val="0000FF"/>
                </a:solidFill>
              </a:rPr>
              <a:t>10</a:t>
            </a:r>
            <a:endParaRPr lang="nl-NL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17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blase-pasc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397" y="2023593"/>
            <a:ext cx="2528014" cy="2675408"/>
          </a:xfrm>
          <a:prstGeom prst="rect">
            <a:avLst/>
          </a:prstGeom>
        </p:spPr>
      </p:pic>
      <p:pic>
        <p:nvPicPr>
          <p:cNvPr id="2" name="Afbeelding 1" descr="Fibonacci fot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73100"/>
            <a:ext cx="2234265" cy="2717800"/>
          </a:xfrm>
          <a:prstGeom prst="rect">
            <a:avLst/>
          </a:prstGeom>
        </p:spPr>
      </p:pic>
      <p:pic>
        <p:nvPicPr>
          <p:cNvPr id="3" name="Afbeelding 2" descr="Eul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00" y="2927386"/>
            <a:ext cx="2374900" cy="3067014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939800" y="3416300"/>
            <a:ext cx="1295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1170 - 1250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3860800" y="4717534"/>
            <a:ext cx="1295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1623 - 1662</a:t>
            </a:r>
            <a:endParaRPr lang="nl-NL" dirty="0"/>
          </a:p>
        </p:txBody>
      </p:sp>
      <p:sp>
        <p:nvSpPr>
          <p:cNvPr id="9" name="Tekstvak 8"/>
          <p:cNvSpPr txBox="1"/>
          <p:nvPr/>
        </p:nvSpPr>
        <p:spPr>
          <a:xfrm>
            <a:off x="6883400" y="6007100"/>
            <a:ext cx="1295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1707 - 1783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8117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Cruijff 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916511"/>
            <a:ext cx="5039788" cy="5039789"/>
          </a:xfrm>
          <a:prstGeom prst="rect">
            <a:avLst/>
          </a:prstGeom>
          <a:effectLst>
            <a:outerShdw blurRad="381000" dist="254000" dir="2700000" sx="102000" sy="102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8552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Sierpinski 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07" y="717201"/>
            <a:ext cx="6893576" cy="4522186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2970297" y="5641813"/>
            <a:ext cx="32033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200" dirty="0" err="1" smtClean="0">
                <a:solidFill>
                  <a:srgbClr val="0000FF"/>
                </a:solidFill>
              </a:rPr>
              <a:t>b.wikkerink@csgliudger.nl</a:t>
            </a:r>
            <a:endParaRPr lang="nl-NL" sz="2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78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17492</TotalTime>
  <Words>1206</Words>
  <Application>Microsoft Macintosh PowerPoint</Application>
  <PresentationFormat>Diavoorstelling (4:3)</PresentationFormat>
  <Paragraphs>894</Paragraphs>
  <Slides>92</Slides>
  <Notes>0</Notes>
  <HiddenSlides>0</HiddenSlides>
  <MMClips>1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2</vt:i4>
      </vt:variant>
      <vt:variant>
        <vt:lpstr>Diatitels</vt:lpstr>
      </vt:variant>
      <vt:variant>
        <vt:i4>92</vt:i4>
      </vt:variant>
    </vt:vector>
  </HeadingPairs>
  <TitlesOfParts>
    <vt:vector size="95" baseType="lpstr">
      <vt:lpstr>Office-thema</vt:lpstr>
      <vt:lpstr>Equation</vt:lpstr>
      <vt:lpstr>MathType 6.0 Equation</vt:lpstr>
      <vt:lpstr>Getallen en een driehoek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Getallen en een driehoek</dc:title>
  <dc:creator>Bert Wikkerink</dc:creator>
  <cp:lastModifiedBy>Bert Wikkerink</cp:lastModifiedBy>
  <cp:revision>440</cp:revision>
  <cp:lastPrinted>2016-02-03T17:48:35Z</cp:lastPrinted>
  <dcterms:created xsi:type="dcterms:W3CDTF">2014-12-19T15:03:04Z</dcterms:created>
  <dcterms:modified xsi:type="dcterms:W3CDTF">2016-02-05T15:51:29Z</dcterms:modified>
</cp:coreProperties>
</file>