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64" r:id="rId4"/>
    <p:sldId id="265" r:id="rId5"/>
    <p:sldId id="260" r:id="rId6"/>
    <p:sldId id="261" r:id="rId7"/>
    <p:sldId id="263" r:id="rId8"/>
    <p:sldId id="267" r:id="rId9"/>
    <p:sldId id="256" r:id="rId10"/>
    <p:sldId id="268" r:id="rId11"/>
    <p:sldId id="269" r:id="rId12"/>
    <p:sldId id="258" r:id="rId13"/>
    <p:sldId id="270" r:id="rId14"/>
    <p:sldId id="272" r:id="rId15"/>
    <p:sldId id="273" r:id="rId16"/>
    <p:sldId id="271" r:id="rId17"/>
    <p:sldId id="262" r:id="rId18"/>
    <p:sldId id="275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07A7420-E233-4C68-9B77-EB51E1F29D79}" type="datetimeFigureOut">
              <a:rPr lang="nl-NL" smtClean="0"/>
              <a:t>2-2-2016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F3B2DF8-40E7-4CBA-93E8-8AB1CEEB7B0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hyperlink" Target="https://tube.geogebra.org/m/Y7c2yY1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tube.geogebra.org/m/PsMPMoO9" TargetMode="External"/><Relationship Id="rId2" Type="http://schemas.openxmlformats.org/officeDocument/2006/relationships/hyperlink" Target="https://tube.geogebra.org/m/IsNCRv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ube.geogebra.org/m/oAsWiWb8" TargetMode="External"/><Relationship Id="rId2" Type="http://schemas.openxmlformats.org/officeDocument/2006/relationships/hyperlink" Target="https://tube.geogebra.org/m/XYIRHCs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8134672" cy="2232247"/>
          </a:xfrm>
        </p:spPr>
        <p:txBody>
          <a:bodyPr>
            <a:normAutofit fontScale="90000"/>
          </a:bodyPr>
          <a:lstStyle/>
          <a:p>
            <a:r>
              <a:rPr lang="nl-NL" sz="6000" dirty="0" smtClean="0"/>
              <a:t>Babylonische Wiskunde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2800" dirty="0" smtClean="0"/>
              <a:t>stoffige algebra?</a:t>
            </a:r>
            <a:endParaRPr lang="nl-NL" sz="28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/>
          </a:bodyPr>
          <a:lstStyle/>
          <a:p>
            <a:r>
              <a:rPr lang="nl-NL" sz="2000" dirty="0" smtClean="0"/>
              <a:t>Ab van der Roest</a:t>
            </a:r>
          </a:p>
          <a:p>
            <a:r>
              <a:rPr lang="nl-NL" sz="2000" dirty="0" err="1" smtClean="0"/>
              <a:t>Ichthus</a:t>
            </a:r>
            <a:r>
              <a:rPr lang="nl-NL" sz="2000" dirty="0" smtClean="0"/>
              <a:t> College, Veenendaal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882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27 + 3:3 =3:30</a:t>
            </a:r>
          </a:p>
          <a:p>
            <a:pPr marL="0" indent="0">
              <a:buNone/>
            </a:pPr>
            <a:r>
              <a:rPr lang="nl-NL" dirty="0"/>
              <a:t>2 + 27 = 29</a:t>
            </a:r>
          </a:p>
          <a:p>
            <a:pPr marL="0" indent="0">
              <a:buNone/>
            </a:pPr>
            <a:r>
              <a:rPr lang="nl-NL" dirty="0"/>
              <a:t>neem de helft van 29, dat is 14:30</a:t>
            </a:r>
          </a:p>
          <a:p>
            <a:pPr marL="0" indent="0">
              <a:buNone/>
            </a:pPr>
            <a:r>
              <a:rPr lang="nl-NL" dirty="0"/>
              <a:t>14:30 X 14:30 =3:30:15</a:t>
            </a:r>
          </a:p>
          <a:p>
            <a:pPr marL="0" indent="0">
              <a:buNone/>
            </a:pPr>
            <a:r>
              <a:rPr lang="nl-NL" dirty="0"/>
              <a:t>3:30:15 – 3:30 = 0:15</a:t>
            </a:r>
          </a:p>
          <a:p>
            <a:pPr marL="0" indent="0">
              <a:buNone/>
            </a:pPr>
            <a:r>
              <a:rPr lang="nl-NL" dirty="0"/>
              <a:t>0:15 heeft 0:30 als vierkantswortel</a:t>
            </a:r>
          </a:p>
          <a:p>
            <a:pPr marL="0" indent="0">
              <a:buNone/>
            </a:pPr>
            <a:r>
              <a:rPr lang="nl-NL" dirty="0"/>
              <a:t>14:30 + 0:30 = 15 lengte</a:t>
            </a:r>
          </a:p>
          <a:p>
            <a:pPr marL="0" indent="0">
              <a:buNone/>
            </a:pPr>
            <a:r>
              <a:rPr lang="nl-NL" dirty="0"/>
              <a:t>14:30 - 0:30 = 14 breedte</a:t>
            </a:r>
          </a:p>
          <a:p>
            <a:pPr marL="0" indent="0">
              <a:buNone/>
            </a:pPr>
            <a:r>
              <a:rPr lang="nl-NL" dirty="0"/>
              <a:t>trek de 2 die je bij 27 opgeteld hebt, van 14, de breedte af: 12, de echte breedte</a:t>
            </a:r>
          </a:p>
          <a:p>
            <a:pPr marL="0" indent="0">
              <a:buNone/>
            </a:pPr>
            <a:r>
              <a:rPr lang="nl-NL" dirty="0"/>
              <a:t>vermenigvuldig 15, lengte, 12, breedte.</a:t>
            </a:r>
          </a:p>
          <a:p>
            <a:pPr marL="0" indent="0">
              <a:buNone/>
            </a:pPr>
            <a:r>
              <a:rPr lang="nl-NL" dirty="0"/>
              <a:t>15 X 12 =3:0 oppervlakte</a:t>
            </a:r>
          </a:p>
          <a:p>
            <a:pPr marL="0" indent="0">
              <a:buNone/>
            </a:pPr>
            <a:r>
              <a:rPr lang="nl-NL" dirty="0"/>
              <a:t>15 – 12 = 3</a:t>
            </a:r>
          </a:p>
          <a:p>
            <a:pPr marL="0" indent="0">
              <a:buNone/>
            </a:pPr>
            <a:r>
              <a:rPr lang="nl-NL" dirty="0"/>
              <a:t>3:0 + 3 = 3:3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AO 8862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2861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Los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nl-NL" dirty="0" smtClean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nl-NL" dirty="0" smtClean="0"/>
                  <a:t> op uit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𝑥𝑦</m:t>
                    </m:r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−</m:t>
                    </m:r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=183</m:t>
                    </m:r>
                  </m:oMath>
                </a14:m>
                <a:r>
                  <a:rPr lang="nl-NL" dirty="0" smtClean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=27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r>
                  <a:rPr lang="nl-NL" dirty="0" smtClean="0"/>
                  <a:t>vergelijkingen optellen geeft: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𝑥𝑦</m:t>
                    </m:r>
                    <m:r>
                      <a:rPr lang="nl-NL" b="0" i="1" smtClean="0">
                        <a:latin typeface="Cambria Math"/>
                      </a:rPr>
                      <m:t>+2</m:t>
                    </m:r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=210</m:t>
                    </m:r>
                  </m:oMath>
                </a14:m>
                <a:r>
                  <a:rPr lang="nl-NL" dirty="0" smtClean="0"/>
                  <a:t> of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𝑦</m:t>
                        </m:r>
                        <m:r>
                          <a:rPr lang="nl-NL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=210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𝑦</m:t>
                        </m:r>
                        <m:r>
                          <a:rPr lang="nl-NL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=29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=14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+</m:t>
                    </m:r>
                    <m:r>
                      <a:rPr lang="nl-NL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nl-NL" dirty="0" smtClean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+2=14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−</m:t>
                    </m:r>
                    <m:r>
                      <a:rPr lang="nl-NL" b="0" i="1" smtClean="0">
                        <a:latin typeface="Cambria Math"/>
                      </a:rPr>
                      <m:t>𝑑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𝑦</m:t>
                        </m:r>
                        <m:r>
                          <a:rPr lang="nl-NL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=210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=210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dirty="0" smtClean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𝑑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=15, </m:t>
                    </m:r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=12, </m:t>
                    </m:r>
                    <m:r>
                      <a:rPr lang="nl-NL" b="0" i="1" smtClean="0">
                        <a:latin typeface="Cambria Math"/>
                      </a:rPr>
                      <m:t>𝑜𝑝𝑝</m:t>
                    </m:r>
                    <m:r>
                      <a:rPr lang="nl-NL" b="0" i="1" smtClean="0">
                        <a:latin typeface="Cambria Math"/>
                      </a:rPr>
                      <m:t>=300</m:t>
                    </m:r>
                  </m:oMath>
                </a14:m>
                <a:r>
                  <a:rPr lang="nl-NL" dirty="0" smtClean="0"/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 rotWithShape="1">
                <a:blip r:embed="rId2"/>
                <a:stretch>
                  <a:fillRect l="-1207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/>
              <a:t>27 + 3:3 =3:30</a:t>
            </a:r>
          </a:p>
          <a:p>
            <a:pPr marL="0" indent="0">
              <a:buNone/>
            </a:pPr>
            <a:r>
              <a:rPr lang="nl-NL" dirty="0"/>
              <a:t>2 + 27 = 29</a:t>
            </a:r>
          </a:p>
          <a:p>
            <a:pPr marL="0" indent="0">
              <a:buNone/>
            </a:pPr>
            <a:r>
              <a:rPr lang="nl-NL" dirty="0"/>
              <a:t>neem de helft van 29, dat is 14:30</a:t>
            </a:r>
          </a:p>
          <a:p>
            <a:pPr marL="0" indent="0">
              <a:buNone/>
            </a:pPr>
            <a:r>
              <a:rPr lang="nl-NL" dirty="0"/>
              <a:t>14:30 X 14:30 =3:30:15</a:t>
            </a:r>
          </a:p>
          <a:p>
            <a:pPr marL="0" indent="0">
              <a:buNone/>
            </a:pPr>
            <a:r>
              <a:rPr lang="nl-NL" dirty="0"/>
              <a:t>3:30:15 – 3:30 = 0:15</a:t>
            </a:r>
          </a:p>
          <a:p>
            <a:pPr marL="0" indent="0">
              <a:buNone/>
            </a:pPr>
            <a:r>
              <a:rPr lang="nl-NL" dirty="0"/>
              <a:t>0:15 heeft 0:30 als vierkantswortel</a:t>
            </a:r>
          </a:p>
          <a:p>
            <a:pPr marL="0" indent="0">
              <a:buNone/>
            </a:pPr>
            <a:r>
              <a:rPr lang="nl-NL" dirty="0"/>
              <a:t>14:30 + 0:30 = 15 lengte</a:t>
            </a:r>
          </a:p>
          <a:p>
            <a:pPr marL="0" indent="0">
              <a:buNone/>
            </a:pPr>
            <a:r>
              <a:rPr lang="nl-NL" dirty="0"/>
              <a:t>14:30 - 0:30 = 14 breedte</a:t>
            </a:r>
          </a:p>
          <a:p>
            <a:pPr marL="0" indent="0">
              <a:buNone/>
            </a:pPr>
            <a:r>
              <a:rPr lang="nl-NL" dirty="0"/>
              <a:t>trek de 2 die je bij 27 opgeteld hebt, van 14, de breedte af: 12, de echte breedte</a:t>
            </a:r>
          </a:p>
          <a:p>
            <a:pPr marL="0" indent="0">
              <a:buNone/>
            </a:pPr>
            <a:r>
              <a:rPr lang="nl-NL" dirty="0"/>
              <a:t>vermenigvuldig 15, lengte, 12, breedte.</a:t>
            </a:r>
          </a:p>
          <a:p>
            <a:pPr marL="0" indent="0">
              <a:buNone/>
            </a:pPr>
            <a:r>
              <a:rPr lang="nl-NL" dirty="0"/>
              <a:t>15 X 12 =3:0 oppervlakte</a:t>
            </a:r>
          </a:p>
          <a:p>
            <a:pPr marL="0" indent="0">
              <a:buNone/>
            </a:pPr>
            <a:r>
              <a:rPr lang="nl-NL" dirty="0"/>
              <a:t>15 – 12 = 3</a:t>
            </a:r>
          </a:p>
          <a:p>
            <a:pPr marL="0" indent="0">
              <a:buNone/>
            </a:pPr>
            <a:r>
              <a:rPr lang="nl-NL" dirty="0"/>
              <a:t>3:0 + 3 = 3:3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AO 8862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8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nl-NL" dirty="0" smtClean="0"/>
                  <a:t>lengte en breedte en oppervlakte: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𝑥𝑦</m:t>
                    </m:r>
                    <m:r>
                      <a:rPr lang="nl-NL" i="1">
                        <a:latin typeface="Cambria Math"/>
                      </a:rPr>
                      <m:t>+</m:t>
                    </m:r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𝑦</m:t>
                    </m:r>
                    <m:r>
                      <a:rPr lang="nl-NL" i="1">
                        <a:latin typeface="Cambria Math"/>
                      </a:rPr>
                      <m:t>=3:3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:r>
                  <a:rPr lang="nl-NL" dirty="0"/>
                  <a:t>is te herleiden tot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𝑥𝑦</m:t>
                    </m:r>
                    <m:r>
                      <a:rPr lang="nl-NL" i="1">
                        <a:latin typeface="Cambria Math"/>
                      </a:rPr>
                      <m:t>+</m:t>
                    </m:r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−</m:t>
                    </m:r>
                    <m:r>
                      <a:rPr lang="nl-NL" i="1">
                        <a:latin typeface="Cambria Math"/>
                      </a:rPr>
                      <m:t>𝑦</m:t>
                    </m:r>
                    <m:r>
                      <a:rPr lang="nl-NL" i="1">
                        <a:latin typeface="Cambria Math"/>
                      </a:rPr>
                      <m:t>+</m:t>
                    </m:r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+</m:t>
                    </m:r>
                    <m:r>
                      <a:rPr lang="nl-NL" i="1">
                        <a:latin typeface="Cambria Math"/>
                      </a:rPr>
                      <m:t>𝑦</m:t>
                    </m:r>
                    <m:r>
                      <a:rPr lang="nl-NL" i="1">
                        <a:latin typeface="Cambria Math"/>
                      </a:rPr>
                      <m:t>=3:30+27=3:30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𝑥𝑦</m:t>
                    </m:r>
                    <m:r>
                      <a:rPr lang="nl-NL" i="1">
                        <a:latin typeface="Cambria Math"/>
                      </a:rPr>
                      <m:t>+2</m:t>
                    </m:r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=3:30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𝑦</m:t>
                        </m:r>
                        <m:r>
                          <a:rPr lang="nl-NL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nl-NL" i="1">
                        <a:latin typeface="Cambria Math"/>
                      </a:rPr>
                      <m:t>=3:30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:r>
                  <a:rPr lang="nl-NL" dirty="0"/>
                  <a:t> </a:t>
                </a:r>
              </a:p>
              <a:p>
                <a:pPr marL="0" indent="0">
                  <a:buNone/>
                </a:pPr>
                <a:r>
                  <a:rPr lang="nl-NL" dirty="0"/>
                  <a:t>neem nu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𝑢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+2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𝑥𝑢</m:t>
                    </m:r>
                    <m:r>
                      <a:rPr lang="nl-NL" i="1">
                        <a:latin typeface="Cambria Math"/>
                      </a:rPr>
                      <m:t>=3:30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+</m:t>
                    </m:r>
                    <m:r>
                      <a:rPr lang="nl-NL" i="1">
                        <a:latin typeface="Cambria Math"/>
                      </a:rPr>
                      <m:t>𝑢</m:t>
                    </m:r>
                    <m:r>
                      <a:rPr lang="nl-NL" i="1">
                        <a:latin typeface="Cambria Math"/>
                      </a:rPr>
                      <m:t>=29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=14:30+</m:t>
                    </m:r>
                    <m:r>
                      <a:rPr lang="nl-NL" i="1">
                        <a:latin typeface="Cambria Math"/>
                      </a:rPr>
                      <m:t>𝑎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𝑢</m:t>
                    </m:r>
                    <m:r>
                      <a:rPr lang="nl-NL" i="1">
                        <a:latin typeface="Cambria Math"/>
                      </a:rPr>
                      <m:t>=14:30−</m:t>
                    </m:r>
                    <m:r>
                      <a:rPr lang="nl-NL" i="1">
                        <a:latin typeface="Cambria Math"/>
                      </a:rPr>
                      <m:t>𝑎</m:t>
                    </m:r>
                  </m:oMath>
                </a14:m>
                <a:endParaRPr lang="nl-NL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𝑥𝑢</m:t>
                    </m:r>
                    <m:r>
                      <a:rPr lang="nl-NL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14:30+</m:t>
                        </m:r>
                        <m:r>
                          <a:rPr lang="nl-NL" i="1">
                            <a:latin typeface="Cambria Math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nl-NL" i="1">
                            <a:latin typeface="Cambria Math"/>
                          </a:rPr>
                        </m:ctrlPr>
                      </m:dPr>
                      <m:e>
                        <m:r>
                          <a:rPr lang="nl-NL" i="1">
                            <a:latin typeface="Cambria Math"/>
                          </a:rPr>
                          <m:t>14:30−</m:t>
                        </m:r>
                        <m:r>
                          <a:rPr lang="nl-NL" i="1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nl-NL" i="1">
                        <a:latin typeface="Cambria Math"/>
                      </a:rPr>
                      <m:t>=3:30:15−</m:t>
                    </m:r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/>
                      </a:rPr>
                      <m:t>=3:30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i="1">
                            <a:latin typeface="Cambria Math"/>
                          </a:rPr>
                        </m:ctrlPr>
                      </m:sSupPr>
                      <m:e>
                        <m:r>
                          <a:rPr lang="nl-NL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NL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i="1">
                        <a:latin typeface="Cambria Math"/>
                      </a:rPr>
                      <m:t>=15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𝑎</m:t>
                    </m:r>
                    <m:r>
                      <a:rPr lang="nl-NL" i="1">
                        <a:latin typeface="Cambria Math"/>
                      </a:rPr>
                      <m:t>=30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:r>
                  <a:rPr lang="nl-NL" dirty="0"/>
                  <a:t> 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𝑥</m:t>
                    </m:r>
                    <m:r>
                      <a:rPr lang="nl-NL" i="1">
                        <a:latin typeface="Cambria Math"/>
                      </a:rPr>
                      <m:t>=14:30+30=15</m:t>
                    </m:r>
                  </m:oMath>
                </a14:m>
                <a:r>
                  <a:rPr lang="nl-NL" dirty="0"/>
                  <a:t> en </a:t>
                </a: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𝑢</m:t>
                    </m:r>
                    <m:r>
                      <a:rPr lang="nl-NL" i="1">
                        <a:latin typeface="Cambria Math"/>
                      </a:rPr>
                      <m:t>=14:30−30=14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nl-NL" i="1">
                        <a:latin typeface="Cambria Math"/>
                      </a:rPr>
                      <m:t>𝑦</m:t>
                    </m:r>
                    <m:r>
                      <a:rPr lang="nl-NL" i="1">
                        <a:latin typeface="Cambria Math"/>
                      </a:rPr>
                      <m:t>=14−2=12</m:t>
                    </m:r>
                  </m:oMath>
                </a14:m>
                <a:r>
                  <a:rPr lang="nl-NL" dirty="0"/>
                  <a:t> </a:t>
                </a:r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752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uitleg van tekst AO 8862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18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nl-NL" dirty="0" smtClean="0"/>
                  <a:t>Van een rechthoek is de oppervlakte 65 en de som van de lengte en de breedte 18.</a:t>
                </a:r>
              </a:p>
              <a:p>
                <a:pPr marL="109728" indent="0">
                  <a:buNone/>
                </a:pPr>
                <a:r>
                  <a:rPr lang="nl-NL" dirty="0" smtClean="0"/>
                  <a:t>Bereken lengte en breedte.</a:t>
                </a:r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=65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=18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2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=65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=18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18−</m:t>
                        </m:r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=65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−18</m:t>
                    </m:r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+65=0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  <m:r>
                          <a:rPr lang="nl-NL" b="0" i="1" smtClean="0">
                            <a:latin typeface="Cambria Math"/>
                          </a:rPr>
                          <m:t>−13</m:t>
                        </m:r>
                      </m:e>
                    </m:d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𝑥</m:t>
                        </m:r>
                        <m:r>
                          <a:rPr lang="nl-NL" b="0" i="1" smtClean="0">
                            <a:latin typeface="Cambria Math"/>
                          </a:rPr>
                          <m:t>−5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−13=0 ∨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−5=0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=13∨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modern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4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nl-NL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l-NL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=65</m:t>
                              </m:r>
                            </m:e>
                          </m:mr>
                          <m:mr>
                            <m:e>
                              <m:r>
                                <a:rPr lang="nl-NL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nl-NL" b="0" i="1" smtClean="0">
                                  <a:latin typeface="Cambria Math"/>
                                </a:rPr>
                                <m:t>=18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:r>
                  <a:rPr lang="nl-NL" dirty="0" smtClean="0"/>
                  <a:t>neem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=9+</m:t>
                    </m:r>
                    <m:r>
                      <a:rPr lang="nl-NL" b="0" i="1" smtClean="0">
                        <a:latin typeface="Cambria Math"/>
                      </a:rPr>
                      <m:t>𝑑</m:t>
                    </m:r>
                  </m:oMath>
                </a14:m>
                <a:r>
                  <a:rPr lang="nl-NL" dirty="0" smtClean="0"/>
                  <a:t> </a:t>
                </a:r>
                <a14:m>
                  <m:oMath xmlns:m="http://schemas.openxmlformats.org/officeDocument/2006/math">
                    <m:r>
                      <a:rPr lang="nl-NL" b="0" i="1" dirty="0" smtClean="0">
                        <a:latin typeface="Cambria Math"/>
                      </a:rPr>
                      <m:t>𝑦</m:t>
                    </m:r>
                    <m:r>
                      <a:rPr lang="nl-NL" b="0" i="1" dirty="0" smtClean="0">
                        <a:latin typeface="Cambria Math"/>
                      </a:rPr>
                      <m:t>=9−</m:t>
                    </m:r>
                    <m:r>
                      <a:rPr lang="nl-NL" b="0" i="1" dirty="0" smtClean="0">
                        <a:latin typeface="Cambria Math"/>
                      </a:rPr>
                      <m:t>𝑑</m:t>
                    </m:r>
                  </m:oMath>
                </a14:m>
                <a:endParaRPr lang="nl-NL" dirty="0" smtClean="0"/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𝑥𝑦</m:t>
                    </m:r>
                    <m:r>
                      <a:rPr lang="nl-NL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9+</m:t>
                        </m:r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</m:d>
                    <m:d>
                      <m:dPr>
                        <m:ctrlPr>
                          <a:rPr lang="nl-N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nl-NL" b="0" i="1" smtClean="0">
                            <a:latin typeface="Cambria Math"/>
                          </a:rPr>
                          <m:t>9−</m:t>
                        </m:r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</m:d>
                    <m:r>
                      <a:rPr lang="nl-NL" b="0" i="1" smtClean="0">
                        <a:latin typeface="Cambria Math"/>
                      </a:rPr>
                      <m:t>=65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81−</m:t>
                    </m:r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=65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nl-NL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nl-N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b="0" i="1" smtClean="0">
                        <a:latin typeface="Cambria Math"/>
                      </a:rPr>
                      <m:t>=16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𝑑</m:t>
                    </m:r>
                    <m:r>
                      <a:rPr lang="nl-NL" b="0" i="1" smtClean="0">
                        <a:latin typeface="Cambria Math"/>
                      </a:rPr>
                      <m:t>=4 (∨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nl-NL" b="0" i="1" smtClean="0">
                        <a:latin typeface="Cambria Math"/>
                        <a:ea typeface="Cambria Math"/>
                      </a:rPr>
                      <m:t>=−4)</m:t>
                    </m:r>
                  </m:oMath>
                </a14:m>
                <a:r>
                  <a:rPr lang="nl-NL" dirty="0" smtClean="0"/>
                  <a:t> </a:t>
                </a: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𝑥</m:t>
                    </m:r>
                    <m:r>
                      <a:rPr lang="nl-NL" b="0" i="1" smtClean="0">
                        <a:latin typeface="Cambria Math"/>
                      </a:rPr>
                      <m:t>=13</m:t>
                    </m:r>
                  </m:oMath>
                </a14:m>
                <a:r>
                  <a:rPr lang="nl-NL" dirty="0" smtClean="0"/>
                  <a:t> en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𝑦</m:t>
                    </m:r>
                    <m:r>
                      <a:rPr lang="nl-NL" b="0" i="1" smtClean="0">
                        <a:latin typeface="Cambria Math"/>
                      </a:rPr>
                      <m:t>=5</m:t>
                    </m:r>
                  </m:oMath>
                </a14:m>
                <a:endParaRPr lang="nl-NL" dirty="0" smtClean="0"/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Babylonisch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84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jdelijke aanduiding voor inhoud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9728" indent="0">
                  <a:buNone/>
                </a:pPr>
                <a:r>
                  <a:rPr lang="nl-NL" dirty="0" smtClean="0"/>
                  <a:t>Van een rechthoek is de oppervlakte 65 en de som van de lengte en de breedte 18.</a:t>
                </a:r>
              </a:p>
              <a:p>
                <a:pPr marL="109728" indent="0">
                  <a:buNone/>
                </a:pPr>
                <a:r>
                  <a:rPr lang="nl-NL" dirty="0" smtClean="0"/>
                  <a:t>Bereken lengte en breedte.</a:t>
                </a:r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nl-NL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l-NL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l-N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=65</m:t>
                                </m:r>
                              </m:e>
                            </m:mr>
                            <m:mr>
                              <m:e>
                                <m:r>
                                  <a:rPr lang="nl-N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nl-NL" b="0" i="1" smtClean="0">
                                    <a:latin typeface="Cambria Math"/>
                                  </a:rPr>
                                  <m:t>=18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nl-NL" dirty="0" smtClean="0"/>
              </a:p>
              <a:p>
                <a:pPr marL="109728" indent="0">
                  <a:buNone/>
                </a:pPr>
                <a:endParaRPr lang="nl-NL" dirty="0"/>
              </a:p>
              <a:p>
                <a:pPr marL="109728" indent="0">
                  <a:buNone/>
                </a:pPr>
                <a:r>
                  <a:rPr lang="nl-NL" dirty="0" err="1">
                    <a:hlinkClick r:id="rId2"/>
                  </a:rPr>
                  <a:t>https</a:t>
                </a:r>
                <a:r>
                  <a:rPr lang="nl-NL" dirty="0">
                    <a:hlinkClick r:id="rId2"/>
                  </a:rPr>
                  <a:t>://</a:t>
                </a:r>
                <a:r>
                  <a:rPr lang="nl-NL" dirty="0" err="1" smtClean="0">
                    <a:hlinkClick r:id="rId2"/>
                  </a:rPr>
                  <a:t>tube.geogebra.org</a:t>
                </a:r>
                <a:r>
                  <a:rPr lang="nl-NL" dirty="0" smtClean="0">
                    <a:hlinkClick r:id="rId2"/>
                  </a:rPr>
                  <a:t>/m/</a:t>
                </a:r>
                <a:r>
                  <a:rPr lang="nl-NL" dirty="0" err="1" smtClean="0">
                    <a:hlinkClick r:id="rId2"/>
                  </a:rPr>
                  <a:t>Y7c2yY1Q</a:t>
                </a:r>
                <a:endParaRPr lang="nl-NL" dirty="0" smtClean="0"/>
              </a:p>
              <a:p>
                <a:pPr marL="109728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21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meetkundig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829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nl-NL" dirty="0" smtClean="0"/>
              </a:p>
              <a:p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𝑥</m:t>
                    </m:r>
                    <m:r>
                      <a:rPr lang="nl-NL" i="1" dirty="0" smtClean="0">
                        <a:latin typeface="Cambria Math"/>
                      </a:rPr>
                      <m:t>(</m:t>
                    </m:r>
                    <m:r>
                      <a:rPr lang="nl-NL" i="1" dirty="0" err="1" smtClean="0">
                        <a:latin typeface="Cambria Math"/>
                      </a:rPr>
                      <m:t>𝑥</m:t>
                    </m:r>
                    <m:r>
                      <a:rPr lang="nl-NL" i="1" dirty="0" err="1" smtClean="0">
                        <a:latin typeface="Cambria Math"/>
                      </a:rPr>
                      <m:t>+</m:t>
                    </m:r>
                    <m:r>
                      <a:rPr lang="nl-NL" i="1" dirty="0" err="1" smtClean="0">
                        <a:latin typeface="Cambria Math"/>
                      </a:rPr>
                      <m:t>𝑦</m:t>
                    </m:r>
                    <m:r>
                      <a:rPr lang="nl-NL" i="1" dirty="0" smtClean="0">
                        <a:latin typeface="Cambria Math"/>
                      </a:rPr>
                      <m:t>)</m:t>
                    </m:r>
                  </m:oMath>
                </a14:m>
                <a:endParaRPr lang="nl-NL" dirty="0" smtClean="0"/>
              </a:p>
              <a:p>
                <a:r>
                  <a:rPr lang="nl-NL" dirty="0" err="1">
                    <a:hlinkClick r:id="rId2"/>
                  </a:rPr>
                  <a:t>https</a:t>
                </a:r>
                <a:r>
                  <a:rPr lang="nl-NL" dirty="0">
                    <a:hlinkClick r:id="rId2"/>
                  </a:rPr>
                  <a:t>://</a:t>
                </a:r>
                <a:r>
                  <a:rPr lang="nl-NL" dirty="0" err="1" smtClean="0">
                    <a:hlinkClick r:id="rId2"/>
                  </a:rPr>
                  <a:t>tube.geogebra.org</a:t>
                </a:r>
                <a:r>
                  <a:rPr lang="nl-NL" dirty="0" smtClean="0">
                    <a:hlinkClick r:id="rId2"/>
                  </a:rPr>
                  <a:t>/m/</a:t>
                </a:r>
                <a:r>
                  <a:rPr lang="nl-NL" dirty="0" err="1" smtClean="0">
                    <a:hlinkClick r:id="rId2"/>
                  </a:rPr>
                  <a:t>IsNCRvmO</a:t>
                </a:r>
                <a:endParaRPr lang="nl-NL" dirty="0" smtClean="0"/>
              </a:p>
              <a:p>
                <a:pPr marL="0" indent="0">
                  <a:buNone/>
                </a:pPr>
                <a:endParaRPr lang="nl-NL" dirty="0" smtClean="0"/>
              </a:p>
              <a:p>
                <a:r>
                  <a:rPr lang="nl-NL" dirty="0" err="1" smtClean="0"/>
                  <a:t>arabische</a:t>
                </a:r>
                <a:r>
                  <a:rPr lang="nl-NL" dirty="0" smtClean="0"/>
                  <a:t> werkwijze</a:t>
                </a:r>
                <a:endParaRPr lang="nl-NL" dirty="0"/>
              </a:p>
              <a:p>
                <a:r>
                  <a:rPr lang="nl-NL" dirty="0" err="1">
                    <a:hlinkClick r:id="rId3"/>
                  </a:rPr>
                  <a:t>https</a:t>
                </a:r>
                <a:r>
                  <a:rPr lang="nl-NL" dirty="0">
                    <a:hlinkClick r:id="rId3"/>
                  </a:rPr>
                  <a:t>://</a:t>
                </a:r>
                <a:r>
                  <a:rPr lang="nl-NL" dirty="0" err="1" smtClean="0">
                    <a:hlinkClick r:id="rId3"/>
                  </a:rPr>
                  <a:t>tube.geogebra.org</a:t>
                </a:r>
                <a:r>
                  <a:rPr lang="nl-NL" dirty="0" smtClean="0">
                    <a:hlinkClick r:id="rId3"/>
                  </a:rPr>
                  <a:t>/m/</a:t>
                </a:r>
                <a:r>
                  <a:rPr lang="nl-NL" dirty="0" err="1" smtClean="0">
                    <a:hlinkClick r:id="rId3"/>
                  </a:rPr>
                  <a:t>PsMPMoO9</a:t>
                </a: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25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4392488" cy="622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624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base">
              <a:buNone/>
            </a:pPr>
            <a:endParaRPr lang="nl-NL" dirty="0" smtClean="0">
              <a:solidFill>
                <a:srgbClr val="D30910"/>
              </a:solidFill>
              <a:latin typeface="Guardian Egyptian Web"/>
            </a:endParaRPr>
          </a:p>
          <a:p>
            <a:pPr marL="109728" indent="0" fontAlgn="base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Een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pas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ontdekt kleitablet </a:t>
            </a:r>
          </a:p>
          <a:p>
            <a:pPr marL="109728" indent="0" fontAlgn="base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toont onverwacht knap </a:t>
            </a:r>
          </a:p>
          <a:p>
            <a:pPr marL="109728" indent="0" fontAlgn="base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meetkundig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denken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door </a:t>
            </a:r>
          </a:p>
          <a:p>
            <a:pPr marL="109728" indent="0" fontAlgn="base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abylonische astronomen.</a:t>
            </a:r>
          </a:p>
          <a:p>
            <a:pPr marL="109728" indent="0" fontAlgn="base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was echt een schok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marL="109728" indent="0" fontAlgn="base">
              <a:buNone/>
            </a:pP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(NRC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 29 januari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2016)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nl-NL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nl-N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 publiceert de Nederlandse </a:t>
            </a:r>
            <a:r>
              <a:rPr lang="nl-NL" sz="1400" dirty="0" err="1">
                <a:latin typeface="Arial" panose="020B0604020202020204" pitchFamily="34" charset="0"/>
                <a:cs typeface="Arial" panose="020B0604020202020204" pitchFamily="34" charset="0"/>
              </a:rPr>
              <a:t>assyrioloog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-astronoom Mathieu Ossendrijver vrijdag die ontdekking.</a:t>
            </a:r>
            <a:r>
              <a:rPr lang="nl-NL" dirty="0"/>
              <a:t> </a:t>
            </a:r>
            <a:endParaRPr lang="nl-N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407244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latin typeface="Guardian Egyptian Web"/>
              </a:rPr>
              <a:t>De Babyloniërs vonden de geometrie al </a:t>
            </a:r>
            <a:r>
              <a:rPr lang="nl-NL" dirty="0" smtClean="0">
                <a:latin typeface="Guardian Egyptian Web"/>
              </a:rPr>
              <a:t>uit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92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09728" lvl="0" indent="0">
                  <a:buNone/>
                </a:pPr>
                <a:endParaRPr lang="nl-NL" sz="3500" dirty="0" smtClean="0">
                  <a:solidFill>
                    <a:prstClr val="black"/>
                  </a:solidFill>
                </a:endParaRPr>
              </a:p>
              <a:p>
                <a:pPr marL="109728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nl-NL" sz="4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4400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nl-NL" sz="4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400" i="1" dirty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nl-NL" sz="4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nl-NL" sz="4400" i="1" dirty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nl-NL" sz="44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4400" i="1" dirty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nl-NL" sz="4400" i="1" dirty="0" err="1">
                            <a:latin typeface="Cambria Math"/>
                          </a:rPr>
                          <m:t>𝑎</m:t>
                        </m:r>
                        <m:r>
                          <a:rPr lang="nl-NL" sz="4400" i="1" dirty="0" err="1">
                            <a:latin typeface="Cambria Math"/>
                          </a:rPr>
                          <m:t>+</m:t>
                        </m:r>
                        <m:r>
                          <a:rPr lang="nl-NL" sz="4400" i="1" dirty="0" err="1">
                            <a:latin typeface="Cambria Math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nl-NL" sz="4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nl-NL" sz="4400" i="1" dirty="0">
                            <a:latin typeface="Cambria Math"/>
                          </a:rPr>
                          <m:t>𝑎</m:t>
                        </m:r>
                        <m:r>
                          <a:rPr lang="nl-NL" sz="4400" i="1" dirty="0">
                            <a:latin typeface="Cambria Math"/>
                          </a:rPr>
                          <m:t>−</m:t>
                        </m:r>
                        <m:r>
                          <a:rPr lang="nl-NL" sz="4400" i="1" dirty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nl-NL" sz="4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nl-NL" sz="4400" dirty="0"/>
                  <a:t> </a:t>
                </a:r>
              </a:p>
              <a:p>
                <a:r>
                  <a:rPr lang="nl-NL" dirty="0" err="1">
                    <a:hlinkClick r:id="rId2"/>
                  </a:rPr>
                  <a:t>https</a:t>
                </a:r>
                <a:r>
                  <a:rPr lang="nl-NL" dirty="0">
                    <a:hlinkClick r:id="rId2"/>
                  </a:rPr>
                  <a:t>://</a:t>
                </a:r>
                <a:r>
                  <a:rPr lang="nl-NL" dirty="0" err="1">
                    <a:hlinkClick r:id="rId2"/>
                  </a:rPr>
                  <a:t>tube.geogebra.org</a:t>
                </a:r>
                <a:r>
                  <a:rPr lang="nl-NL" dirty="0">
                    <a:hlinkClick r:id="rId2"/>
                  </a:rPr>
                  <a:t>/m/</a:t>
                </a:r>
                <a:r>
                  <a:rPr lang="nl-NL" dirty="0" err="1">
                    <a:hlinkClick r:id="rId2"/>
                  </a:rPr>
                  <a:t>XYIRHCs0</a:t>
                </a:r>
                <a:endParaRPr lang="nl-NL" dirty="0"/>
              </a:p>
              <a:p>
                <a:pPr marL="109728" lvl="0" indent="0">
                  <a:buNone/>
                </a:pPr>
                <a:endParaRPr lang="nl-NL" sz="3500" dirty="0" smtClean="0">
                  <a:solidFill>
                    <a:prstClr val="black"/>
                  </a:solidFill>
                </a:endParaRPr>
              </a:p>
              <a:p>
                <a:pPr marL="109728" lvl="0" indent="0">
                  <a:buNone/>
                </a:pPr>
                <a:r>
                  <a:rPr lang="nl-NL" sz="3500" dirty="0" err="1" smtClean="0">
                    <a:solidFill>
                      <a:prstClr val="black"/>
                    </a:solidFill>
                  </a:rPr>
                  <a:t>kwadraatafsplitsen</a:t>
                </a:r>
                <a:r>
                  <a:rPr lang="nl-NL" sz="35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l-NL" sz="35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nl-NL" sz="35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nl-NL" sz="35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nl-NL" sz="35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nl-NL" sz="3500" b="0" i="1" smtClean="0">
                        <a:solidFill>
                          <a:prstClr val="black"/>
                        </a:solidFill>
                        <a:latin typeface="Cambria Math"/>
                      </a:rPr>
                      <m:t>+8</m:t>
                    </m:r>
                    <m:r>
                      <a:rPr lang="nl-NL" sz="35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nl-NL" sz="3500" b="0" i="1" smtClean="0">
                        <a:solidFill>
                          <a:prstClr val="black"/>
                        </a:solidFill>
                        <a:latin typeface="Cambria Math"/>
                      </a:rPr>
                      <m:t>=84)</m:t>
                    </m:r>
                  </m:oMath>
                </a14:m>
                <a:endParaRPr lang="nl-NL" dirty="0" smtClean="0">
                  <a:hlinkClick r:id="rId3"/>
                </a:endParaRPr>
              </a:p>
              <a:p>
                <a:r>
                  <a:rPr lang="nl-NL" dirty="0" err="1" smtClean="0">
                    <a:hlinkClick r:id="rId3"/>
                  </a:rPr>
                  <a:t>https</a:t>
                </a:r>
                <a:r>
                  <a:rPr lang="nl-NL" dirty="0">
                    <a:hlinkClick r:id="rId3"/>
                  </a:rPr>
                  <a:t>://</a:t>
                </a:r>
                <a:r>
                  <a:rPr lang="nl-NL" dirty="0" err="1" smtClean="0">
                    <a:hlinkClick r:id="rId3"/>
                  </a:rPr>
                  <a:t>tube.geogebra.org</a:t>
                </a:r>
                <a:r>
                  <a:rPr lang="nl-NL" dirty="0" smtClean="0">
                    <a:hlinkClick r:id="rId3"/>
                  </a:rPr>
                  <a:t>/m/</a:t>
                </a:r>
                <a:r>
                  <a:rPr lang="nl-NL" dirty="0" err="1" smtClean="0">
                    <a:hlinkClick r:id="rId3"/>
                  </a:rPr>
                  <a:t>oAsWiWb8</a:t>
                </a:r>
                <a:endParaRPr lang="nl-NL" dirty="0" smtClean="0"/>
              </a:p>
              <a:p>
                <a:pPr marL="109728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</a:t>
            </a:r>
            <a:r>
              <a:rPr lang="nl-NL" dirty="0" smtClean="0"/>
              <a:t>odern 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66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getallen</a:t>
            </a:r>
          </a:p>
          <a:p>
            <a:endParaRPr lang="nl-NL" dirty="0"/>
          </a:p>
          <a:p>
            <a:r>
              <a:rPr lang="nl-NL" dirty="0" smtClean="0"/>
              <a:t>wortels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vergelijkingen oplossen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Babylonische Wiskunde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598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6" r="48884"/>
          <a:stretch/>
        </p:blipFill>
        <p:spPr>
          <a:xfrm>
            <a:off x="1248867" y="1269287"/>
            <a:ext cx="3448826" cy="4959632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tafel van 5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716016" y="1340768"/>
            <a:ext cx="2283892" cy="495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getallen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575"/>
            <a:ext cx="6137275" cy="92233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/>
              <p:cNvSpPr txBox="1"/>
              <p:nvPr/>
            </p:nvSpPr>
            <p:spPr>
              <a:xfrm>
                <a:off x="1475656" y="3188476"/>
                <a:ext cx="5760640" cy="307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 smtClean="0"/>
                  <a:t>positiestelsel</a:t>
                </a:r>
                <a:r>
                  <a:rPr lang="nl-NL" dirty="0" smtClean="0"/>
                  <a:t>: </a:t>
                </a:r>
              </a:p>
              <a:p>
                <a:r>
                  <a:rPr lang="nl-NL" sz="3200" dirty="0" smtClean="0"/>
                  <a:t>60-</a:t>
                </a:r>
                <a:r>
                  <a:rPr lang="nl-NL" sz="3200" dirty="0" err="1" smtClean="0"/>
                  <a:t>tallig</a:t>
                </a:r>
                <a:endParaRPr lang="nl-NL" sz="3200" dirty="0" smtClean="0"/>
              </a:p>
              <a:p>
                <a:r>
                  <a:rPr lang="nl-NL" sz="3200" dirty="0" smtClean="0"/>
                  <a:t>geen teken voor de 0</a:t>
                </a:r>
              </a:p>
              <a:p>
                <a:r>
                  <a:rPr lang="nl-NL" sz="3200" dirty="0" smtClean="0"/>
                  <a:t>3:30 kan decimaal zijn 210, maar ook </a:t>
                </a:r>
                <a14:m>
                  <m:oMath xmlns:m="http://schemas.openxmlformats.org/officeDocument/2006/math">
                    <m:r>
                      <a:rPr lang="nl-NL" sz="3200" b="0" i="1" smtClean="0">
                        <a:latin typeface="Cambria Math"/>
                      </a:rPr>
                      <m:t>3</m:t>
                    </m:r>
                    <m:f>
                      <m:fPr>
                        <m:ctrlPr>
                          <a:rPr lang="nl-NL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 smtClean="0"/>
                  <a:t> of </a:t>
                </a:r>
                <a14:m>
                  <m:oMath xmlns:m="http://schemas.openxmlformats.org/officeDocument/2006/math">
                    <m:r>
                      <a:rPr lang="nl-NL" sz="3200" b="0" i="1" smtClean="0">
                        <a:latin typeface="Cambria Math"/>
                      </a:rPr>
                      <m:t>180</m:t>
                    </m:r>
                    <m:f>
                      <m:fPr>
                        <m:ctrlPr>
                          <a:rPr lang="nl-NL" sz="3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sz="3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nl-NL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nl-NL" sz="3200" dirty="0" smtClean="0"/>
              </a:p>
              <a:p>
                <a:r>
                  <a:rPr lang="nl-NL" dirty="0" smtClean="0"/>
                  <a:t> </a:t>
                </a:r>
                <a:endParaRPr lang="nl-NL" dirty="0"/>
              </a:p>
            </p:txBody>
          </p:sp>
        </mc:Choice>
        <mc:Fallback xmlns="">
          <p:sp>
            <p:nvSpPr>
              <p:cNvPr id="6" name="Tekstvak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188476"/>
                <a:ext cx="5760640" cy="3079113"/>
              </a:xfrm>
              <a:prstGeom prst="rect">
                <a:avLst/>
              </a:prstGeom>
              <a:blipFill rotWithShape="1">
                <a:blip r:embed="rId3"/>
                <a:stretch>
                  <a:fillRect l="-2646" t="-2574" r="-381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0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YBC</a:t>
            </a:r>
            <a:r>
              <a:rPr lang="nl-NL"/>
              <a:t> 7289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083022" cy="389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181613" cy="389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1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el 2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/>
                <a:r>
                  <a:rPr lang="nl-NL" sz="3600" i="1" dirty="0" smtClean="0">
                    <a:latin typeface="Cambria Math"/>
                  </a:rPr>
                  <a:t/>
                </a:r>
                <a:br>
                  <a:rPr lang="nl-NL" sz="3600" i="1" dirty="0" smtClean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l-NL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nl-NL" b="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nl-NL" b="0" i="1">
                          <a:latin typeface="Cambria Math"/>
                          <a:ea typeface="Cambria Math"/>
                        </a:rPr>
                        <m:t>≈1,414214</m:t>
                      </m:r>
                    </m:oMath>
                  </m:oMathPara>
                </a14:m>
                <a:r>
                  <a:rPr lang="nl-NL" dirty="0"/>
                  <a:t/>
                </a:r>
                <a:br>
                  <a:rPr lang="nl-NL" dirty="0"/>
                </a:br>
                <a:endParaRPr lang="nl-NL" dirty="0"/>
              </a:p>
            </p:txBody>
          </p:sp>
        </mc:Choice>
        <mc:Fallback xmlns="">
          <p:sp>
            <p:nvSpPr>
              <p:cNvPr id="3" name="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jdelijke aanduiding voor inhoud 1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179512" y="2276872"/>
                <a:ext cx="5508104" cy="442535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nl-NL" dirty="0" smtClean="0">
                    <a:solidFill>
                      <a:srgbClr val="FF0000"/>
                    </a:solidFill>
                  </a:rPr>
                  <a:t>30</a:t>
                </a:r>
                <a:r>
                  <a:rPr lang="nl-NL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30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=0,5</m:t>
                    </m:r>
                  </m:oMath>
                </a14:m>
                <a:endParaRPr lang="nl-NL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0000"/>
                    </a:solidFill>
                  </a:rPr>
                  <a:t>1;24:51:10</a:t>
                </a:r>
                <a:r>
                  <a:rPr lang="nl-NL" dirty="0" smtClean="0"/>
                  <a:t> = </a:t>
                </a:r>
                <a14:m>
                  <m:oMath xmlns:m="http://schemas.openxmlformats.org/officeDocument/2006/math">
                    <m:r>
                      <a:rPr lang="nl-NL" b="0" i="1" smtClean="0">
                        <a:latin typeface="Cambria Math"/>
                      </a:rPr>
                      <m:t>1+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51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3600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10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21600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=1,414213</m:t>
                    </m:r>
                  </m:oMath>
                </a14:m>
                <a:endParaRPr lang="nl-NL" dirty="0" smtClean="0"/>
              </a:p>
              <a:p>
                <a:pPr marL="0" indent="0">
                  <a:buNone/>
                </a:pPr>
                <a:endParaRPr lang="nl-NL" dirty="0"/>
              </a:p>
              <a:p>
                <a:pPr marL="0" indent="0">
                  <a:buNone/>
                </a:pPr>
                <a:r>
                  <a:rPr lang="nl-NL" dirty="0" smtClean="0">
                    <a:solidFill>
                      <a:srgbClr val="FF0000"/>
                    </a:solidFill>
                  </a:rPr>
                  <a:t>42:25:35 </a:t>
                </a:r>
                <a:r>
                  <a:rPr lang="nl-NL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42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60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25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3600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nl-NL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nl-NL" b="0" i="1" smtClean="0">
                            <a:latin typeface="Cambria Math"/>
                          </a:rPr>
                          <m:t>216000</m:t>
                        </m:r>
                      </m:den>
                    </m:f>
                    <m:r>
                      <a:rPr lang="nl-NL" b="0" i="1" smtClean="0">
                        <a:latin typeface="Cambria Math"/>
                      </a:rPr>
                      <m:t>=0,7071</m:t>
                    </m:r>
                  </m:oMath>
                </a14:m>
                <a:endParaRPr lang="nl-NL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nl-NL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nl-NL" dirty="0" smtClean="0"/>
                  <a:t>als we 30 lezen als 30, dan is </a:t>
                </a:r>
              </a:p>
              <a:p>
                <a:pPr marL="0" indent="0">
                  <a:buNone/>
                </a:pPr>
                <a:r>
                  <a:rPr lang="nl-NL" dirty="0" smtClean="0"/>
                  <a:t>42;25:35 gelijk aan </a:t>
                </a:r>
                <a14:m>
                  <m:oMath xmlns:m="http://schemas.openxmlformats.org/officeDocument/2006/math">
                    <m:r>
                      <a:rPr lang="nl-NL" i="1" dirty="0" smtClean="0">
                        <a:latin typeface="Cambria Math"/>
                      </a:rPr>
                      <m:t>42,4264</m:t>
                    </m:r>
                    <m:r>
                      <a:rPr lang="nl-NL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nl-NL" b="0" i="1" dirty="0" smtClean="0">
                        <a:latin typeface="Cambria Math"/>
                        <a:ea typeface="Cambria Math"/>
                      </a:rPr>
                      <m:t>30</m:t>
                    </m:r>
                    <m:rad>
                      <m:radPr>
                        <m:degHide m:val="on"/>
                        <m:ctrlPr>
                          <a:rPr lang="nl-NL" b="0" i="1" dirty="0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nl-NL" b="0" i="1" dirty="0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nl-NL" dirty="0" smtClean="0"/>
              </a:p>
            </p:txBody>
          </p:sp>
        </mc:Choice>
        <mc:Fallback>
          <p:sp>
            <p:nvSpPr>
              <p:cNvPr id="2" name="Tijdelijke aanduiding voor inhoud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179512" y="2276872"/>
                <a:ext cx="5508104" cy="4425355"/>
              </a:xfrm>
              <a:blipFill rotWithShape="1">
                <a:blip r:embed="rId3"/>
                <a:stretch>
                  <a:fillRect l="-165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56792"/>
            <a:ext cx="3658765" cy="3408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3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 smtClean="0"/>
              <a:t>Lengte, breedte.</a:t>
            </a:r>
          </a:p>
          <a:p>
            <a:pPr marL="0" indent="0">
              <a:buNone/>
            </a:pPr>
            <a:r>
              <a:rPr lang="nl-NL" dirty="0" smtClean="0"/>
              <a:t>Lengte en breedte heb ik vermenigvuldigd en zo de oppervlakte gevormd. Verder heb ik het overschot van de lengte over de breedte bij de oppervlakte opgeteld: 3:03. Verder heb ik lengte en breedte opgeteld: 27</a:t>
            </a:r>
          </a:p>
          <a:p>
            <a:pPr marL="0" indent="0">
              <a:buNone/>
            </a:pPr>
            <a:r>
              <a:rPr lang="nl-NL" dirty="0" smtClean="0"/>
              <a:t>Gevraagd lengte, breedte en oppervlakte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AO 8862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2861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4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369</TotalTime>
  <Words>779</Words>
  <Application>Microsoft Office PowerPoint</Application>
  <PresentationFormat>Diavoorstelling (4:3)</PresentationFormat>
  <Paragraphs>138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Concours</vt:lpstr>
      <vt:lpstr>Babylonische Wiskunde stoffige algebra?</vt:lpstr>
      <vt:lpstr>De Babyloniërs vonden de geometrie al uit</vt:lpstr>
      <vt:lpstr>Modern ?</vt:lpstr>
      <vt:lpstr>Babylonische Wiskunde</vt:lpstr>
      <vt:lpstr>tafel van 5</vt:lpstr>
      <vt:lpstr>getallen</vt:lpstr>
      <vt:lpstr>YBC 7289</vt:lpstr>
      <vt:lpstr> √2≈1,414214 </vt:lpstr>
      <vt:lpstr>AO 8862</vt:lpstr>
      <vt:lpstr>AO 8862</vt:lpstr>
      <vt:lpstr>AO 8862</vt:lpstr>
      <vt:lpstr>uitleg van tekst AO 8862</vt:lpstr>
      <vt:lpstr>PowerPoint-presentatie</vt:lpstr>
      <vt:lpstr>modern</vt:lpstr>
      <vt:lpstr>Babylonisch</vt:lpstr>
      <vt:lpstr>meetkundig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Babylonische Wiskunde stoffige algebra?</dc:title>
  <dc:creator>Ab van der Roest</dc:creator>
  <cp:lastModifiedBy>Ab van der Roest</cp:lastModifiedBy>
  <cp:revision>28</cp:revision>
  <dcterms:created xsi:type="dcterms:W3CDTF">2015-12-30T07:22:59Z</dcterms:created>
  <dcterms:modified xsi:type="dcterms:W3CDTF">2016-02-02T08:57:51Z</dcterms:modified>
</cp:coreProperties>
</file>