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8" r:id="rId3"/>
    <p:sldId id="259" r:id="rId4"/>
    <p:sldId id="281" r:id="rId5"/>
    <p:sldId id="261" r:id="rId6"/>
    <p:sldId id="262" r:id="rId7"/>
    <p:sldId id="264" r:id="rId8"/>
    <p:sldId id="267" r:id="rId9"/>
    <p:sldId id="268" r:id="rId10"/>
    <p:sldId id="269" r:id="rId11"/>
    <p:sldId id="271" r:id="rId12"/>
    <p:sldId id="272" r:id="rId13"/>
    <p:sldId id="266" r:id="rId14"/>
    <p:sldId id="273" r:id="rId15"/>
    <p:sldId id="274" r:id="rId16"/>
    <p:sldId id="275" r:id="rId17"/>
    <p:sldId id="276" r:id="rId18"/>
    <p:sldId id="277" r:id="rId19"/>
    <p:sldId id="278" r:id="rId20"/>
    <p:sldId id="280" r:id="rId21"/>
    <p:sldId id="279" r:id="rId22"/>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1" d="100"/>
          <a:sy n="91" d="100"/>
        </p:scale>
        <p:origin x="-162" y="984"/>
      </p:cViewPr>
      <p:guideLst>
        <p:guide orient="horz" pos="2160"/>
        <p:guide pos="2880"/>
      </p:guideLst>
    </p:cSldViewPr>
  </p:slideViewPr>
  <p:notesTextViewPr>
    <p:cViewPr>
      <p:scale>
        <a:sx n="100" d="100"/>
        <a:sy n="100" d="100"/>
      </p:scale>
      <p:origin x="0" y="0"/>
    </p:cViewPr>
  </p:notesTextViewPr>
  <p:notesViewPr>
    <p:cSldViewPr snapToGrid="0" snapToObjects="1">
      <p:cViewPr>
        <p:scale>
          <a:sx n="150" d="100"/>
          <a:sy n="150" d="100"/>
        </p:scale>
        <p:origin x="-2256" y="38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80C824-63D1-4A44-9ADC-3EEFA18AEF9E}" type="datetimeFigureOut">
              <a:rPr lang="nl-NL" smtClean="0"/>
              <a:t>31-1-2015</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670F8F-EEB1-D34C-BB26-4CD8272C502C}" type="slidenum">
              <a:rPr lang="nl-NL" smtClean="0"/>
              <a:t>‹nr.›</a:t>
            </a:fld>
            <a:endParaRPr lang="nl-NL"/>
          </a:p>
        </p:txBody>
      </p:sp>
    </p:spTree>
    <p:extLst>
      <p:ext uri="{BB962C8B-B14F-4D97-AF65-F5344CB8AC3E}">
        <p14:creationId xmlns:p14="http://schemas.microsoft.com/office/powerpoint/2010/main" val="41977445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oleObject" Target="../embeddings/oleObject6.bin"/></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597025" y="685800"/>
            <a:ext cx="3086100" cy="2314575"/>
          </a:xfrm>
        </p:spPr>
      </p:sp>
      <p:sp>
        <p:nvSpPr>
          <p:cNvPr id="3" name="Tijdelijke aanduiding voor notities 2"/>
          <p:cNvSpPr>
            <a:spLocks noGrp="1"/>
          </p:cNvSpPr>
          <p:nvPr>
            <p:ph type="body" idx="1"/>
          </p:nvPr>
        </p:nvSpPr>
        <p:spPr>
          <a:xfrm>
            <a:off x="685800" y="3121025"/>
            <a:ext cx="5486400" cy="5564188"/>
          </a:xfrm>
        </p:spPr>
        <p:txBody>
          <a:bodyPr/>
          <a:lstStyle/>
          <a:p>
            <a:r>
              <a:rPr lang="nl-NL" sz="1100" b="1" dirty="0"/>
              <a:t>Oude wijn in nieuwe zakken?</a:t>
            </a:r>
            <a:endParaRPr lang="nl-NL" sz="1100" dirty="0"/>
          </a:p>
          <a:p>
            <a:r>
              <a:rPr lang="nl-NL" sz="1100" dirty="0"/>
              <a:t>Tja, je moet een titel opgeven en een samenvatting voordat je een uitgedacht plan heb voor een presentatie. En dan zit je daar min of meer aan vast. Ik dacht aan oude, waardevolle, ideeën uit de praktijk van decennia wiskundeonderwijs. In het Fries is de uitdrukking: </a:t>
            </a:r>
            <a:r>
              <a:rPr lang="en-US" sz="1100" i="1" dirty="0"/>
              <a:t>Men </a:t>
            </a:r>
            <a:r>
              <a:rPr lang="en-US" sz="1100" i="1" dirty="0" err="1"/>
              <a:t>docht</a:t>
            </a:r>
            <a:r>
              <a:rPr lang="en-US" sz="1100" i="1" dirty="0"/>
              <a:t> </a:t>
            </a:r>
            <a:r>
              <a:rPr lang="en-US" sz="1100" i="1" dirty="0" err="1"/>
              <a:t>gjin</a:t>
            </a:r>
            <a:r>
              <a:rPr lang="en-US" sz="1100" i="1" dirty="0"/>
              <a:t> </a:t>
            </a:r>
            <a:r>
              <a:rPr lang="en-US" sz="1100" i="1" dirty="0" err="1"/>
              <a:t>âlde</a:t>
            </a:r>
            <a:r>
              <a:rPr lang="en-US" sz="1100" i="1" dirty="0"/>
              <a:t> </a:t>
            </a:r>
            <a:r>
              <a:rPr lang="en-US" sz="1100" i="1" dirty="0" err="1"/>
              <a:t>wyn</a:t>
            </a:r>
            <a:r>
              <a:rPr lang="en-US" sz="1100" i="1" dirty="0"/>
              <a:t> </a:t>
            </a:r>
            <a:r>
              <a:rPr lang="en-US" sz="1100" i="1" dirty="0" err="1"/>
              <a:t>yn</a:t>
            </a:r>
            <a:r>
              <a:rPr lang="en-US" sz="1100" i="1" dirty="0"/>
              <a:t> </a:t>
            </a:r>
            <a:r>
              <a:rPr lang="en-US" sz="1100" i="1" dirty="0" err="1"/>
              <a:t>nije</a:t>
            </a:r>
            <a:r>
              <a:rPr lang="en-US" sz="1100" i="1" dirty="0"/>
              <a:t> </a:t>
            </a:r>
            <a:r>
              <a:rPr lang="en-US" sz="1100" i="1" dirty="0" err="1"/>
              <a:t>sekken</a:t>
            </a:r>
            <a:r>
              <a:rPr lang="en-US" sz="1100" i="1" dirty="0"/>
              <a:t>.</a:t>
            </a:r>
            <a:r>
              <a:rPr lang="en-US" sz="1100" dirty="0"/>
              <a:t> Internet </a:t>
            </a:r>
            <a:r>
              <a:rPr lang="en-US" sz="1100" dirty="0" err="1"/>
              <a:t>geeft</a:t>
            </a:r>
            <a:r>
              <a:rPr lang="en-US" sz="1100" dirty="0"/>
              <a:t> </a:t>
            </a:r>
            <a:r>
              <a:rPr lang="en-US" sz="1100" dirty="0" err="1"/>
              <a:t>b.v</a:t>
            </a:r>
            <a:r>
              <a:rPr lang="en-US" sz="1100" dirty="0"/>
              <a:t>. </a:t>
            </a:r>
            <a:r>
              <a:rPr lang="en-US" sz="1100" dirty="0" err="1"/>
              <a:t>Parool</a:t>
            </a:r>
            <a:r>
              <a:rPr lang="en-US" sz="1100" dirty="0"/>
              <a:t> 31/12/2014 </a:t>
            </a:r>
            <a:r>
              <a:rPr lang="nl-NL" sz="1100" dirty="0"/>
              <a:t>Deeleconomie, </a:t>
            </a:r>
            <a:r>
              <a:rPr lang="nl-NL" sz="1100" dirty="0" err="1"/>
              <a:t>owinz</a:t>
            </a:r>
            <a:r>
              <a:rPr lang="nl-NL" sz="1100" dirty="0"/>
              <a:t>. Is het wel vernieuwend genoeg? En een review van de nieuwe mini-</a:t>
            </a:r>
            <a:r>
              <a:rPr lang="nl-NL" sz="1100" dirty="0" err="1"/>
              <a:t>Ipad</a:t>
            </a:r>
            <a:r>
              <a:rPr lang="nl-NL" sz="1100" dirty="0"/>
              <a:t> concludeerde : niets nieuws, dus veel te duur.</a:t>
            </a:r>
          </a:p>
          <a:p>
            <a:r>
              <a:rPr lang="nl-NL" sz="1100" b="1" dirty="0"/>
              <a:t>de inhoud</a:t>
            </a:r>
            <a:endParaRPr lang="nl-NL" sz="1100" dirty="0"/>
          </a:p>
          <a:p>
            <a:r>
              <a:rPr lang="nl-NL" sz="1100" dirty="0"/>
              <a:t>Ik vind dat in het verleden wel degelijk waardevolle inzichten en praktijken in ons geliefde wiskundeonderwijs zijn bedacht en uitgevoerd. Daar we nu nog wat van leren. Dus: oude wijn staat bij mij gelijk aan goede inhoud!</a:t>
            </a:r>
          </a:p>
          <a:p>
            <a:r>
              <a:rPr lang="nl-NL" sz="1100" b="1" dirty="0"/>
              <a:t>programma’s</a:t>
            </a:r>
            <a:endParaRPr lang="nl-NL" sz="1100" dirty="0"/>
          </a:p>
          <a:p>
            <a:r>
              <a:rPr lang="nl-NL" sz="1100" dirty="0"/>
              <a:t>En dan de zakken. Een type zak, dus een verpakking (!), noem ik maar de nieuwe examenprogramma’s. Daar zitten wel nieuwe doelen in, er zijn wel degelijk nieuwe elementen in die beschrijvingen terug te vinden. Maar ook veel opgelapte onderwerpen, terwijl sommige waardevolle zaken zijn weggeschrapt. Daar kom ik nog op. </a:t>
            </a:r>
          </a:p>
          <a:p>
            <a:r>
              <a:rPr lang="nl-NL" sz="1100" b="1" dirty="0"/>
              <a:t>wiskundelessen</a:t>
            </a:r>
            <a:endParaRPr lang="nl-NL" sz="1100" dirty="0"/>
          </a:p>
          <a:p>
            <a:r>
              <a:rPr lang="nl-NL" sz="1100" dirty="0"/>
              <a:t>Het draait natuurlijk om de onderwijspraktijk. Ik noem dat maar even de wiskundelessen, hoewel ik besef dat die term </a:t>
            </a:r>
            <a:r>
              <a:rPr lang="nl-NL" sz="1100" dirty="0" err="1"/>
              <a:t>outdated</a:t>
            </a:r>
            <a:r>
              <a:rPr lang="nl-NL" sz="1100" dirty="0"/>
              <a:t> is. Gezellig met z’n vijftigen </a:t>
            </a:r>
            <a:r>
              <a:rPr lang="nl-NL" sz="1100" dirty="0" err="1"/>
              <a:t>opgehokt</a:t>
            </a:r>
            <a:r>
              <a:rPr lang="nl-NL" sz="1100" dirty="0"/>
              <a:t> zitten sommen maken, of alleen maar naar een scherm van een i-pad zitten turen om een pdf-file met sommen te lezen of iedereen die op eigen houtje sommen zit te maken met een weldoende coach die vragen beantwoord over de uitwerkingen op internet, nee dat noem ik geen lessen! Maar ja, het is wel een verpakking waarin wordt geprobeerd nog enige inhoud te redden. </a:t>
            </a:r>
          </a:p>
          <a:p>
            <a:r>
              <a:rPr lang="nl-NL" sz="1100" dirty="0"/>
              <a:t>Bij een zoektocht op internet blijkt dat de originele uitdrukking is: “Nieuwe wijn in oude zakken” en betekent het zo iets als: </a:t>
            </a:r>
          </a:p>
          <a:p>
            <a:r>
              <a:rPr lang="nl-NL" sz="1100" i="1" dirty="0"/>
              <a:t>Je moet geen nieuwe denkbeelden verkondigen in kringen die niet in staat zijn daar iets zinnigs mee te doen.</a:t>
            </a:r>
            <a:endParaRPr lang="nl-NL" sz="1100" dirty="0"/>
          </a:p>
          <a:p>
            <a:r>
              <a:rPr lang="nl-NL" sz="1100" dirty="0"/>
              <a:t>In onderwijsland hebben we daar wel de nodige ervaring mee, en niet alleen met onderwijskundige hypes, maar ook met wiskundige hypes, zoals de New Math (de moderne wiskunde) na 1968.</a:t>
            </a:r>
          </a:p>
          <a:p>
            <a:r>
              <a:rPr lang="nl-NL" sz="1100" dirty="0"/>
              <a:t>Stop je nieuwe wijn in oude zakken dan knapt de boel en wordt het allemaal veel slechter dan voorheen!</a:t>
            </a:r>
          </a:p>
          <a:p>
            <a:endParaRPr lang="nl-NL" sz="1100" dirty="0"/>
          </a:p>
        </p:txBody>
      </p:sp>
      <p:sp>
        <p:nvSpPr>
          <p:cNvPr id="4" name="Tijdelijke aanduiding voor dianummer 3"/>
          <p:cNvSpPr>
            <a:spLocks noGrp="1"/>
          </p:cNvSpPr>
          <p:nvPr>
            <p:ph type="sldNum" sz="quarter" idx="10"/>
          </p:nvPr>
        </p:nvSpPr>
        <p:spPr/>
        <p:txBody>
          <a:bodyPr/>
          <a:lstStyle/>
          <a:p>
            <a:fld id="{6E670F8F-EEB1-D34C-BB26-4CD8272C502C}" type="slidenum">
              <a:rPr lang="nl-NL" smtClean="0"/>
              <a:t>1</a:t>
            </a:fld>
            <a:endParaRPr lang="nl-NL"/>
          </a:p>
        </p:txBody>
      </p:sp>
    </p:spTree>
    <p:extLst>
      <p:ext uri="{BB962C8B-B14F-4D97-AF65-F5344CB8AC3E}">
        <p14:creationId xmlns:p14="http://schemas.microsoft.com/office/powerpoint/2010/main" val="3738791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828800" y="439738"/>
            <a:ext cx="2903538" cy="2178050"/>
          </a:xfrm>
        </p:spPr>
      </p:sp>
      <p:sp>
        <p:nvSpPr>
          <p:cNvPr id="3" name="Tijdelijke aanduiding voor notities 2"/>
          <p:cNvSpPr>
            <a:spLocks noGrp="1"/>
          </p:cNvSpPr>
          <p:nvPr>
            <p:ph type="body" idx="1"/>
          </p:nvPr>
        </p:nvSpPr>
        <p:spPr>
          <a:xfrm>
            <a:off x="685800" y="2618317"/>
            <a:ext cx="5486400" cy="6449483"/>
          </a:xfrm>
        </p:spPr>
        <p:txBody>
          <a:bodyPr/>
          <a:lstStyle/>
          <a:p>
            <a:r>
              <a:rPr lang="nl-NL" sz="1100" dirty="0"/>
              <a:t>Over die lessen in de vlakke meetkunde was ik de eerste jaren ongelukkig. Niet dat die lessen slecht gingen, nee ik vond het een mooi vak om uit te leggen. Maar ik was ongelukkig over de resultaten op de proefwerken. En het merendeel van mijn leerlingen ook. Ze beklaagden zich” “Meneer die sommen hebben we nog nooit gehad.” Aanvankelijk vond ik dat een vreemde reactie., maar gaandeweg bedacht ik dat ze eigenlijk wel gelijk hadden. Ze leerden de gemaakte sommen vol ijver uit het hoofd, maar op het proefwerk waren ze net altijd even anders. De slimme leerlingen, zeg 25% van de klas, konden ze wel goed maken, veel tienen, maar het grootste deel van de klas niet. Wat toetste ik eigenlijk? Een vorm van intelligentie?</a:t>
            </a:r>
          </a:p>
          <a:p>
            <a:r>
              <a:rPr lang="nl-NL" sz="1100" dirty="0"/>
              <a:t>Toen herinnerde ik mij, wonder boven wonder, dat Dr. Bunt op het college wiskundedidactiek, wel eens iets had verteld over </a:t>
            </a:r>
            <a:r>
              <a:rPr lang="nl-NL" sz="1100" dirty="0" err="1"/>
              <a:t>Polya</a:t>
            </a:r>
            <a:r>
              <a:rPr lang="nl-NL" sz="1100" dirty="0"/>
              <a:t>. Dus ik kocht How </a:t>
            </a:r>
            <a:r>
              <a:rPr lang="nl-NL" sz="1100" dirty="0" err="1"/>
              <a:t>to</a:t>
            </a:r>
            <a:r>
              <a:rPr lang="nl-NL" sz="1100" dirty="0"/>
              <a:t> </a:t>
            </a:r>
            <a:r>
              <a:rPr lang="nl-NL" sz="1100" dirty="0" err="1"/>
              <a:t>Solve</a:t>
            </a:r>
            <a:r>
              <a:rPr lang="nl-NL" sz="1100" dirty="0"/>
              <a:t> </a:t>
            </a:r>
            <a:r>
              <a:rPr lang="nl-NL" sz="1100" dirty="0" err="1"/>
              <a:t>it</a:t>
            </a:r>
            <a:r>
              <a:rPr lang="nl-NL" sz="1100" dirty="0"/>
              <a:t>, uit 1945 en ik begreep dat mijn onderwijs in de meetkunde niet deugde. Ik onderwees niet </a:t>
            </a:r>
            <a:r>
              <a:rPr lang="nl-NL" sz="1100" b="1" dirty="0"/>
              <a:t>hoe</a:t>
            </a:r>
            <a:r>
              <a:rPr lang="nl-NL" sz="1100" dirty="0"/>
              <a:t> leerlingen zo’n meetkundig probleem konden aanpakken. Zo kwam ik ook op het spoor van de schoolboekenserie “Wegwijzer in de Meetkunde” van Wim Bos en </a:t>
            </a:r>
            <a:r>
              <a:rPr lang="nl-NL" sz="1100" dirty="0" err="1"/>
              <a:t>Lepoeter</a:t>
            </a:r>
            <a:r>
              <a:rPr lang="nl-NL" sz="1100" dirty="0"/>
              <a:t>. Geen dogmatische boeken, maar boeken waarin de leerlingen de meetkundige opbouw meemaakten en leerden hoe ze een meetkundig probleem konden aanpakken. En om het na te kunnen lezen waren de stellingen en belangrijke aanwijzingen in het rood gedrukt echt een noviteit in die jaren. </a:t>
            </a:r>
          </a:p>
          <a:p>
            <a:r>
              <a:rPr lang="nl-NL" sz="1100" dirty="0"/>
              <a:t> Ik heb hier de 11e ongewijzigde druk, 1964, met de 1e druk in 1954. Kom daar nu maar eens om! Auteursgroepen hadden indertijd meer macht dan uitgevers!!! Die goede oude tijd….</a:t>
            </a:r>
          </a:p>
          <a:p>
            <a:endParaRPr lang="nl-NL" sz="1100" dirty="0"/>
          </a:p>
          <a:p>
            <a:r>
              <a:rPr lang="nl-NL" sz="1100" dirty="0"/>
              <a:t>De jaren daarna was de score van mijn leerlingen net zo normaal verdeeld als op de algebra en voor de liefhebbers eindigde elk proefwerk met een echte kraker waar ze een bonus mee konden verdienen. Sindsdien weet ik dat je leerlingen echt kunt leren hun hersens te gebruiken voor de aanpak van een wiskundig probleem.</a:t>
            </a:r>
          </a:p>
          <a:p>
            <a:r>
              <a:rPr lang="nl-NL" sz="1100" dirty="0"/>
              <a:t> </a:t>
            </a:r>
          </a:p>
          <a:p>
            <a:r>
              <a:rPr lang="nl-NL" sz="1100" dirty="0"/>
              <a:t>Goed, ik loop met u een voorbeeld van Wim Bos na uit een artikel in Euclides. Ik geef u even tijd om het bewijs te leveren. Wat schrijft Wim Bos?</a:t>
            </a:r>
          </a:p>
          <a:p>
            <a:r>
              <a:rPr lang="nl-NL" sz="1100" dirty="0"/>
              <a:t>1. weten/denken De ll. moet de opgave als en denkopgave opvatten, dus niet “ik weet het niet meer” maar “ik moet het bedenken”. Ik moet een verbinding leggen tussen de gegevens en het te bewijzen. </a:t>
            </a:r>
          </a:p>
          <a:p>
            <a:r>
              <a:rPr lang="nl-NL" sz="1100" dirty="0"/>
              <a:t>2. even gegevens intekenen, en het gevraagde, en dan in het geheugen nagaan wanneer twee hoeken gelijk zijn. Gelijkbenige driehoeken congruente driehoeken enz.</a:t>
            </a:r>
          </a:p>
          <a:p>
            <a:r>
              <a:rPr lang="nl-NL" sz="1100" dirty="0"/>
              <a:t>3. terugdenken (regressief denken noemt Bos dat), twee mogelijk congruente driehoeken zoeken met de beide gevraagde hoeken. Ok, dit moeten ze zijn.</a:t>
            </a:r>
          </a:p>
          <a:p>
            <a:r>
              <a:rPr lang="nl-NL" sz="1100" dirty="0"/>
              <a:t>4. vooruitdenken (progressief denken noemt Wim Bos dat), twee aan twee gelijke lijnstukken (ik liet dat altijd inkleuren), en nu nog twee hoeken die gelijk zijn.</a:t>
            </a:r>
          </a:p>
          <a:p>
            <a:r>
              <a:rPr lang="nl-NL" sz="1100" dirty="0"/>
              <a:t> </a:t>
            </a:r>
          </a:p>
          <a:p>
            <a:r>
              <a:rPr lang="nl-NL" sz="1100" b="1" dirty="0"/>
              <a:t>Oude wijn?</a:t>
            </a:r>
            <a:endParaRPr lang="nl-NL" sz="1100" dirty="0"/>
          </a:p>
          <a:p>
            <a:endParaRPr lang="nl-NL" sz="1100" dirty="0"/>
          </a:p>
        </p:txBody>
      </p:sp>
      <p:sp>
        <p:nvSpPr>
          <p:cNvPr id="4" name="Tijdelijke aanduiding voor dianummer 3"/>
          <p:cNvSpPr>
            <a:spLocks noGrp="1"/>
          </p:cNvSpPr>
          <p:nvPr>
            <p:ph type="sldNum" sz="quarter" idx="10"/>
          </p:nvPr>
        </p:nvSpPr>
        <p:spPr/>
        <p:txBody>
          <a:bodyPr/>
          <a:lstStyle/>
          <a:p>
            <a:fld id="{6E670F8F-EEB1-D34C-BB26-4CD8272C502C}" type="slidenum">
              <a:rPr lang="nl-NL" sz="1100" smtClean="0"/>
              <a:t>10</a:t>
            </a:fld>
            <a:endParaRPr lang="nl-NL" sz="1100"/>
          </a:p>
        </p:txBody>
      </p:sp>
    </p:spTree>
    <p:extLst>
      <p:ext uri="{BB962C8B-B14F-4D97-AF65-F5344CB8AC3E}">
        <p14:creationId xmlns:p14="http://schemas.microsoft.com/office/powerpoint/2010/main" val="1188228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032000" y="135467"/>
            <a:ext cx="2294466" cy="1720850"/>
          </a:xfrm>
        </p:spPr>
      </p:sp>
      <p:sp>
        <p:nvSpPr>
          <p:cNvPr id="3" name="Tijdelijke aanduiding voor notities 2"/>
          <p:cNvSpPr>
            <a:spLocks noGrp="1"/>
          </p:cNvSpPr>
          <p:nvPr>
            <p:ph type="body" idx="1"/>
          </p:nvPr>
        </p:nvSpPr>
        <p:spPr>
          <a:xfrm>
            <a:off x="685800" y="1856317"/>
            <a:ext cx="5791200" cy="6601883"/>
          </a:xfrm>
        </p:spPr>
        <p:txBody>
          <a:bodyPr/>
          <a:lstStyle/>
          <a:p>
            <a:r>
              <a:rPr lang="nl-NL" sz="1100" dirty="0"/>
              <a:t>We nemen nu de stap naar het wiskundeprogramma van de start van de Tweede Fase. In het vak wiskunde B1,2 was een flink aantal uren bestemd voor Euclidische Meetkunde uitlopend op analytische meetkunde. Met een geweldig auteursteam hebben we toen het beste schoolboek gemaakt waar ik aan mocht meewerken. Met auteurs als Marja Bos, </a:t>
            </a:r>
            <a:r>
              <a:rPr lang="nl-NL" sz="1100" dirty="0" err="1"/>
              <a:t>Ramiro</a:t>
            </a:r>
            <a:r>
              <a:rPr lang="nl-NL" sz="1100" dirty="0"/>
              <a:t> </a:t>
            </a:r>
            <a:r>
              <a:rPr lang="nl-NL" sz="1100" dirty="0" err="1"/>
              <a:t>Wanga</a:t>
            </a:r>
            <a:r>
              <a:rPr lang="nl-NL" sz="1100" dirty="0"/>
              <a:t>, Wolfgang Reuter en Dick Bos. En het begrote aantal lessen en studielasturen was gelijk aan het </a:t>
            </a:r>
            <a:r>
              <a:rPr lang="nl-NL" sz="1100" b="1" dirty="0"/>
              <a:t>minimum</a:t>
            </a:r>
            <a:r>
              <a:rPr lang="nl-NL" sz="1100" dirty="0"/>
              <a:t> dat in andere landen aan wiskunde voor  de </a:t>
            </a:r>
            <a:r>
              <a:rPr lang="nl-NL" sz="1100" dirty="0" err="1"/>
              <a:t>bêta’s</a:t>
            </a:r>
            <a:r>
              <a:rPr lang="nl-NL" sz="1100" dirty="0"/>
              <a:t> wordt besteed. Goed te doen. En in die paar jaar scoorde Nederland met die leerlingen in een TIMSS-studie net zo hoog als toplanden als Vlaanderen, waar veel meer uren aan wiskunde B werd en wordt besteed.</a:t>
            </a:r>
          </a:p>
          <a:p>
            <a:r>
              <a:rPr lang="nl-NL" sz="1100" dirty="0"/>
              <a:t>Helaas kreeg na een paar jaar staatssecretaris Karin Adelmund slappe knieën, vergat dat die Tweede Fase juist was bedoeld om het programma te verzwaren en bedacht vervolgens dat alle vakken hetzelfde waren en evenveel ruimte en tijd moesten krijgen. Met als gevolg een uitgekleed vak wiskunde B en het nagenoeg verdwijnen van Euclidische Meetkunde.    </a:t>
            </a:r>
          </a:p>
          <a:p>
            <a:r>
              <a:rPr lang="nl-NL" sz="1100" dirty="0"/>
              <a:t> </a:t>
            </a:r>
          </a:p>
          <a:p>
            <a:r>
              <a:rPr lang="nl-NL" sz="1100" dirty="0"/>
              <a:t>Goed, wat kunnen we van die jaren leren? In dat schoolboek was het volgende heuristische schema voor de leerlingen opgenomen, in hoge mate in overeenstemming met de ideeën van Wim Bos, die in de tussenliggende jaren door onderzoek van b.v. </a:t>
            </a:r>
            <a:r>
              <a:rPr lang="nl-NL" sz="1100" dirty="0" err="1"/>
              <a:t>Landa</a:t>
            </a:r>
            <a:r>
              <a:rPr lang="nl-NL" sz="1100" dirty="0"/>
              <a:t> nog eens waren bevestigd. Hij vond het een prachtig boek, schreef hij mij op zijn oude dag. En zo’n heuristisch schema is van toepassing op een grote klasse van problemen (niet allen meetkunde) en is heel goed </a:t>
            </a:r>
            <a:r>
              <a:rPr lang="nl-NL" sz="1100" dirty="0" err="1"/>
              <a:t>onderwijsbaar</a:t>
            </a:r>
            <a:r>
              <a:rPr lang="nl-NL" sz="1100" dirty="0"/>
              <a:t>, zodat leerlingen zichzelf die vragen gaan stellen.</a:t>
            </a:r>
          </a:p>
          <a:p>
            <a:r>
              <a:rPr lang="nl-NL" sz="1100" dirty="0"/>
              <a:t> </a:t>
            </a:r>
          </a:p>
          <a:p>
            <a:r>
              <a:rPr lang="nl-NL" sz="1100" dirty="0"/>
              <a:t>Maar ook nu is nog niet alles verloren. Ook met de smalle basis aan meetkunde uit de onderbouw is nog veel mogelijk. Wat denkt u b.v. van de volgende opgave, die m.i. uitstekend dienst kan doen als een onderzoeksopdracht. Stellingen en eigenschappen die standaard tot een echt meetkundecurriculum behoorden kunnen nu worden onderzocht en gevonden in plaats van gememoriseerd.</a:t>
            </a:r>
          </a:p>
          <a:p>
            <a:r>
              <a:rPr lang="nl-NL" sz="1100" dirty="0"/>
              <a:t> </a:t>
            </a:r>
          </a:p>
          <a:p>
            <a:r>
              <a:rPr lang="nl-NL" sz="1100" dirty="0"/>
              <a:t> Leerlingen weten dat het middelpunt van een ingeschreven cirkel (van een driehoek) gelijke afstand heeft tot de zijden.</a:t>
            </a:r>
          </a:p>
          <a:p>
            <a:r>
              <a:rPr lang="nl-NL" sz="1100" dirty="0"/>
              <a:t>En vandaar kunnen ze afleiden dat de raaklijnstukken even lang zijn en met enig puzzelen komt de stelling over de lengte van de zijden van een raaklijnenvierhoek tevoorschijn. Deze opdracht doet vooral een beroep op vooruitdenken.</a:t>
            </a:r>
          </a:p>
          <a:p>
            <a:r>
              <a:rPr lang="nl-NL" sz="1100" dirty="0"/>
              <a:t> </a:t>
            </a:r>
            <a:r>
              <a:rPr lang="nl-NL" sz="1100" dirty="0" smtClean="0"/>
              <a:t>Die </a:t>
            </a:r>
            <a:r>
              <a:rPr lang="nl-NL" sz="1100" dirty="0"/>
              <a:t>andere vraag, vereist eveneens vooruitdenken, alle gegevens inzetten in een logische redenering met hoeken. </a:t>
            </a:r>
            <a:endParaRPr lang="nl-NL" sz="1100" dirty="0" smtClean="0"/>
          </a:p>
          <a:p>
            <a:endParaRPr lang="nl-NL" sz="1100" dirty="0"/>
          </a:p>
          <a:p>
            <a:r>
              <a:rPr lang="nl-NL" sz="1100" dirty="0"/>
              <a:t>Even terzijde. In dit boek werden de te bewijzen eigenschappen door de leerlingen met </a:t>
            </a:r>
            <a:r>
              <a:rPr lang="nl-NL" sz="1100" dirty="0" err="1"/>
              <a:t>Cabri</a:t>
            </a:r>
            <a:r>
              <a:rPr lang="nl-NL" sz="1100" dirty="0"/>
              <a:t> gevonden. Het wordt hoog tijd dat bij de eindexamens leerlingen </a:t>
            </a:r>
            <a:r>
              <a:rPr lang="nl-NL" sz="1100" dirty="0" err="1"/>
              <a:t>Geogebra</a:t>
            </a:r>
            <a:r>
              <a:rPr lang="nl-NL" sz="1100" dirty="0"/>
              <a:t> mogen gebruiken, zodat er ook betere onderzoeksopgaven kunnen worden voorgelegd. En dan kunnen we meteen de GR afschaffen. </a:t>
            </a:r>
          </a:p>
          <a:p>
            <a:endParaRPr lang="nl-NL" sz="1100" dirty="0"/>
          </a:p>
          <a:p>
            <a:endParaRPr lang="nl-NL" sz="1100" dirty="0"/>
          </a:p>
        </p:txBody>
      </p:sp>
      <p:sp>
        <p:nvSpPr>
          <p:cNvPr id="4" name="Tijdelijke aanduiding voor dianummer 3"/>
          <p:cNvSpPr>
            <a:spLocks noGrp="1"/>
          </p:cNvSpPr>
          <p:nvPr>
            <p:ph type="sldNum" sz="quarter" idx="10"/>
          </p:nvPr>
        </p:nvSpPr>
        <p:spPr/>
        <p:txBody>
          <a:bodyPr/>
          <a:lstStyle/>
          <a:p>
            <a:fld id="{6E670F8F-EEB1-D34C-BB26-4CD8272C502C}" type="slidenum">
              <a:rPr lang="nl-NL" smtClean="0"/>
              <a:t>11</a:t>
            </a:fld>
            <a:endParaRPr lang="nl-NL"/>
          </a:p>
        </p:txBody>
      </p:sp>
    </p:spTree>
    <p:extLst>
      <p:ext uri="{BB962C8B-B14F-4D97-AF65-F5344CB8AC3E}">
        <p14:creationId xmlns:p14="http://schemas.microsoft.com/office/powerpoint/2010/main" val="133443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625600" y="685800"/>
            <a:ext cx="3436938" cy="2578100"/>
          </a:xfrm>
        </p:spPr>
      </p:sp>
      <p:sp>
        <p:nvSpPr>
          <p:cNvPr id="3" name="Tijdelijke aanduiding voor notities 2"/>
          <p:cNvSpPr>
            <a:spLocks noGrp="1"/>
          </p:cNvSpPr>
          <p:nvPr>
            <p:ph type="body" idx="1"/>
          </p:nvPr>
        </p:nvSpPr>
        <p:spPr>
          <a:xfrm>
            <a:off x="685800" y="3649133"/>
            <a:ext cx="5486400" cy="5206999"/>
          </a:xfrm>
        </p:spPr>
        <p:txBody>
          <a:bodyPr/>
          <a:lstStyle/>
          <a:p>
            <a:r>
              <a:rPr lang="nl-NL" sz="1100" b="1" dirty="0"/>
              <a:t>Vwo wiskunde B 2013: 	Gevraagd lengte OP</a:t>
            </a:r>
            <a:endParaRPr lang="nl-NL" sz="1100" dirty="0"/>
          </a:p>
          <a:p>
            <a:r>
              <a:rPr lang="nl-NL" sz="1100" b="1" dirty="0"/>
              <a:t> </a:t>
            </a:r>
            <a:endParaRPr lang="nl-NL" sz="1100" dirty="0"/>
          </a:p>
          <a:p>
            <a:r>
              <a:rPr lang="nl-NL" sz="1100" dirty="0"/>
              <a:t>Nu zijn we bij het heden aangekomen. Eerst maar eens de aanpak, zoals eerder besproken.</a:t>
            </a:r>
          </a:p>
          <a:p>
            <a:r>
              <a:rPr lang="nl-NL" sz="1100" dirty="0"/>
              <a:t> </a:t>
            </a:r>
          </a:p>
          <a:p>
            <a:r>
              <a:rPr lang="nl-NL" sz="1100" dirty="0"/>
              <a:t>1.	Verkennen en vooruitdenken. </a:t>
            </a:r>
          </a:p>
          <a:p>
            <a:r>
              <a:rPr lang="nl-NL" sz="1100" dirty="0"/>
              <a:t>	Dus de analyse van de gegeven situatie met enkele gevolgen.</a:t>
            </a:r>
          </a:p>
          <a:p>
            <a:r>
              <a:rPr lang="nl-NL" sz="1100" dirty="0"/>
              <a:t>	Dat is eenvoudig met 4 eenheidsdriehoeken, even erbij schrijven…</a:t>
            </a:r>
          </a:p>
          <a:p>
            <a:r>
              <a:rPr lang="nl-NL" sz="1100" dirty="0"/>
              <a:t>2.	Terugdenken, gevraagd is de lengte van OP. Even kijken.</a:t>
            </a:r>
          </a:p>
          <a:p>
            <a:r>
              <a:rPr lang="nl-NL" sz="1100" dirty="0"/>
              <a:t>	De lengte van OQ hebben we al, dat is </a:t>
            </a:r>
            <a:r>
              <a:rPr lang="nl-NL" sz="1100" dirty="0" err="1"/>
              <a:t>cos</a:t>
            </a:r>
            <a:r>
              <a:rPr lang="nl-NL" sz="1100" dirty="0"/>
              <a:t> a. Nu nog QP.</a:t>
            </a:r>
          </a:p>
          <a:p>
            <a:r>
              <a:rPr lang="nl-NL" sz="1100" dirty="0"/>
              <a:t>3.	Dus QP=? Hoe bereken je de lengte van een lijnstuk? Pythagoras? </a:t>
            </a:r>
            <a:r>
              <a:rPr lang="nl-NL" sz="1100" dirty="0" err="1"/>
              <a:t>Gonio</a:t>
            </a:r>
            <a:r>
              <a:rPr lang="nl-NL" sz="1100" dirty="0"/>
              <a:t>?</a:t>
            </a:r>
          </a:p>
          <a:p>
            <a:r>
              <a:rPr lang="nl-NL" sz="1100" dirty="0"/>
              <a:t>	Nee, dat zit er niet in. Waar zit QP in? Ja in driehoek QPG. Een rechthoekige 	driehoek, die natuurlijk gelijkvormig is met driehoek CRG. Beide driehoeken 	staan al op een presenteerblaadje in de zelfde stand.</a:t>
            </a:r>
          </a:p>
          <a:p>
            <a:r>
              <a:rPr lang="nl-NL" sz="1100" dirty="0"/>
              <a:t>4.	Uitwerking. De lengte van CR moeten we nog even berekenen. </a:t>
            </a:r>
          </a:p>
          <a:p>
            <a:r>
              <a:rPr lang="nl-NL" sz="1100" dirty="0"/>
              <a:t> </a:t>
            </a:r>
          </a:p>
          <a:p>
            <a:r>
              <a:rPr lang="nl-NL" sz="1100" dirty="0"/>
              <a:t>Voor leerlingen in het NT-profiel mag dit geen probleem zijn, mits ze hebben geleerd een meetkundig probleem aan te pakken….. </a:t>
            </a:r>
          </a:p>
          <a:p>
            <a:r>
              <a:rPr lang="nl-NL" sz="1100" dirty="0"/>
              <a:t> </a:t>
            </a:r>
          </a:p>
          <a:p>
            <a:r>
              <a:rPr lang="nl-NL" sz="1100" dirty="0"/>
              <a:t>De examenconstructeurs hadden er kennelijk niet zoveel vertrouwen in en gaven in de aanloopvraag de coördinaten C en G weg en in het reguliere examens ook nog dat die twee driehoeken gelijkvormig zijn! En dat je dat moest gebruiken! Wat toets je dan nog? Dan is de score p’=0.73 nog laag.</a:t>
            </a:r>
          </a:p>
          <a:p>
            <a:r>
              <a:rPr lang="nl-NL" sz="1100" dirty="0"/>
              <a:t>In het pilotexamen was die laatste gift weggelaten, wat leidde tot een score van p’=0.43. </a:t>
            </a:r>
          </a:p>
          <a:p>
            <a:r>
              <a:rPr lang="nl-NL" sz="1100" dirty="0"/>
              <a:t> </a:t>
            </a:r>
          </a:p>
          <a:p>
            <a:r>
              <a:rPr lang="nl-NL" sz="1100" dirty="0"/>
              <a:t>Wat zegt dit? Natuurlijk moeten leerlingen zelf  zo’n simpele meetkundige situatie kunnen analyseren, en dat moeten ze leren. </a:t>
            </a:r>
          </a:p>
          <a:p>
            <a:endParaRPr lang="nl-NL" sz="1100" dirty="0"/>
          </a:p>
        </p:txBody>
      </p:sp>
      <p:sp>
        <p:nvSpPr>
          <p:cNvPr id="4" name="Tijdelijke aanduiding voor dianummer 3"/>
          <p:cNvSpPr>
            <a:spLocks noGrp="1"/>
          </p:cNvSpPr>
          <p:nvPr>
            <p:ph type="sldNum" sz="quarter" idx="10"/>
          </p:nvPr>
        </p:nvSpPr>
        <p:spPr/>
        <p:txBody>
          <a:bodyPr/>
          <a:lstStyle/>
          <a:p>
            <a:fld id="{824F5E80-180A-3040-B0E0-858EF599A969}" type="slidenum">
              <a:rPr lang="nl-NL" smtClean="0"/>
              <a:t>12</a:t>
            </a:fld>
            <a:endParaRPr lang="nl-NL"/>
          </a:p>
        </p:txBody>
      </p:sp>
    </p:spTree>
    <p:extLst>
      <p:ext uri="{BB962C8B-B14F-4D97-AF65-F5344CB8AC3E}">
        <p14:creationId xmlns:p14="http://schemas.microsoft.com/office/powerpoint/2010/main" val="4265709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205038" y="508000"/>
            <a:ext cx="2125662" cy="1593850"/>
          </a:xfrm>
        </p:spPr>
      </p:sp>
      <p:sp>
        <p:nvSpPr>
          <p:cNvPr id="3" name="Tijdelijke aanduiding voor notities 2"/>
          <p:cNvSpPr>
            <a:spLocks noGrp="1"/>
          </p:cNvSpPr>
          <p:nvPr>
            <p:ph type="body" idx="1"/>
          </p:nvPr>
        </p:nvSpPr>
        <p:spPr>
          <a:xfrm>
            <a:off x="685800" y="2101849"/>
            <a:ext cx="5486400" cy="6583363"/>
          </a:xfrm>
        </p:spPr>
        <p:txBody>
          <a:bodyPr/>
          <a:lstStyle/>
          <a:p>
            <a:r>
              <a:rPr lang="nl-NL" sz="1100" b="1" dirty="0"/>
              <a:t>Parate en productieve vaardigheden</a:t>
            </a:r>
            <a:endParaRPr lang="nl-NL" sz="1100" dirty="0"/>
          </a:p>
          <a:p>
            <a:r>
              <a:rPr lang="nl-NL" sz="1100" b="1" dirty="0"/>
              <a:t> </a:t>
            </a:r>
            <a:endParaRPr lang="nl-NL" sz="1100" dirty="0"/>
          </a:p>
          <a:p>
            <a:pPr lvl="0"/>
            <a:r>
              <a:rPr lang="nl-NL" sz="1100" dirty="0"/>
              <a:t>Bij productieve vaardigheden is het uitgangspunt dat de kandidaat </a:t>
            </a:r>
            <a:r>
              <a:rPr lang="nl-NL" sz="1100" b="1" dirty="0"/>
              <a:t>beschikt over de parate vaardigheden</a:t>
            </a:r>
            <a:r>
              <a:rPr lang="nl-NL" sz="1100" dirty="0"/>
              <a:t> en deze in complexe probleemsituaties kan toepassen. </a:t>
            </a:r>
          </a:p>
          <a:p>
            <a:r>
              <a:rPr lang="nl-NL" sz="1100" dirty="0"/>
              <a:t> </a:t>
            </a:r>
          </a:p>
          <a:p>
            <a:r>
              <a:rPr lang="nl-NL" sz="1100" dirty="0"/>
              <a:t>Het is helder dat leerlingen over parate vaardigheden moeten beschikken en dat blijkt als zij op routine bepaalde handelingen kunnen uitvoeren. En die parate vaardigheden moeten “met inzicht doorschoten” zijn, want begrijpen wat je doet maakt het leren gemakkelijker, minder gevoelig voor fouten en het beklijft beter. En als je bij de aanpak van meer complexe probleemsituaties nog moet bedenken hoe je een techniek ook al weer moest uitwerken, dan wordt het werkgeheugen al snel overbelast en raak je de draad kwijt. </a:t>
            </a:r>
          </a:p>
          <a:p>
            <a:r>
              <a:rPr lang="nl-NL" sz="1100" dirty="0"/>
              <a:t> </a:t>
            </a:r>
          </a:p>
          <a:p>
            <a:r>
              <a:rPr lang="nl-NL" sz="1100" dirty="0"/>
              <a:t>De winst van de nieuwe programma’s is dat duidelijk wordt aangegeven wat per onderwerp routine behoort te zijn, dus wat leerlingen voor 100% moeten beheersen. In verschillende werkgroepen die ik vorig jaar mocht meemaken, bleek er grote verschillen van mening te zijn over wat leerlingen op routine zouden moeten kunnen. Wat de ene wiskundeleraar als standaard benoemde, was voor de ander een wiskundige denkactiviteit.     </a:t>
            </a:r>
          </a:p>
          <a:p>
            <a:r>
              <a:rPr lang="nl-NL" sz="1100" dirty="0"/>
              <a:t> </a:t>
            </a:r>
          </a:p>
          <a:p>
            <a:pPr lvl="0"/>
            <a:r>
              <a:rPr lang="nl-NL" sz="1100" dirty="0"/>
              <a:t>De productieve vaardigheden voert de kandidaat </a:t>
            </a:r>
            <a:r>
              <a:rPr lang="nl-NL" sz="1100" b="1" dirty="0"/>
              <a:t>niet op routine</a:t>
            </a:r>
            <a:r>
              <a:rPr lang="nl-NL" sz="1100" dirty="0"/>
              <a:t> uit.</a:t>
            </a:r>
          </a:p>
          <a:p>
            <a:r>
              <a:rPr lang="nl-NL" sz="1100" dirty="0"/>
              <a:t> In de syllabi staan per onderwerp de parate vaardigheden en de productieve vaardigheden gespecificeerd. OK, het programma schrijft dus voor dat leerlingen ook opgaven moeten kunnen maken die niet op routine kunnen worden opgelost. We noemen dat meestal problemen. In de woorden van Wim Bos: “Het gaat dan niet om het weten, het herinneren, maar om het denken over.”</a:t>
            </a:r>
          </a:p>
          <a:p>
            <a:r>
              <a:rPr lang="nl-NL" sz="1100" dirty="0"/>
              <a:t> </a:t>
            </a:r>
          </a:p>
          <a:p>
            <a:r>
              <a:rPr lang="nl-NL" sz="1100" dirty="0"/>
              <a:t>Even een kanttekening. Een opgave die volgens het programma geen probleem behoort te zijn, kan het voor Pieter wel zijn. Dat betekent dat Pieter er dan door “denken over” uit moet zien te komen. En dat moet hij dan hebben geleerd.</a:t>
            </a:r>
          </a:p>
          <a:p>
            <a:r>
              <a:rPr lang="nl-NL" sz="1100" dirty="0"/>
              <a:t> </a:t>
            </a:r>
          </a:p>
          <a:p>
            <a:pPr lvl="0"/>
            <a:r>
              <a:rPr lang="nl-NL" sz="1100" dirty="0"/>
              <a:t>De kandidaat zal door </a:t>
            </a:r>
            <a:r>
              <a:rPr lang="nl-NL" sz="1100" b="1" dirty="0"/>
              <a:t>inzicht, overzicht</a:t>
            </a:r>
            <a:r>
              <a:rPr lang="nl-NL" sz="1100" dirty="0"/>
              <a:t>, </a:t>
            </a:r>
            <a:r>
              <a:rPr lang="nl-NL" sz="1100" b="1" dirty="0"/>
              <a:t>probleemaanpak</a:t>
            </a:r>
            <a:r>
              <a:rPr lang="nl-NL" sz="1100" dirty="0"/>
              <a:t> en </a:t>
            </a:r>
            <a:r>
              <a:rPr lang="nl-NL" sz="1100" b="1" dirty="0"/>
              <a:t>metacognitieve vaardigheden</a:t>
            </a:r>
            <a:r>
              <a:rPr lang="nl-NL" sz="1100" dirty="0"/>
              <a:t> een strategie moeten bedenken om het probleem op te lossen.</a:t>
            </a:r>
          </a:p>
          <a:p>
            <a:r>
              <a:rPr lang="nl-NL" sz="1100" dirty="0"/>
              <a:t> </a:t>
            </a:r>
          </a:p>
          <a:p>
            <a:r>
              <a:rPr lang="nl-NL" sz="1100" dirty="0"/>
              <a:t>Nu ga er maar aan staan. Die </a:t>
            </a:r>
            <a:r>
              <a:rPr lang="nl-NL" sz="1100" b="1" dirty="0"/>
              <a:t>metacognitieve vaardigheden</a:t>
            </a:r>
            <a:r>
              <a:rPr lang="nl-NL" sz="1100" dirty="0"/>
              <a:t> kunnen nooit een doel op zich zijn, maar ze helpen bij het verwerven van de andere drie. Het gaat dan om leren van je eigen leren, om het monitoren van je eigen oplossing, om het controleren en het achteraf terugkijken op je eigen werk. Dat kun je heel goed stimuleren door opdrachten, zelf fouten laten nakijken, spiekboekjes laten maken, enzovoort. </a:t>
            </a:r>
          </a:p>
          <a:p>
            <a:r>
              <a:rPr lang="nl-NL" sz="1100" dirty="0"/>
              <a:t>Over probleemaanpak heb ik al genoeg gezegd, nu nog even over </a:t>
            </a:r>
            <a:r>
              <a:rPr lang="nl-NL" sz="1100" b="1" dirty="0"/>
              <a:t>overzicht </a:t>
            </a:r>
            <a:r>
              <a:rPr lang="nl-NL" sz="1100" dirty="0"/>
              <a:t>en </a:t>
            </a:r>
            <a:r>
              <a:rPr lang="nl-NL" sz="1100" b="1" dirty="0"/>
              <a:t>inzicht</a:t>
            </a:r>
            <a:r>
              <a:rPr lang="nl-NL" sz="1100" dirty="0"/>
              <a:t>.     </a:t>
            </a:r>
          </a:p>
          <a:p>
            <a:endParaRPr lang="nl-NL" sz="1100" dirty="0"/>
          </a:p>
        </p:txBody>
      </p:sp>
      <p:sp>
        <p:nvSpPr>
          <p:cNvPr id="4" name="Tijdelijke aanduiding voor dianummer 3"/>
          <p:cNvSpPr>
            <a:spLocks noGrp="1"/>
          </p:cNvSpPr>
          <p:nvPr>
            <p:ph type="sldNum" sz="quarter" idx="10"/>
          </p:nvPr>
        </p:nvSpPr>
        <p:spPr/>
        <p:txBody>
          <a:bodyPr/>
          <a:lstStyle/>
          <a:p>
            <a:fld id="{6E670F8F-EEB1-D34C-BB26-4CD8272C502C}" type="slidenum">
              <a:rPr lang="nl-NL" smtClean="0"/>
              <a:t>13</a:t>
            </a:fld>
            <a:endParaRPr lang="nl-NL"/>
          </a:p>
        </p:txBody>
      </p:sp>
    </p:spTree>
    <p:extLst>
      <p:ext uri="{BB962C8B-B14F-4D97-AF65-F5344CB8AC3E}">
        <p14:creationId xmlns:p14="http://schemas.microsoft.com/office/powerpoint/2010/main" val="1057690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024063" y="440267"/>
            <a:ext cx="2319337" cy="1739503"/>
          </a:xfrm>
        </p:spPr>
      </p:sp>
      <p:sp>
        <p:nvSpPr>
          <p:cNvPr id="3" name="Tijdelijke aanduiding voor notities 2"/>
          <p:cNvSpPr>
            <a:spLocks noGrp="1"/>
          </p:cNvSpPr>
          <p:nvPr>
            <p:ph type="body" idx="1"/>
          </p:nvPr>
        </p:nvSpPr>
        <p:spPr>
          <a:xfrm>
            <a:off x="685800" y="2091267"/>
            <a:ext cx="5486400" cy="7051145"/>
          </a:xfrm>
        </p:spPr>
        <p:txBody>
          <a:bodyPr/>
          <a:lstStyle/>
          <a:p>
            <a:r>
              <a:rPr lang="nl-NL" sz="1000" b="1" dirty="0"/>
              <a:t>Overzicht</a:t>
            </a:r>
            <a:endParaRPr lang="nl-NL" sz="1000" dirty="0"/>
          </a:p>
          <a:p>
            <a:r>
              <a:rPr lang="nl-NL" sz="1000" b="1" dirty="0"/>
              <a:t>1600……</a:t>
            </a:r>
            <a:endParaRPr lang="nl-NL" sz="1000" dirty="0"/>
          </a:p>
          <a:p>
            <a:r>
              <a:rPr lang="nl-NL" sz="1000" dirty="0"/>
              <a:t>Als wiskundeleraren hebben wij de handicap dat wij al een overzicht hebben op de wiskunde die wij onderwijzen. Wij kennen de samenhang en gaan er impliciet van uit dat die onderlinge verbanden bij leerlingen vanzelf ontstaan. </a:t>
            </a:r>
          </a:p>
          <a:p>
            <a:r>
              <a:rPr lang="nl-NL" sz="1000" dirty="0"/>
              <a:t>Jarenlang riep ik op een derdejaars werkcollege over leren en onderwijzen van wiskunde: 1600: “ Wat roept dat bij jou op?” Laten we het hier nog eens proberen?????</a:t>
            </a:r>
          </a:p>
          <a:p>
            <a:r>
              <a:rPr lang="nl-NL" sz="1000" dirty="0"/>
              <a:t>OK Tientallen jaren kreeg ik als reactie: “Slag bij Nieuwpoort.” Zelden was er iemand die iets wist over de betekenis van die slag en het verband met andere gebeurtenissen. Kijk, zei ik dan, een typisch voorbeeld van geïsoleerde kennis. Zo hebben onze leerlingen ook allerlei brokjes kennis over wiskunde in hun geheugen zitten waar ze geen betekenis aan kunnen geven.</a:t>
            </a:r>
          </a:p>
          <a:p>
            <a:r>
              <a:rPr lang="nl-NL" sz="1000" dirty="0"/>
              <a:t>Overigens, de laatste jaren dat ik dat college gaf, kreeg ik alleen maar verbaasde blikken en nu en dan vragend 40x40? Zonder kennis gaat het ook niet, hebben onze collega’s van geschiedenis inmiddels ontdekt en ze hebben hun canon, bedoeld als parate kennis, ingevoerd.</a:t>
            </a:r>
          </a:p>
          <a:p>
            <a:r>
              <a:rPr lang="nl-NL" sz="1000" dirty="0"/>
              <a:t> </a:t>
            </a:r>
          </a:p>
          <a:p>
            <a:r>
              <a:rPr lang="nl-NL" sz="1000" b="1" dirty="0"/>
              <a:t>zoeken in het geheugen Wim Bos </a:t>
            </a:r>
            <a:endParaRPr lang="nl-NL" sz="1000" dirty="0"/>
          </a:p>
          <a:p>
            <a:r>
              <a:rPr lang="nl-NL" sz="1000" dirty="0"/>
              <a:t>Ik volg mijn didactiekheld Wim Bos maar. Zoeken, dus weten dat je het niet paraat hebt, maar een verband zoeken met wat je al weet.</a:t>
            </a:r>
          </a:p>
          <a:p>
            <a:r>
              <a:rPr lang="nl-NL" sz="1000" dirty="0"/>
              <a:t> </a:t>
            </a:r>
          </a:p>
          <a:p>
            <a:r>
              <a:rPr lang="nl-NL" sz="1000" b="1" dirty="0"/>
              <a:t>samenvatten / samenhang Wim Bos</a:t>
            </a:r>
            <a:endParaRPr lang="nl-NL" sz="1000" dirty="0"/>
          </a:p>
          <a:p>
            <a:r>
              <a:rPr lang="nl-NL" sz="1000" dirty="0"/>
              <a:t>In dat geheugen moet dan ook samenhangende kennis aanwezig zijn, verbanden moeten er zijn gelegd zodat je van het ene naar het andere kunt komen. Of die samenhangende kennis ontstaat bij modale leerlingen is m.i. in hoge mate afhankelijk van de opbouw van het schoolboek en het surplus op het schoolboek dat de leraar aanreikt. Als elke vaardigheid en techniek afzonderlijk wordt getraind, dan wordt dat in onderling gescheiden vakjes in het geheugen opgeslagen en is het later ook niet meer terug te vinden.  B.v. in 3 havo kom je dan leerlingen tegen, waarvan je je afvraagt of ze die voorgaande jaren ooit wel iets hebben geleerd. Ik denk b.v. dat het gehele complex van functies, grafieken en vergelijkingen in de onderbouw zo slecht is opgebouwd dat alleen de slimme leerlingen de samenhang gaan inzien. (Dat is een kenmerk van intelligentie, het doorzien van verbanden…) </a:t>
            </a:r>
          </a:p>
          <a:p>
            <a:r>
              <a:rPr lang="nl-NL" sz="1000" dirty="0"/>
              <a:t> </a:t>
            </a:r>
          </a:p>
          <a:p>
            <a:r>
              <a:rPr lang="nl-NL" sz="1000" b="1" dirty="0"/>
              <a:t>gemengde problemen Wim Bos</a:t>
            </a:r>
            <a:endParaRPr lang="nl-NL" sz="1000" dirty="0"/>
          </a:p>
          <a:p>
            <a:r>
              <a:rPr lang="nl-NL" sz="1000" dirty="0"/>
              <a:t>Niet alleen toetsen per hoofdstuk maar ook gemengde problemen opgeven over meerdere onderwerpen, zodat leerlingen leren zoeken in hun geheugen.</a:t>
            </a:r>
          </a:p>
          <a:p>
            <a:r>
              <a:rPr lang="nl-NL" sz="1000" dirty="0"/>
              <a:t> </a:t>
            </a:r>
          </a:p>
          <a:p>
            <a:r>
              <a:rPr lang="nl-NL" sz="1000" b="1" dirty="0"/>
              <a:t>“Weten waarom” terug laten komen</a:t>
            </a:r>
            <a:endParaRPr lang="nl-NL" sz="1000" dirty="0"/>
          </a:p>
          <a:p>
            <a:r>
              <a:rPr lang="nl-NL" sz="1000" dirty="0"/>
              <a:t>Ook bij herhalingen en toetsing terug gaan naar het begin, naar de betekenis van de formules, vergelijkingen enzovoort.</a:t>
            </a:r>
          </a:p>
          <a:p>
            <a:r>
              <a:rPr lang="nl-NL" sz="1000" dirty="0"/>
              <a:t> </a:t>
            </a:r>
          </a:p>
          <a:p>
            <a:r>
              <a:rPr lang="nl-NL" sz="1000" b="1" dirty="0"/>
              <a:t>Vergelijkingen Wim Bos; syllabus…</a:t>
            </a:r>
            <a:endParaRPr lang="nl-NL" sz="1000" dirty="0"/>
          </a:p>
          <a:p>
            <a:r>
              <a:rPr lang="nl-NL" sz="1000" b="1" dirty="0"/>
              <a:t>Betekenis		herleiden tot x=.. of A.B=0 of A.B=A.C of A</a:t>
            </a:r>
            <a:r>
              <a:rPr lang="nl-NL" sz="1000" b="1" baseline="30000" dirty="0"/>
              <a:t>2</a:t>
            </a:r>
            <a:r>
              <a:rPr lang="nl-NL" sz="1000" b="1" dirty="0"/>
              <a:t>=p of … </a:t>
            </a:r>
            <a:endParaRPr lang="nl-NL" sz="1000" dirty="0"/>
          </a:p>
          <a:p>
            <a:r>
              <a:rPr lang="nl-NL" sz="1000" dirty="0"/>
              <a:t>Wim Bos had voor mij in de tachtiger jaren nog eens een bekend schoolboek geanalyseerd en zijn conclusie was dat b.v. de structuur voor de aanpak van vergelijkingen totaal ontbrak. Het aardige is dat in de syllabi nu exact zo’n structuur voor wat leerlingen aan algebra paraat zouden moeten hebben is opgenomen! </a:t>
            </a:r>
          </a:p>
          <a:p>
            <a:r>
              <a:rPr lang="nl-NL" sz="1000" b="1" dirty="0"/>
              <a:t>Oude wijn?</a:t>
            </a:r>
            <a:r>
              <a:rPr lang="nl-NL" sz="1000" dirty="0"/>
              <a:t> </a:t>
            </a:r>
          </a:p>
        </p:txBody>
      </p:sp>
      <p:sp>
        <p:nvSpPr>
          <p:cNvPr id="4" name="Tijdelijke aanduiding voor dianummer 3"/>
          <p:cNvSpPr>
            <a:spLocks noGrp="1"/>
          </p:cNvSpPr>
          <p:nvPr>
            <p:ph type="sldNum" sz="quarter" idx="10"/>
          </p:nvPr>
        </p:nvSpPr>
        <p:spPr/>
        <p:txBody>
          <a:bodyPr/>
          <a:lstStyle/>
          <a:p>
            <a:fld id="{6E670F8F-EEB1-D34C-BB26-4CD8272C502C}" type="slidenum">
              <a:rPr lang="nl-NL" smtClean="0"/>
              <a:t>14</a:t>
            </a:fld>
            <a:endParaRPr lang="nl-NL"/>
          </a:p>
        </p:txBody>
      </p:sp>
    </p:spTree>
    <p:extLst>
      <p:ext uri="{BB962C8B-B14F-4D97-AF65-F5344CB8AC3E}">
        <p14:creationId xmlns:p14="http://schemas.microsoft.com/office/powerpoint/2010/main" val="1743063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744663" y="330200"/>
            <a:ext cx="2921000" cy="2190750"/>
          </a:xfrm>
        </p:spPr>
      </p:sp>
      <p:sp>
        <p:nvSpPr>
          <p:cNvPr id="3" name="Tijdelijke aanduiding voor notities 2"/>
          <p:cNvSpPr>
            <a:spLocks noGrp="1"/>
          </p:cNvSpPr>
          <p:nvPr>
            <p:ph type="body" idx="1"/>
          </p:nvPr>
        </p:nvSpPr>
        <p:spPr>
          <a:xfrm>
            <a:off x="685800" y="2700867"/>
            <a:ext cx="5486400" cy="5757333"/>
          </a:xfrm>
        </p:spPr>
        <p:txBody>
          <a:bodyPr/>
          <a:lstStyle/>
          <a:p>
            <a:pPr lvl="0"/>
            <a:r>
              <a:rPr lang="nl-NL" sz="1000" dirty="0" smtClean="0"/>
              <a:t>betekenissen</a:t>
            </a:r>
            <a:r>
              <a:rPr lang="nl-NL" sz="1000" dirty="0"/>
              <a:t>, doorvragen en toetsen</a:t>
            </a:r>
          </a:p>
          <a:p>
            <a:r>
              <a:rPr lang="nl-NL" sz="1000" dirty="0"/>
              <a:t>Daar heb ik nu wel genoeg over gezegd.</a:t>
            </a:r>
          </a:p>
          <a:p>
            <a:r>
              <a:rPr lang="nl-NL" sz="1000" dirty="0"/>
              <a:t> </a:t>
            </a:r>
          </a:p>
          <a:p>
            <a:r>
              <a:rPr lang="nl-NL" sz="1000" dirty="0"/>
              <a:t>Ik wil nog wijzen op twee recente proefschriften die over wiskundige denkactiviteiten gaan.</a:t>
            </a:r>
          </a:p>
          <a:p>
            <a:r>
              <a:rPr lang="nl-NL" sz="1000" dirty="0"/>
              <a:t> </a:t>
            </a:r>
          </a:p>
          <a:p>
            <a:r>
              <a:rPr lang="nl-NL" sz="1000" dirty="0"/>
              <a:t>Gerrit Roorda heeft drie jaar tien leerlingen uit het NT-profiel gevolgd. Hij heeft ze in 1 op 1 sessies probleempjes voorgelegd, die ze door hardop denken moesten proberen op te lossen. Op die manier heeft hij van elke leerling een profiel kunnen maken van de ontwikkeling van hun inzicht en overzicht op het begrip afgeleide. Een schat aan informatie over het denken van leerlingen. Een must voor iedere leraar die les geeft in de bovenbouw havo-vwo.</a:t>
            </a:r>
          </a:p>
          <a:p>
            <a:r>
              <a:rPr lang="nl-NL" sz="1000" dirty="0"/>
              <a:t>Van de genoemde website kunt u gratis de pdf-file downloaden.  </a:t>
            </a:r>
          </a:p>
          <a:p>
            <a:r>
              <a:rPr lang="nl-NL" sz="1000" dirty="0"/>
              <a:t> </a:t>
            </a:r>
          </a:p>
          <a:p>
            <a:r>
              <a:rPr lang="nl-NL" sz="1000" dirty="0"/>
              <a:t>Sonia </a:t>
            </a:r>
            <a:r>
              <a:rPr lang="nl-NL" sz="1000" dirty="0" err="1"/>
              <a:t>Palha</a:t>
            </a:r>
            <a:r>
              <a:rPr lang="nl-NL" sz="1000" dirty="0"/>
              <a:t> heeft aan een regulier hoofdstuk uit Getal en Ruimte over integralen zgn. </a:t>
            </a:r>
            <a:r>
              <a:rPr lang="nl-NL" sz="1000" dirty="0" err="1"/>
              <a:t>shiftproblems</a:t>
            </a:r>
            <a:r>
              <a:rPr lang="nl-NL" sz="1000" dirty="0"/>
              <a:t> toegevoegd, die tot doel hadden het inzicht van leerlingen te verdiepen. Achteraf heeft ze getoetst in hoeverre de leerlingen voor dat onderwerp iets meer geleerd hadden dan de rekenpartijen uit het boek. Prachtige opgaven! Stuur een mailtje en e stuurt je de pdf-file terug, heeft ze mij beloofd.</a:t>
            </a:r>
          </a:p>
          <a:p>
            <a:r>
              <a:rPr lang="nl-NL" sz="1000" dirty="0"/>
              <a:t> </a:t>
            </a:r>
          </a:p>
          <a:p>
            <a:r>
              <a:rPr lang="nl-NL" sz="1000" dirty="0" smtClean="0"/>
              <a:t>Nog </a:t>
            </a:r>
            <a:r>
              <a:rPr lang="nl-NL" sz="1000" dirty="0"/>
              <a:t>even een voorbeeld uit een recent eindexamen om aan te geven dat er toch wel heel wat te verbeteren valt in dit opzicht. </a:t>
            </a:r>
          </a:p>
          <a:p>
            <a:r>
              <a:rPr lang="nl-NL" sz="1000" dirty="0"/>
              <a:t> </a:t>
            </a:r>
          </a:p>
          <a:p>
            <a:pPr lvl="0"/>
            <a:r>
              <a:rPr lang="nl-NL" sz="1000" dirty="0"/>
              <a:t>Havo B 2014  </a:t>
            </a:r>
          </a:p>
          <a:p>
            <a:r>
              <a:rPr lang="nl-NL" sz="1000" dirty="0"/>
              <a:t>Een context over ganzen, met een grenswaarde G voor de gansdichtheid.</a:t>
            </a:r>
          </a:p>
          <a:p>
            <a:r>
              <a:rPr lang="nl-NL" sz="1000" dirty="0"/>
              <a:t>De vraag was naar welke waarde G op de lange duur (dus t groot) zou naderen. Er was zelfs nog bij verteld dat je uit de grafiek al kon zien dat G naar een bepaalde waarde naderde.  In het examenverslag staat, ik citeer:</a:t>
            </a:r>
          </a:p>
          <a:p>
            <a:r>
              <a:rPr lang="nl-NL" sz="1000" dirty="0"/>
              <a:t>“Ongeveer 40% scoorde hier 0 punten, een onderscheidende vraag en onderscheid is nu eenmaal een doel van een examen.”</a:t>
            </a:r>
          </a:p>
          <a:p>
            <a:r>
              <a:rPr lang="nl-NL" sz="1000" dirty="0"/>
              <a:t> </a:t>
            </a:r>
          </a:p>
          <a:p>
            <a:r>
              <a:rPr lang="nl-NL" sz="1000" dirty="0"/>
              <a:t>Hier wordt een essentieel leerdoel getoetst, nl. een betekenis verlenen aan een formule, symbol sense noemt met dat wel, en dan is het m.i. een blamage dat bij zo’n eenvoudige vraag 40% geen aanpak kan bedenken.</a:t>
            </a:r>
          </a:p>
          <a:p>
            <a:r>
              <a:rPr lang="nl-NL" sz="1000" dirty="0"/>
              <a:t> </a:t>
            </a:r>
          </a:p>
          <a:p>
            <a:r>
              <a:rPr lang="nl-NL" sz="1000" dirty="0"/>
              <a:t>In het SLO-rapport over examenopgaven komen tal van voorbeelden voor waaruit blijkt dat onze leerlingen wel redelijk kunnen rekenen maar geen formules kunnen interpreteren of maken. Daar moet in de komende periode nog heel wat aan worden gedaan.</a:t>
            </a:r>
          </a:p>
          <a:p>
            <a:r>
              <a:rPr lang="nl-NL" sz="1000" dirty="0"/>
              <a:t> </a:t>
            </a:r>
          </a:p>
          <a:p>
            <a:r>
              <a:rPr lang="nl-NL" sz="1000" dirty="0"/>
              <a:t>Nu niet, want ik zou het nog over modelleren hebben. </a:t>
            </a:r>
          </a:p>
        </p:txBody>
      </p:sp>
      <p:sp>
        <p:nvSpPr>
          <p:cNvPr id="4" name="Tijdelijke aanduiding voor dianummer 3"/>
          <p:cNvSpPr>
            <a:spLocks noGrp="1"/>
          </p:cNvSpPr>
          <p:nvPr>
            <p:ph type="sldNum" sz="quarter" idx="10"/>
          </p:nvPr>
        </p:nvSpPr>
        <p:spPr/>
        <p:txBody>
          <a:bodyPr/>
          <a:lstStyle/>
          <a:p>
            <a:fld id="{6E670F8F-EEB1-D34C-BB26-4CD8272C502C}" type="slidenum">
              <a:rPr lang="nl-NL" sz="1000" smtClean="0"/>
              <a:t>15</a:t>
            </a:fld>
            <a:endParaRPr lang="nl-NL" sz="1000"/>
          </a:p>
        </p:txBody>
      </p:sp>
    </p:spTree>
    <p:extLst>
      <p:ext uri="{BB962C8B-B14F-4D97-AF65-F5344CB8AC3E}">
        <p14:creationId xmlns:p14="http://schemas.microsoft.com/office/powerpoint/2010/main" val="3087008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133600" y="364066"/>
            <a:ext cx="2175933" cy="1631950"/>
          </a:xfrm>
        </p:spPr>
      </p:sp>
      <p:sp>
        <p:nvSpPr>
          <p:cNvPr id="3" name="Tijdelijke aanduiding voor notities 2"/>
          <p:cNvSpPr>
            <a:spLocks noGrp="1"/>
          </p:cNvSpPr>
          <p:nvPr>
            <p:ph type="body" idx="1"/>
          </p:nvPr>
        </p:nvSpPr>
        <p:spPr>
          <a:xfrm>
            <a:off x="685800" y="2125133"/>
            <a:ext cx="5486400" cy="6333067"/>
          </a:xfrm>
        </p:spPr>
        <p:txBody>
          <a:bodyPr/>
          <a:lstStyle/>
          <a:p>
            <a:r>
              <a:rPr lang="nl-NL" b="1" dirty="0"/>
              <a:t>Modelleren</a:t>
            </a:r>
            <a:endParaRPr lang="nl-NL" dirty="0"/>
          </a:p>
          <a:p>
            <a:r>
              <a:rPr lang="nl-NL" b="1" dirty="0"/>
              <a:t> </a:t>
            </a:r>
            <a:endParaRPr lang="nl-NL" dirty="0"/>
          </a:p>
          <a:p>
            <a:r>
              <a:rPr lang="nl-NL" dirty="0"/>
              <a:t>In dit document, ondertekend door mijn geliefde Tineke Netelenbos, staan de examenprogramma’s wiskunde voor de Tweede Fase met daarin een subdomein “</a:t>
            </a:r>
            <a:r>
              <a:rPr lang="nl-NL" dirty="0" err="1"/>
              <a:t>Onderzoeksvaardigheden</a:t>
            </a:r>
            <a:r>
              <a:rPr lang="nl-NL" dirty="0"/>
              <a:t>”. Een deel daarvan gaat over modelleren. Het is nu 1998, niet echt oude wijn.</a:t>
            </a:r>
          </a:p>
          <a:p>
            <a:r>
              <a:rPr lang="nl-NL" dirty="0"/>
              <a:t> </a:t>
            </a:r>
          </a:p>
          <a:p>
            <a:r>
              <a:rPr lang="nl-NL" dirty="0"/>
              <a:t>U kent het rijtje natuurlijk wel:</a:t>
            </a:r>
          </a:p>
          <a:p>
            <a:r>
              <a:rPr lang="nl-NL" dirty="0"/>
              <a:t> </a:t>
            </a:r>
          </a:p>
          <a:p>
            <a:r>
              <a:rPr lang="nl-NL" dirty="0"/>
              <a:t>- Gegevens, context, data, … vraagstelling</a:t>
            </a:r>
          </a:p>
          <a:p>
            <a:r>
              <a:rPr lang="nl-NL" dirty="0"/>
              <a:t>- Een wiskundig model opstellen</a:t>
            </a:r>
          </a:p>
          <a:p>
            <a:r>
              <a:rPr lang="nl-NL" dirty="0"/>
              <a:t>- Relevantie model testen </a:t>
            </a:r>
            <a:r>
              <a:rPr lang="nl-NL" dirty="0" err="1"/>
              <a:t>m.h.o</a:t>
            </a:r>
            <a:r>
              <a:rPr lang="nl-NL" dirty="0"/>
              <a:t>. op context</a:t>
            </a:r>
          </a:p>
          <a:p>
            <a:r>
              <a:rPr lang="nl-NL" dirty="0"/>
              <a:t>- Model aanpassen</a:t>
            </a:r>
          </a:p>
          <a:p>
            <a:r>
              <a:rPr lang="nl-NL" dirty="0"/>
              <a:t>- Modellen vergelijken</a:t>
            </a:r>
          </a:p>
          <a:p>
            <a:r>
              <a:rPr lang="nl-NL" dirty="0"/>
              <a:t>- Formules manipuleren</a:t>
            </a:r>
          </a:p>
          <a:p>
            <a:r>
              <a:rPr lang="nl-NL" dirty="0"/>
              <a:t>- Evalueren in het licht van de context.</a:t>
            </a:r>
          </a:p>
          <a:p>
            <a:r>
              <a:rPr lang="nl-NL" dirty="0"/>
              <a:t> </a:t>
            </a:r>
          </a:p>
          <a:p>
            <a:r>
              <a:rPr lang="nl-NL" dirty="0"/>
              <a:t> </a:t>
            </a:r>
          </a:p>
          <a:p>
            <a:r>
              <a:rPr lang="nl-NL" dirty="0"/>
              <a:t>Sinds die tijd is in praktische opdrachten, profielwerkstukken en A-</a:t>
            </a:r>
            <a:r>
              <a:rPr lang="nl-NL" dirty="0" err="1"/>
              <a:t>lympiades</a:t>
            </a:r>
            <a:r>
              <a:rPr lang="nl-NL" dirty="0"/>
              <a:t> de nodige ervaring opgedaan met dit type opdrachten. Op centrale examens veel minder.</a:t>
            </a:r>
          </a:p>
          <a:p>
            <a:r>
              <a:rPr lang="nl-NL" dirty="0"/>
              <a:t> </a:t>
            </a:r>
          </a:p>
          <a:p>
            <a:r>
              <a:rPr lang="nl-NL" dirty="0"/>
              <a:t>Dat is wel te verklaren, want als leerlingen de gehele cyclus eenmaal of meerdere hebben doorlopen, dan hebben ze laten zien dat ze nagenoeg alle aspecten van wiskundig denken beheersen. Toch is op het niveau van </a:t>
            </a:r>
            <a:r>
              <a:rPr lang="nl-NL" dirty="0" err="1"/>
              <a:t>schoolexmen</a:t>
            </a:r>
            <a:r>
              <a:rPr lang="nl-NL" dirty="0"/>
              <a:t> of centraal examen veel mogelijk.</a:t>
            </a:r>
          </a:p>
          <a:p>
            <a:r>
              <a:rPr lang="nl-NL" dirty="0"/>
              <a:t> </a:t>
            </a:r>
          </a:p>
          <a:p>
            <a:r>
              <a:rPr lang="nl-NL" dirty="0"/>
              <a:t>Een voorbeeld.   </a:t>
            </a:r>
          </a:p>
          <a:p>
            <a:r>
              <a:rPr lang="nl-NL" dirty="0"/>
              <a:t> </a:t>
            </a:r>
          </a:p>
          <a:p>
            <a:endParaRPr lang="nl-NL" dirty="0"/>
          </a:p>
        </p:txBody>
      </p:sp>
      <p:sp>
        <p:nvSpPr>
          <p:cNvPr id="4" name="Tijdelijke aanduiding voor dianummer 3"/>
          <p:cNvSpPr>
            <a:spLocks noGrp="1"/>
          </p:cNvSpPr>
          <p:nvPr>
            <p:ph type="sldNum" sz="quarter" idx="10"/>
          </p:nvPr>
        </p:nvSpPr>
        <p:spPr/>
        <p:txBody>
          <a:bodyPr/>
          <a:lstStyle/>
          <a:p>
            <a:fld id="{6E670F8F-EEB1-D34C-BB26-4CD8272C502C}" type="slidenum">
              <a:rPr lang="nl-NL" smtClean="0"/>
              <a:t>16</a:t>
            </a:fld>
            <a:endParaRPr lang="nl-NL"/>
          </a:p>
        </p:txBody>
      </p:sp>
    </p:spTree>
    <p:extLst>
      <p:ext uri="{BB962C8B-B14F-4D97-AF65-F5344CB8AC3E}">
        <p14:creationId xmlns:p14="http://schemas.microsoft.com/office/powerpoint/2010/main" val="2810924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133600" y="541338"/>
            <a:ext cx="1981200" cy="1485900"/>
          </a:xfrm>
        </p:spPr>
      </p:sp>
      <p:sp>
        <p:nvSpPr>
          <p:cNvPr id="3" name="Tijdelijke aanduiding voor notities 2"/>
          <p:cNvSpPr>
            <a:spLocks noGrp="1"/>
          </p:cNvSpPr>
          <p:nvPr>
            <p:ph type="body" idx="1"/>
          </p:nvPr>
        </p:nvSpPr>
        <p:spPr>
          <a:xfrm>
            <a:off x="685800" y="2099733"/>
            <a:ext cx="5486400" cy="6358467"/>
          </a:xfrm>
        </p:spPr>
        <p:txBody>
          <a:bodyPr/>
          <a:lstStyle/>
          <a:p>
            <a:r>
              <a:rPr lang="nl-NL" b="1" dirty="0"/>
              <a:t>Rekenen aan modellen voor de sterkte van tornado’s</a:t>
            </a:r>
            <a:endParaRPr lang="nl-NL" dirty="0"/>
          </a:p>
          <a:p>
            <a:r>
              <a:rPr lang="nl-NL" b="1" dirty="0"/>
              <a:t> </a:t>
            </a:r>
            <a:endParaRPr lang="nl-NL" dirty="0"/>
          </a:p>
          <a:p>
            <a:r>
              <a:rPr lang="nl-NL" b="1" dirty="0"/>
              <a:t> </a:t>
            </a:r>
            <a:endParaRPr lang="nl-NL" dirty="0"/>
          </a:p>
          <a:p>
            <a:r>
              <a:rPr lang="nl-NL" b="1" dirty="0"/>
              <a:t>Een mooie echte context, met mogelijke aspecten van modelleren.</a:t>
            </a:r>
            <a:endParaRPr lang="nl-NL" dirty="0"/>
          </a:p>
          <a:p>
            <a:r>
              <a:rPr lang="nl-NL" b="1" dirty="0"/>
              <a:t> </a:t>
            </a:r>
            <a:endParaRPr lang="nl-NL" dirty="0"/>
          </a:p>
          <a:p>
            <a:r>
              <a:rPr lang="nl-NL" dirty="0"/>
              <a:t>F- schaal</a:t>
            </a:r>
          </a:p>
          <a:p>
            <a:r>
              <a:rPr lang="nl-NL" dirty="0"/>
              <a:t> </a:t>
            </a:r>
          </a:p>
          <a:p>
            <a:r>
              <a:rPr lang="nl-NL" dirty="0"/>
              <a:t> </a:t>
            </a:r>
          </a:p>
          <a:p>
            <a:r>
              <a:rPr lang="nl-NL" dirty="0"/>
              <a:t>Eerst wordt een </a:t>
            </a:r>
            <a:r>
              <a:rPr lang="nl-NL" i="1" dirty="0"/>
              <a:t>v </a:t>
            </a:r>
            <a:r>
              <a:rPr lang="nl-NL" dirty="0"/>
              <a:t>gegeven om een F uit te rekenen, daarna omgekeerd een </a:t>
            </a:r>
            <a:r>
              <a:rPr lang="nl-NL" dirty="0" smtClean="0"/>
              <a:t>minimale </a:t>
            </a:r>
            <a:r>
              <a:rPr lang="nl-NL" dirty="0"/>
              <a:t>waarde van </a:t>
            </a:r>
            <a:r>
              <a:rPr lang="nl-NL" i="1" dirty="0"/>
              <a:t>v </a:t>
            </a:r>
            <a:r>
              <a:rPr lang="nl-NL" dirty="0"/>
              <a:t>bij F=4.</a:t>
            </a:r>
            <a:r>
              <a:rPr lang="nl-NL" i="1" dirty="0"/>
              <a:t> </a:t>
            </a:r>
            <a:r>
              <a:rPr lang="nl-NL" dirty="0"/>
              <a:t>	</a:t>
            </a:r>
            <a:endParaRPr lang="nl-NL" dirty="0" smtClean="0"/>
          </a:p>
          <a:p>
            <a:r>
              <a:rPr lang="nl-NL" dirty="0" smtClean="0"/>
              <a:t>Niets </a:t>
            </a:r>
            <a:r>
              <a:rPr lang="nl-NL" dirty="0"/>
              <a:t>mis mee, algebra die tot de parate vaardigheden moet behoren. Wat gepeuter met afronden.</a:t>
            </a:r>
          </a:p>
          <a:p>
            <a:endParaRPr lang="nl-NL" dirty="0" smtClean="0"/>
          </a:p>
          <a:p>
            <a:r>
              <a:rPr lang="nl-NL" dirty="0" smtClean="0"/>
              <a:t>De </a:t>
            </a:r>
            <a:r>
              <a:rPr lang="nl-NL" dirty="0" err="1"/>
              <a:t>Torro</a:t>
            </a:r>
            <a:r>
              <a:rPr lang="nl-NL" dirty="0"/>
              <a:t>-schaal komt </a:t>
            </a:r>
            <a:r>
              <a:rPr lang="nl-NL" dirty="0" smtClean="0"/>
              <a:t>dan. </a:t>
            </a:r>
            <a:endParaRPr lang="nl-NL" dirty="0"/>
          </a:p>
          <a:p>
            <a:r>
              <a:rPr lang="nl-NL" dirty="0"/>
              <a:t> </a:t>
            </a:r>
          </a:p>
          <a:p>
            <a:r>
              <a:rPr lang="nl-NL" dirty="0"/>
              <a:t>Gegeven wordt dat er een lineair verband is van de </a:t>
            </a:r>
            <a:r>
              <a:rPr lang="nl-NL" dirty="0" smtClean="0"/>
              <a:t>vorm F=</a:t>
            </a:r>
            <a:r>
              <a:rPr lang="nl-NL" dirty="0" err="1" smtClean="0"/>
              <a:t>aT+b</a:t>
            </a:r>
            <a:r>
              <a:rPr lang="nl-NL" dirty="0" smtClean="0"/>
              <a:t>.</a:t>
            </a:r>
            <a:endParaRPr lang="nl-NL" dirty="0"/>
          </a:p>
          <a:p>
            <a:r>
              <a:rPr lang="nl-NL" dirty="0"/>
              <a:t> </a:t>
            </a:r>
          </a:p>
          <a:p>
            <a:r>
              <a:rPr lang="nl-NL" dirty="0"/>
              <a:t>Bereken a en b.</a:t>
            </a:r>
          </a:p>
          <a:p>
            <a:r>
              <a:rPr lang="nl-NL" dirty="0"/>
              <a:t> </a:t>
            </a:r>
          </a:p>
          <a:p>
            <a:r>
              <a:rPr lang="nl-NL" dirty="0"/>
              <a:t>Goed beschouwd wordt er simpelweg twee keer algebraïsch gerekend, zonder dat de context een rol speelt. Dat kan veel beter.</a:t>
            </a:r>
          </a:p>
          <a:p>
            <a:r>
              <a:rPr lang="nl-NL" dirty="0"/>
              <a:t> </a:t>
            </a:r>
          </a:p>
          <a:p>
            <a:r>
              <a:rPr lang="nl-NL" dirty="0"/>
              <a:t>Ik ben geen </a:t>
            </a:r>
            <a:r>
              <a:rPr lang="nl-NL" dirty="0" err="1"/>
              <a:t>toetsdeskundige</a:t>
            </a:r>
            <a:r>
              <a:rPr lang="nl-NL" dirty="0"/>
              <a:t>, dus ik maak er maar even onderwijs van. </a:t>
            </a:r>
          </a:p>
        </p:txBody>
      </p:sp>
      <p:sp>
        <p:nvSpPr>
          <p:cNvPr id="4" name="Tijdelijke aanduiding voor dianummer 3"/>
          <p:cNvSpPr>
            <a:spLocks noGrp="1"/>
          </p:cNvSpPr>
          <p:nvPr>
            <p:ph type="sldNum" sz="quarter" idx="10"/>
          </p:nvPr>
        </p:nvSpPr>
        <p:spPr/>
        <p:txBody>
          <a:bodyPr/>
          <a:lstStyle/>
          <a:p>
            <a:fld id="{6E670F8F-EEB1-D34C-BB26-4CD8272C502C}" type="slidenum">
              <a:rPr lang="nl-NL" smtClean="0"/>
              <a:t>17</a:t>
            </a:fld>
            <a:endParaRPr lang="nl-NL"/>
          </a:p>
        </p:txBody>
      </p:sp>
    </p:spTree>
    <p:extLst>
      <p:ext uri="{BB962C8B-B14F-4D97-AF65-F5344CB8AC3E}">
        <p14:creationId xmlns:p14="http://schemas.microsoft.com/office/powerpoint/2010/main" val="3820277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709738" y="449263"/>
            <a:ext cx="2741612" cy="2055812"/>
          </a:xfrm>
        </p:spPr>
      </p:sp>
      <p:sp>
        <p:nvSpPr>
          <p:cNvPr id="3" name="Tijdelijke aanduiding voor notities 2"/>
          <p:cNvSpPr>
            <a:spLocks noGrp="1"/>
          </p:cNvSpPr>
          <p:nvPr>
            <p:ph type="body" idx="1"/>
          </p:nvPr>
        </p:nvSpPr>
        <p:spPr>
          <a:xfrm>
            <a:off x="685800" y="2683933"/>
            <a:ext cx="5486400" cy="5774267"/>
          </a:xfrm>
        </p:spPr>
        <p:txBody>
          <a:bodyPr/>
          <a:lstStyle/>
          <a:p>
            <a:r>
              <a:rPr lang="nl-NL" b="1" dirty="0"/>
              <a:t>Modelleren van de sterkte van tornado’s</a:t>
            </a:r>
            <a:endParaRPr lang="nl-NL" dirty="0"/>
          </a:p>
          <a:p>
            <a:r>
              <a:rPr lang="nl-NL" b="1" dirty="0"/>
              <a:t> </a:t>
            </a:r>
            <a:endParaRPr lang="nl-NL" dirty="0"/>
          </a:p>
          <a:p>
            <a:r>
              <a:rPr lang="nl-NL" dirty="0"/>
              <a:t>Even </a:t>
            </a:r>
            <a:r>
              <a:rPr lang="nl-NL" dirty="0" err="1"/>
              <a:t>googlen</a:t>
            </a:r>
            <a:r>
              <a:rPr lang="nl-NL" dirty="0"/>
              <a:t> geeft het volgende:</a:t>
            </a:r>
          </a:p>
          <a:p>
            <a:r>
              <a:rPr lang="nl-NL" dirty="0"/>
              <a:t> </a:t>
            </a:r>
          </a:p>
          <a:p>
            <a:r>
              <a:rPr lang="nl-NL" dirty="0"/>
              <a:t>Net als bij Beaufort is de F-schaal in eerste instantie gekoppeld aan beschrijvingen van de schade. Zie pagina 42 en volgende van de SLO-brochure over WDA.</a:t>
            </a:r>
          </a:p>
          <a:p>
            <a:r>
              <a:rPr lang="nl-NL" dirty="0"/>
              <a:t>Dat is de context. En daar is een wiskundige model bij bedacht.</a:t>
            </a:r>
          </a:p>
          <a:p>
            <a:r>
              <a:rPr lang="nl-NL" dirty="0"/>
              <a:t> </a:t>
            </a:r>
          </a:p>
          <a:p>
            <a:r>
              <a:rPr lang="nl-NL" dirty="0"/>
              <a:t>Weeronline meldt op 3-11-2013 een windhoos bij Wijk bij Duurstede. Gezien de schade (!) moeten er wel snelheden van 150 km/u zijn voorgekomen. F=?</a:t>
            </a:r>
          </a:p>
          <a:p>
            <a:r>
              <a:rPr lang="nl-NL" dirty="0"/>
              <a:t> </a:t>
            </a:r>
          </a:p>
          <a:p>
            <a:r>
              <a:rPr lang="nl-NL" dirty="0"/>
              <a:t>Op 25-11-2005 Hoek van Holland  de zwaarste windstoot ooit. Is F=4 wel </a:t>
            </a:r>
            <a:r>
              <a:rPr lang="nl-NL" dirty="0" err="1"/>
              <a:t>eesn</a:t>
            </a:r>
            <a:r>
              <a:rPr lang="nl-NL" dirty="0"/>
              <a:t> voorgekomen?</a:t>
            </a:r>
          </a:p>
          <a:p>
            <a:r>
              <a:rPr lang="nl-NL" dirty="0"/>
              <a:t> </a:t>
            </a:r>
          </a:p>
          <a:p>
            <a:r>
              <a:rPr lang="nl-NL" dirty="0"/>
              <a:t>Europa is niet tevreden over de F-schaal. Ze willen een fijnere maat (meer getallen, meer differentiatie) voor hun tornado’s. Vraag: bedenk zo’n </a:t>
            </a:r>
            <a:r>
              <a:rPr lang="nl-NL" dirty="0" err="1"/>
              <a:t>Z</a:t>
            </a:r>
            <a:r>
              <a:rPr lang="nl-NL" dirty="0"/>
              <a:t>-schaal met </a:t>
            </a:r>
            <a:r>
              <a:rPr lang="nl-NL" dirty="0" err="1"/>
              <a:t>Z</a:t>
            </a:r>
            <a:r>
              <a:rPr lang="nl-NL" dirty="0"/>
              <a:t>=</a:t>
            </a:r>
            <a:r>
              <a:rPr lang="nl-NL" dirty="0" err="1"/>
              <a:t>aF+b</a:t>
            </a:r>
            <a:r>
              <a:rPr lang="nl-NL" dirty="0"/>
              <a:t>. </a:t>
            </a:r>
          </a:p>
          <a:p>
            <a:r>
              <a:rPr lang="nl-NL" dirty="0"/>
              <a:t> </a:t>
            </a:r>
          </a:p>
          <a:p>
            <a:r>
              <a:rPr lang="nl-NL" i="1" dirty="0"/>
              <a:t>De twee eerste vragen zijn natuurlijk analoog aan die uit het examen, maar wel in de echte context.  Deze vraag doet beroep op abstraheren en formules manipuleren en maken. Leg uit waarom jouw schaal aan die Europese bezwaren tegemoet komt. </a:t>
            </a:r>
            <a:endParaRPr lang="nl-NL" dirty="0"/>
          </a:p>
          <a:p>
            <a:r>
              <a:rPr lang="nl-NL" i="1" dirty="0"/>
              <a:t>Even nadenken, proberen wat er gebeurt als a groter is dan 1 of kleiner is dan 1, enzovoort.</a:t>
            </a:r>
            <a:endParaRPr lang="nl-NL" dirty="0"/>
          </a:p>
          <a:p>
            <a:r>
              <a:rPr lang="nl-NL" i="1" dirty="0"/>
              <a:t> </a:t>
            </a:r>
            <a:endParaRPr lang="nl-NL" dirty="0"/>
          </a:p>
          <a:p>
            <a:r>
              <a:rPr lang="nl-NL" dirty="0"/>
              <a:t>Dan komt de </a:t>
            </a:r>
            <a:r>
              <a:rPr lang="nl-NL" dirty="0" err="1"/>
              <a:t>Torroschaal</a:t>
            </a:r>
            <a:r>
              <a:rPr lang="nl-NL" dirty="0"/>
              <a:t>. Laat zien waarom die aan de Europese wensen voldoet. Eventueel toevoegen dat het met een tabel kan.</a:t>
            </a:r>
          </a:p>
          <a:p>
            <a:r>
              <a:rPr lang="nl-NL" dirty="0"/>
              <a:t> </a:t>
            </a:r>
          </a:p>
          <a:p>
            <a:r>
              <a:rPr lang="nl-NL" dirty="0"/>
              <a:t>En dan: </a:t>
            </a:r>
            <a:r>
              <a:rPr lang="nl-NL" i="1" dirty="0"/>
              <a:t>Druk in een formule F in T uit.</a:t>
            </a:r>
            <a:r>
              <a:rPr lang="nl-NL" dirty="0"/>
              <a:t> </a:t>
            </a:r>
          </a:p>
          <a:p>
            <a:r>
              <a:rPr lang="nl-NL" dirty="0"/>
              <a:t> </a:t>
            </a:r>
          </a:p>
          <a:p>
            <a:r>
              <a:rPr lang="nl-NL" dirty="0"/>
              <a:t>Vervolgens kunnen er ook nog vragen over de </a:t>
            </a:r>
            <a:r>
              <a:rPr lang="nl-NL" dirty="0" err="1"/>
              <a:t>Beaufort-schaal</a:t>
            </a:r>
            <a:r>
              <a:rPr lang="nl-NL" dirty="0"/>
              <a:t> gesteld worden.</a:t>
            </a:r>
          </a:p>
          <a:p>
            <a:r>
              <a:rPr lang="nl-NL" dirty="0"/>
              <a:t> </a:t>
            </a:r>
          </a:p>
          <a:p>
            <a:r>
              <a:rPr lang="nl-NL" dirty="0"/>
              <a:t>Op deze manier leeft de context en gaat het niet allen om rekenwerk. </a:t>
            </a:r>
          </a:p>
        </p:txBody>
      </p:sp>
      <p:sp>
        <p:nvSpPr>
          <p:cNvPr id="4" name="Tijdelijke aanduiding voor dianummer 3"/>
          <p:cNvSpPr>
            <a:spLocks noGrp="1"/>
          </p:cNvSpPr>
          <p:nvPr>
            <p:ph type="sldNum" sz="quarter" idx="10"/>
          </p:nvPr>
        </p:nvSpPr>
        <p:spPr/>
        <p:txBody>
          <a:bodyPr/>
          <a:lstStyle/>
          <a:p>
            <a:fld id="{6E670F8F-EEB1-D34C-BB26-4CD8272C502C}" type="slidenum">
              <a:rPr lang="nl-NL" smtClean="0"/>
              <a:t>18</a:t>
            </a:fld>
            <a:endParaRPr lang="nl-NL"/>
          </a:p>
        </p:txBody>
      </p:sp>
    </p:spTree>
    <p:extLst>
      <p:ext uri="{BB962C8B-B14F-4D97-AF65-F5344CB8AC3E}">
        <p14:creationId xmlns:p14="http://schemas.microsoft.com/office/powerpoint/2010/main" val="4277419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947334" y="338667"/>
            <a:ext cx="2277533" cy="1708150"/>
          </a:xfrm>
        </p:spPr>
      </p:sp>
      <p:sp>
        <p:nvSpPr>
          <p:cNvPr id="3" name="Tijdelijke aanduiding voor notities 2"/>
          <p:cNvSpPr>
            <a:spLocks noGrp="1"/>
          </p:cNvSpPr>
          <p:nvPr>
            <p:ph type="body" idx="1"/>
          </p:nvPr>
        </p:nvSpPr>
        <p:spPr>
          <a:xfrm>
            <a:off x="685800" y="2125133"/>
            <a:ext cx="5486400" cy="6333067"/>
          </a:xfrm>
        </p:spPr>
        <p:txBody>
          <a:bodyPr/>
          <a:lstStyle/>
          <a:p>
            <a:endParaRPr lang="nl-NL" dirty="0" smtClean="0"/>
          </a:p>
          <a:p>
            <a:r>
              <a:rPr lang="nl-NL" dirty="0"/>
              <a:t>In plaats van te vragen om de formule te herschrijven in </a:t>
            </a:r>
            <a:r>
              <a:rPr lang="nl-NL" dirty="0" smtClean="0"/>
              <a:t>die </a:t>
            </a:r>
            <a:r>
              <a:rPr lang="nl-NL" dirty="0"/>
              <a:t>vorm</a:t>
            </a:r>
          </a:p>
          <a:p>
            <a:r>
              <a:rPr lang="nl-NL" dirty="0"/>
              <a:t> </a:t>
            </a:r>
          </a:p>
          <a:p>
            <a:r>
              <a:rPr lang="nl-NL" dirty="0"/>
              <a:t>kun je ook vragen om de twee modellen te vergelijken.</a:t>
            </a:r>
          </a:p>
          <a:p>
            <a:r>
              <a:rPr lang="nl-NL" dirty="0"/>
              <a:t> </a:t>
            </a:r>
          </a:p>
          <a:p>
            <a:r>
              <a:rPr lang="nl-NL" dirty="0"/>
              <a:t>Of je kunt na de vraag over herleiden alsnog die vraag over vergelijken stellen! </a:t>
            </a:r>
          </a:p>
          <a:p>
            <a:r>
              <a:rPr lang="nl-NL" dirty="0"/>
              <a:t> </a:t>
            </a:r>
          </a:p>
          <a:p>
            <a:endParaRPr lang="nl-NL" dirty="0"/>
          </a:p>
        </p:txBody>
      </p:sp>
      <p:sp>
        <p:nvSpPr>
          <p:cNvPr id="4" name="Tijdelijke aanduiding voor dianummer 3"/>
          <p:cNvSpPr>
            <a:spLocks noGrp="1"/>
          </p:cNvSpPr>
          <p:nvPr>
            <p:ph type="sldNum" sz="quarter" idx="10"/>
          </p:nvPr>
        </p:nvSpPr>
        <p:spPr/>
        <p:txBody>
          <a:bodyPr/>
          <a:lstStyle/>
          <a:p>
            <a:fld id="{6E670F8F-EEB1-D34C-BB26-4CD8272C502C}" type="slidenum">
              <a:rPr lang="nl-NL" smtClean="0"/>
              <a:t>19</a:t>
            </a:fld>
            <a:endParaRPr lang="nl-NL"/>
          </a:p>
        </p:txBody>
      </p:sp>
    </p:spTree>
    <p:extLst>
      <p:ext uri="{BB962C8B-B14F-4D97-AF65-F5344CB8AC3E}">
        <p14:creationId xmlns:p14="http://schemas.microsoft.com/office/powerpoint/2010/main" val="1581995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206097" y="685800"/>
            <a:ext cx="2281766" cy="1711325"/>
          </a:xfrm>
        </p:spPr>
      </p:sp>
      <p:sp>
        <p:nvSpPr>
          <p:cNvPr id="3" name="Tijdelijke aanduiding voor notities 2"/>
          <p:cNvSpPr>
            <a:spLocks noGrp="1"/>
          </p:cNvSpPr>
          <p:nvPr>
            <p:ph type="body" idx="1"/>
          </p:nvPr>
        </p:nvSpPr>
        <p:spPr>
          <a:xfrm>
            <a:off x="685800" y="2397125"/>
            <a:ext cx="5486400" cy="6061075"/>
          </a:xfrm>
        </p:spPr>
        <p:txBody>
          <a:bodyPr/>
          <a:lstStyle/>
          <a:p>
            <a:r>
              <a:rPr lang="nl-NL" sz="1100" dirty="0"/>
              <a:t>Enige tijd geleden zat ik bij een groepje leraren in Utrecht die in een project bezig zijn voorbeelden te ontwerpen van WDA voor hun lessen. Op hun verzoek had ik wat proefschriften van mijzelf meegenomen, ik heb nog steeds een paar dozen op zolder staan. De muizen lusten mijn proefschrift niet…</a:t>
            </a:r>
          </a:p>
          <a:p>
            <a:r>
              <a:rPr lang="nl-NL" sz="1100" dirty="0"/>
              <a:t>De titel van dat boekje is “Heuristisch wiskundeonderwijs” en je kunt zeggen dat het voor een deel ook over WDA ging. Die leraren vonden de illustraties buiten op het kaft zo mooi, dat ik die nu maar weer eens ga gebruiken. Een collega wiskundeleraar, Henk Meijer, heeft die indertijd getekend en ze stonden ook overal in Wiskunde Lijn.</a:t>
            </a:r>
          </a:p>
          <a:p>
            <a:r>
              <a:rPr lang="nl-NL" sz="1100" b="1" dirty="0"/>
              <a:t> </a:t>
            </a:r>
            <a:endParaRPr lang="nl-NL" sz="1100" dirty="0"/>
          </a:p>
          <a:p>
            <a:r>
              <a:rPr lang="nl-NL" sz="1100" dirty="0"/>
              <a:t>Mijn gewaardeerde collega Jan van de </a:t>
            </a:r>
            <a:r>
              <a:rPr lang="nl-NL" sz="1100" dirty="0" err="1"/>
              <a:t>Craats</a:t>
            </a:r>
            <a:r>
              <a:rPr lang="nl-NL" sz="1100" b="1" dirty="0"/>
              <a:t> </a:t>
            </a:r>
            <a:r>
              <a:rPr lang="nl-NL" sz="1100" dirty="0"/>
              <a:t>heeft twee jaar geleden voor BON een lezing gehouden met als titel “Koppie, koppie gebruiken”. Echt WDA. Nu bij WDA gaat het inderdaad over je hoofd, je hersens gebruiken. Vandaag licht ik er drie hoofdlijnen uit, nl.:</a:t>
            </a:r>
          </a:p>
          <a:p>
            <a:r>
              <a:rPr lang="nl-NL" sz="1100" b="1" dirty="0"/>
              <a:t> </a:t>
            </a:r>
            <a:endParaRPr lang="nl-NL" sz="1100" dirty="0"/>
          </a:p>
          <a:p>
            <a:r>
              <a:rPr lang="nl-NL" sz="1100" dirty="0"/>
              <a:t>Onder </a:t>
            </a:r>
            <a:r>
              <a:rPr lang="nl-NL" sz="1100" b="1" dirty="0"/>
              <a:t>Abstraheren</a:t>
            </a:r>
            <a:r>
              <a:rPr lang="nl-NL" sz="1100" dirty="0"/>
              <a:t> versta ik vandaag zo iets als teruggrijpen op de betekenis van een begrip, een notatie een techniek. Kernwerkwoorden zijn </a:t>
            </a:r>
            <a:r>
              <a:rPr lang="nl-NL" sz="1100" b="1" dirty="0"/>
              <a:t>weten waarom - uitleggen – redeneren - symbol sense</a:t>
            </a:r>
            <a:r>
              <a:rPr lang="nl-NL" sz="1100" dirty="0"/>
              <a:t>.</a:t>
            </a:r>
          </a:p>
          <a:p>
            <a:r>
              <a:rPr lang="nl-NL" sz="1100" dirty="0"/>
              <a:t> </a:t>
            </a:r>
          </a:p>
          <a:p>
            <a:r>
              <a:rPr lang="nl-NL" sz="1100" dirty="0"/>
              <a:t>Bij </a:t>
            </a:r>
            <a:r>
              <a:rPr lang="nl-NL" sz="1100" b="1" dirty="0"/>
              <a:t>Probleemoplossen</a:t>
            </a:r>
            <a:r>
              <a:rPr lang="nl-NL" sz="1100" dirty="0"/>
              <a:t> in de wiskunde heb je ook vaak dat onderliggend begrip, die onderliggende betekenis nodig. En een probleemaanpak met heuristische methoden, zoekstrategieën.</a:t>
            </a:r>
          </a:p>
          <a:p>
            <a:r>
              <a:rPr lang="nl-NL" sz="1100" dirty="0"/>
              <a:t> </a:t>
            </a:r>
          </a:p>
          <a:p>
            <a:r>
              <a:rPr lang="nl-NL" sz="1100" dirty="0"/>
              <a:t>Bij </a:t>
            </a:r>
            <a:r>
              <a:rPr lang="nl-NL" sz="1100" b="1" dirty="0"/>
              <a:t>Modelleren</a:t>
            </a:r>
            <a:r>
              <a:rPr lang="nl-NL" sz="1100" dirty="0"/>
              <a:t> gaat om het gehele proces van het maken van een wiskundig model, het herleiden van die modellen, het vergelijken van modelleren, het evalueren in het licht van de context enzovoort. In die cyclus moet veelal een beroep worden gedaan op abstraheren en probleemoplossen.  </a:t>
            </a:r>
          </a:p>
          <a:p>
            <a:r>
              <a:rPr lang="nl-NL" sz="1100" dirty="0"/>
              <a:t> </a:t>
            </a:r>
          </a:p>
          <a:p>
            <a:r>
              <a:rPr lang="nl-NL" sz="1100" dirty="0"/>
              <a:t>Laatst was ik op een reünie van de school waar ik de eerste tien jaar les heb gegeven.</a:t>
            </a:r>
          </a:p>
          <a:p>
            <a:r>
              <a:rPr lang="nl-NL" sz="1100" i="1" dirty="0" err="1"/>
              <a:t>Dineke</a:t>
            </a:r>
            <a:r>
              <a:rPr lang="nl-NL" sz="1100" i="1" dirty="0"/>
              <a:t>: Dankzij u leerde ik wiskunde begrijpen en heb ik hbs-B gehaald. </a:t>
            </a:r>
            <a:endParaRPr lang="nl-NL" sz="1100" dirty="0"/>
          </a:p>
          <a:p>
            <a:r>
              <a:rPr lang="en-US" sz="1100" i="1" dirty="0" err="1"/>
              <a:t>Josien</a:t>
            </a:r>
            <a:r>
              <a:rPr lang="en-US" sz="1100" i="1" dirty="0"/>
              <a:t>: Hoe </a:t>
            </a:r>
            <a:r>
              <a:rPr lang="en-US" sz="1100" i="1" dirty="0" err="1"/>
              <a:t>lossen</a:t>
            </a:r>
            <a:r>
              <a:rPr lang="en-US" sz="1100" i="1" dirty="0"/>
              <a:t> we </a:t>
            </a:r>
            <a:r>
              <a:rPr lang="en-US" sz="1100" i="1" dirty="0" err="1"/>
              <a:t>dit</a:t>
            </a:r>
            <a:r>
              <a:rPr lang="en-US" sz="1100" i="1" dirty="0"/>
              <a:t> op? </a:t>
            </a:r>
            <a:r>
              <a:rPr lang="en-US" sz="1100" i="1" dirty="0" err="1"/>
              <a:t>Eerst</a:t>
            </a:r>
            <a:r>
              <a:rPr lang="en-US" sz="1100" i="1" dirty="0"/>
              <a:t> </a:t>
            </a:r>
            <a:r>
              <a:rPr lang="en-US" sz="1100" i="1" dirty="0" err="1"/>
              <a:t>nadenken</a:t>
            </a:r>
            <a:r>
              <a:rPr lang="en-US" sz="1100" i="1" dirty="0"/>
              <a:t> </a:t>
            </a:r>
            <a:r>
              <a:rPr lang="en-US" sz="1100" i="1" dirty="0" err="1"/>
              <a:t>dan</a:t>
            </a:r>
            <a:r>
              <a:rPr lang="en-US" sz="1100" i="1" dirty="0"/>
              <a:t> </a:t>
            </a:r>
            <a:r>
              <a:rPr lang="en-US" sz="1100" i="1" dirty="0" err="1"/>
              <a:t>doen</a:t>
            </a:r>
            <a:r>
              <a:rPr lang="en-US" sz="1100" i="1" dirty="0"/>
              <a:t>. </a:t>
            </a:r>
            <a:r>
              <a:rPr lang="en-US" sz="1100" i="1" dirty="0" err="1"/>
              <a:t>Dat</a:t>
            </a:r>
            <a:r>
              <a:rPr lang="en-US" sz="1100" i="1" dirty="0"/>
              <a:t> </a:t>
            </a:r>
            <a:r>
              <a:rPr lang="en-US" sz="1100" i="1" dirty="0" err="1"/>
              <a:t>ramde</a:t>
            </a:r>
            <a:r>
              <a:rPr lang="en-US" sz="1100" i="1" dirty="0"/>
              <a:t> u </a:t>
            </a:r>
            <a:r>
              <a:rPr lang="en-US" sz="1100" i="1" dirty="0" err="1"/>
              <a:t>er</a:t>
            </a:r>
            <a:r>
              <a:rPr lang="en-US" sz="1100" i="1" dirty="0"/>
              <a:t> </a:t>
            </a:r>
            <a:r>
              <a:rPr lang="en-US" sz="1100" i="1" dirty="0" err="1"/>
              <a:t>bij</a:t>
            </a:r>
            <a:r>
              <a:rPr lang="en-US" sz="1100" i="1" dirty="0"/>
              <a:t> </a:t>
            </a:r>
            <a:r>
              <a:rPr lang="en-US" sz="1100" i="1" dirty="0" err="1"/>
              <a:t>ons</a:t>
            </a:r>
            <a:r>
              <a:rPr lang="en-US" sz="1100" b="1" dirty="0"/>
              <a:t> in. </a:t>
            </a:r>
            <a:r>
              <a:rPr lang="en-US" sz="1100" dirty="0" err="1"/>
              <a:t>Ziedaar</a:t>
            </a:r>
            <a:r>
              <a:rPr lang="en-US" sz="1100" dirty="0"/>
              <a:t> </a:t>
            </a:r>
            <a:r>
              <a:rPr lang="en-US" sz="1100" dirty="0" err="1"/>
              <a:t>abstraheren</a:t>
            </a:r>
            <a:r>
              <a:rPr lang="en-US" sz="1100" dirty="0"/>
              <a:t>, </a:t>
            </a:r>
            <a:r>
              <a:rPr lang="en-US" sz="1100" dirty="0" err="1"/>
              <a:t>begrijpen</a:t>
            </a:r>
            <a:r>
              <a:rPr lang="en-US" sz="1100" dirty="0"/>
              <a:t> </a:t>
            </a:r>
            <a:r>
              <a:rPr lang="en-US" sz="1100" dirty="0" err="1"/>
              <a:t>wat</a:t>
            </a:r>
            <a:r>
              <a:rPr lang="en-US" sz="1100" dirty="0"/>
              <a:t> je </a:t>
            </a:r>
            <a:r>
              <a:rPr lang="en-US" sz="1100" dirty="0" err="1"/>
              <a:t>doet</a:t>
            </a:r>
            <a:r>
              <a:rPr lang="en-US" sz="1100" dirty="0"/>
              <a:t>, en probleemoplossen.</a:t>
            </a:r>
            <a:endParaRPr lang="nl-NL" sz="1100" dirty="0"/>
          </a:p>
          <a:p>
            <a:r>
              <a:rPr lang="en-US" sz="1100" dirty="0" err="1"/>
              <a:t>Jacomijn</a:t>
            </a:r>
            <a:r>
              <a:rPr lang="en-US" sz="1100" dirty="0"/>
              <a:t>, 2 en 3 </a:t>
            </a:r>
            <a:r>
              <a:rPr lang="en-US" sz="1100" dirty="0" err="1"/>
              <a:t>havo</a:t>
            </a:r>
            <a:r>
              <a:rPr lang="en-US" sz="1100" dirty="0"/>
              <a:t>, </a:t>
            </a:r>
            <a:r>
              <a:rPr lang="en-US" sz="1100" dirty="0" err="1"/>
              <a:t>kwam</a:t>
            </a:r>
            <a:r>
              <a:rPr lang="en-US" sz="1100" dirty="0"/>
              <a:t> </a:t>
            </a:r>
            <a:r>
              <a:rPr lang="en-US" sz="1100" dirty="0" err="1"/>
              <a:t>ook</a:t>
            </a:r>
            <a:r>
              <a:rPr lang="en-US" sz="1100" dirty="0"/>
              <a:t> </a:t>
            </a:r>
            <a:r>
              <a:rPr lang="en-US" sz="1100" dirty="0" err="1"/>
              <a:t>langs</a:t>
            </a:r>
            <a:r>
              <a:rPr lang="en-US" sz="1100" dirty="0"/>
              <a:t>, </a:t>
            </a:r>
            <a:r>
              <a:rPr lang="en-US" sz="1100" dirty="0" err="1"/>
              <a:t>opgewekt</a:t>
            </a:r>
            <a:r>
              <a:rPr lang="en-US" sz="1100" dirty="0"/>
              <a:t> </a:t>
            </a:r>
            <a:r>
              <a:rPr lang="en-US" sz="1100" dirty="0" err="1"/>
              <a:t>als</a:t>
            </a:r>
            <a:r>
              <a:rPr lang="en-US" sz="1100" dirty="0"/>
              <a:t> </a:t>
            </a:r>
            <a:r>
              <a:rPr lang="en-US" sz="1100" dirty="0" err="1"/>
              <a:t>altijd</a:t>
            </a:r>
            <a:r>
              <a:rPr lang="en-US" sz="1100" dirty="0"/>
              <a:t>. </a:t>
            </a:r>
            <a:r>
              <a:rPr lang="en-US" sz="1100" i="1" dirty="0"/>
              <a:t>Ha, die </a:t>
            </a:r>
            <a:r>
              <a:rPr lang="en-US" sz="1100" i="1" dirty="0" err="1"/>
              <a:t>meneer</a:t>
            </a:r>
            <a:r>
              <a:rPr lang="en-US" sz="1100" i="1" dirty="0"/>
              <a:t> van Streun, we </a:t>
            </a:r>
            <a:r>
              <a:rPr lang="en-US" sz="1100" i="1" dirty="0" err="1"/>
              <a:t>hadden</a:t>
            </a:r>
            <a:r>
              <a:rPr lang="en-US" sz="1100" i="1" dirty="0"/>
              <a:t> </a:t>
            </a:r>
            <a:r>
              <a:rPr lang="en-US" sz="1100" i="1" dirty="0" err="1"/>
              <a:t>veel</a:t>
            </a:r>
            <a:r>
              <a:rPr lang="en-US" sz="1100" i="1" dirty="0"/>
              <a:t> </a:t>
            </a:r>
            <a:r>
              <a:rPr lang="en-US" sz="1100" i="1" dirty="0" err="1"/>
              <a:t>lol</a:t>
            </a:r>
            <a:r>
              <a:rPr lang="en-US" sz="1100" i="1" dirty="0"/>
              <a:t>, maar van die </a:t>
            </a:r>
            <a:r>
              <a:rPr lang="en-US" sz="1100" i="1" dirty="0" err="1"/>
              <a:t>wiskunde</a:t>
            </a:r>
            <a:r>
              <a:rPr lang="en-US" sz="1100" i="1" dirty="0"/>
              <a:t> van u </a:t>
            </a:r>
            <a:r>
              <a:rPr lang="en-US" sz="1100" i="1" dirty="0" err="1"/>
              <a:t>heb</a:t>
            </a:r>
            <a:r>
              <a:rPr lang="en-US" sz="1100" i="1" dirty="0"/>
              <a:t> </a:t>
            </a:r>
            <a:r>
              <a:rPr lang="en-US" sz="1100" i="1" dirty="0" err="1"/>
              <a:t>ik</a:t>
            </a:r>
            <a:r>
              <a:rPr lang="en-US" sz="1100" i="1" dirty="0"/>
              <a:t> </a:t>
            </a:r>
            <a:r>
              <a:rPr lang="en-US" sz="1100" i="1" dirty="0" err="1"/>
              <a:t>nooit</a:t>
            </a:r>
            <a:r>
              <a:rPr lang="en-US" sz="1100" i="1" dirty="0"/>
              <a:t> </a:t>
            </a:r>
            <a:r>
              <a:rPr lang="en-US" sz="1100" i="1" dirty="0" err="1"/>
              <a:t>wat</a:t>
            </a:r>
            <a:r>
              <a:rPr lang="en-US" sz="1100" i="1" dirty="0"/>
              <a:t> </a:t>
            </a:r>
            <a:r>
              <a:rPr lang="en-US" sz="1100" i="1" dirty="0" err="1"/>
              <a:t>begrepen</a:t>
            </a:r>
            <a:r>
              <a:rPr lang="en-US" sz="1100" i="1" dirty="0"/>
              <a:t>……</a:t>
            </a:r>
            <a:endParaRPr lang="nl-NL" sz="1100" dirty="0"/>
          </a:p>
          <a:p>
            <a:endParaRPr lang="nl-NL" sz="1100" dirty="0"/>
          </a:p>
        </p:txBody>
      </p:sp>
      <p:sp>
        <p:nvSpPr>
          <p:cNvPr id="4" name="Tijdelijke aanduiding voor dianummer 3"/>
          <p:cNvSpPr>
            <a:spLocks noGrp="1"/>
          </p:cNvSpPr>
          <p:nvPr>
            <p:ph type="sldNum" sz="quarter" idx="10"/>
          </p:nvPr>
        </p:nvSpPr>
        <p:spPr/>
        <p:txBody>
          <a:bodyPr/>
          <a:lstStyle/>
          <a:p>
            <a:fld id="{D2D3755E-9A0F-C946-A64F-A355846BD156}" type="slidenum">
              <a:rPr lang="nl-NL" smtClean="0"/>
              <a:t>2</a:t>
            </a:fld>
            <a:endParaRPr lang="nl-NL"/>
          </a:p>
        </p:txBody>
      </p:sp>
    </p:spTree>
    <p:extLst>
      <p:ext uri="{BB962C8B-B14F-4D97-AF65-F5344CB8AC3E}">
        <p14:creationId xmlns:p14="http://schemas.microsoft.com/office/powerpoint/2010/main" val="4264443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notities 2"/>
          <p:cNvSpPr>
            <a:spLocks noGrp="1"/>
          </p:cNvSpPr>
          <p:nvPr>
            <p:ph type="body" idx="1"/>
          </p:nvPr>
        </p:nvSpPr>
        <p:spPr>
          <a:xfrm>
            <a:off x="685800" y="643467"/>
            <a:ext cx="5486400" cy="8356600"/>
          </a:xfrm>
        </p:spPr>
        <p:txBody>
          <a:bodyPr/>
          <a:lstStyle/>
          <a:p>
            <a:r>
              <a:rPr lang="nl-NL" sz="1000" b="1" dirty="0" smtClean="0"/>
              <a:t>Over </a:t>
            </a:r>
            <a:r>
              <a:rPr lang="nl-NL" sz="1000" b="1" dirty="0"/>
              <a:t>de inhoud</a:t>
            </a:r>
            <a:r>
              <a:rPr lang="nl-NL" sz="1000" dirty="0"/>
              <a:t>: het gaat niet om oude of nieuwe inhouden, vroeger was het niet altijd beter en vernieuwing is dat evenmin.</a:t>
            </a:r>
          </a:p>
          <a:p>
            <a:r>
              <a:rPr lang="nl-NL" sz="1000" dirty="0"/>
              <a:t>Het gaat om goede of slechte inhouden. Ooit moest ik op de Groen van Prinsterer lagere school foutloos bladzijden lang getallen optellen en aftrekken en in die tijd was dat zinvol, want alle cijferwerk in de maatschappij gebeurde met de hand. Nu hebben we computerprogramma’s die feilloos algebraïsch rekenwerk uitvoeren en kunnen wiskundigen niet meer zonder. Hoog tijd om te overwegen een programma als </a:t>
            </a:r>
            <a:r>
              <a:rPr lang="nl-NL" sz="1000" dirty="0" err="1"/>
              <a:t>Geogebra</a:t>
            </a:r>
            <a:r>
              <a:rPr lang="nl-NL" sz="1000" dirty="0"/>
              <a:t> tot op het centrale examen te gaan gebruiken en opnieuw vast te leggen welke wiskundige bagage nodig is om daar zinvol mee om te kunnen gaan. Dan zal het meer moeten gaan over “symbol sense” dan over het feilloos kunnen uitvoeren van algebraïsche technieken.  </a:t>
            </a:r>
          </a:p>
          <a:p>
            <a:r>
              <a:rPr lang="nl-NL" sz="1000" dirty="0"/>
              <a:t> </a:t>
            </a:r>
          </a:p>
          <a:p>
            <a:r>
              <a:rPr lang="nl-NL" sz="1000" b="1" dirty="0"/>
              <a:t>Over de nieuwe programma’s: plussen en minnen</a:t>
            </a:r>
            <a:endParaRPr lang="nl-NL" sz="1000" dirty="0"/>
          </a:p>
          <a:p>
            <a:r>
              <a:rPr lang="nl-NL" sz="1000" dirty="0"/>
              <a:t>Er zijn pluspunten in de nieuwe programma’s aan te wijzen. Het onderscheid tussen reproductie en productie zal ook op de centrale examens in toenemende mate een rol spelen. En ook een goede examenvoorbereiding houdt in dat leerlingen leren te denken in wiskundige begrippen en methoden.</a:t>
            </a:r>
          </a:p>
          <a:p>
            <a:r>
              <a:rPr lang="nl-NL" sz="1000" dirty="0"/>
              <a:t>En het lijkt erop dat er een begin is gemaakt om de statistiek beter te laten aansluiten bij het echte gebruik in de maatschappij en nagenoeg alle vervolgopleidingen. En het logisch rederneren in wiskunde C is een boeiend experiment. Minpunt is de doorgeschoten eenzijdigheid van bijna alle programma’s in de analyse, het algebraïsch rekenwerk, zelfs zonder dat het kunnen opstellen en interpreteren van formules daardoor beter gaat. En die eenzijdigheid gaat ten koste van de meetkunde in de B-vakken en b.v. onderwerpen als </a:t>
            </a:r>
            <a:r>
              <a:rPr lang="nl-NL" sz="1000" dirty="0" err="1"/>
              <a:t>grafen</a:t>
            </a:r>
            <a:r>
              <a:rPr lang="nl-NL" sz="1000" dirty="0"/>
              <a:t> en matrices, die wiskunde A vwo een eigen identiteit gaven.    </a:t>
            </a:r>
          </a:p>
          <a:p>
            <a:r>
              <a:rPr lang="nl-NL" sz="1000" dirty="0"/>
              <a:t> </a:t>
            </a:r>
          </a:p>
          <a:p>
            <a:r>
              <a:rPr lang="nl-NL" sz="1000" b="1" dirty="0"/>
              <a:t>Over de wiskundelessen</a:t>
            </a:r>
            <a:endParaRPr lang="nl-NL" sz="1000" dirty="0"/>
          </a:p>
          <a:p>
            <a:r>
              <a:rPr lang="nl-NL" sz="1000" dirty="0"/>
              <a:t> </a:t>
            </a:r>
          </a:p>
          <a:p>
            <a:r>
              <a:rPr lang="nl-NL" sz="1000" b="1" dirty="0"/>
              <a:t>activerende rol van de leraar</a:t>
            </a:r>
            <a:endParaRPr lang="nl-NL" sz="1000" dirty="0"/>
          </a:p>
          <a:p>
            <a:r>
              <a:rPr lang="nl-NL" sz="1000" dirty="0"/>
              <a:t>We hebben de onderwijskundige hype van het zelfstandig werken en activerend leren, terwijl de leraar moest zwijgen,  hopelijk achter ons. </a:t>
            </a:r>
          </a:p>
          <a:p>
            <a:r>
              <a:rPr lang="nl-NL" sz="1000" dirty="0"/>
              <a:t>Het gaat om de kwaliteit van dat zelfstandig iets doen. In veel wiskundelessen is dat ontaard in zelfstandig sterk gestructureerde sommetjes liquideren zonder enige diepgang, zonder denkhobbels, zodat het zelf denken wordt verhinderd. Nee, de leraar is meer dan een hulp biedende coach die nog eens op verzoek de uitwerkingen van het internet toelicht! Gelukkig zijn er nog steeds veel goede wiskundeleraren die dat beseffen, zie deze SLO-publicatie.</a:t>
            </a:r>
          </a:p>
          <a:p>
            <a:r>
              <a:rPr lang="nl-NL" sz="1000" dirty="0"/>
              <a:t> </a:t>
            </a:r>
          </a:p>
          <a:p>
            <a:r>
              <a:rPr lang="nl-NL" sz="1000" b="1" dirty="0"/>
              <a:t>krachtige wiskundesectie</a:t>
            </a:r>
            <a:endParaRPr lang="nl-NL" sz="1000" dirty="0"/>
          </a:p>
          <a:p>
            <a:r>
              <a:rPr lang="nl-NL" sz="1000" dirty="0"/>
              <a:t>Voor het bereiken van  lange-termijn leerdoelen, zoals het ontwikkelen van WDA bij leerlingen, horen langlopende leerprocessen. Dus vanaf leerjaar tot en met 6 vwo. In sommige scholen heerst nog de management hype van horizontale lerarenteams, terwijl in steeds meer andere de vaksecties meer centraal worden gesteld. Samen werken aan die langlopende leerprocessen en daar faciliteiten voor eisen bij de schoolleiding, als die het licht nog niet heeft gezien.  </a:t>
            </a:r>
          </a:p>
          <a:p>
            <a:r>
              <a:rPr lang="nl-NL" sz="1000" dirty="0"/>
              <a:t> </a:t>
            </a:r>
          </a:p>
          <a:p>
            <a:r>
              <a:rPr lang="nl-NL" sz="1000" b="1" dirty="0"/>
              <a:t>baas boven boek</a:t>
            </a:r>
            <a:endParaRPr lang="nl-NL" sz="1000" dirty="0"/>
          </a:p>
          <a:p>
            <a:r>
              <a:rPr lang="nl-NL" sz="1000" dirty="0"/>
              <a:t>Internationale bezoekers, teams van buitenlandse inspecteurs, onderzoekers, verbazen zich over de dominante rol van het schoolboek in het Nederlandse wiskundeonderwijs. Leraren die hun leerlingen helemaal uitleveren aan het schoolboek en zelf alleen nog maar terzijde wat hulp bieden, desgevraagd. En, neemt u dit van mij aan, het boek (of de i-pad) heeft grote beperkingen. Mede door aandrang van gebruikers zijn de opgaven zo geconstrueerd dat de leerlingen stap voor stap naar vraag d, e of f worden geleid. Zodat er geen vragen rijzen en zij fijn zelfstandig door kunnen gaan met het liquideren van sommen. Zonder te hoeven na te denken. Imiteer maar de voorbeelden, doe dat na, leer het uit het hoofd en je kunt de toets maken. Zeg maar, de KMA-didactiek uit de 19</a:t>
            </a:r>
            <a:r>
              <a:rPr lang="nl-NL" sz="1000" baseline="30000" dirty="0"/>
              <a:t>e</a:t>
            </a:r>
            <a:r>
              <a:rPr lang="nl-NL" sz="1000" dirty="0"/>
              <a:t> eeuw…. De modale leerling met een goed geheugen en zonder begrip maakt de komende toets redelijk en vergeet binnen enkele weken wat zij/hij heeft gememoriseerd. En omdat zij/hij niet heeft geleerd om op basis van begrip een vergeten werkwijze opnieuw te bedenk, wordt elke vergeten opgave een nieuw probleem!   </a:t>
            </a:r>
          </a:p>
          <a:p>
            <a:endParaRPr lang="nl-NL" sz="1000" dirty="0"/>
          </a:p>
        </p:txBody>
      </p:sp>
      <p:sp>
        <p:nvSpPr>
          <p:cNvPr id="4" name="Tijdelijke aanduiding voor dianummer 3"/>
          <p:cNvSpPr>
            <a:spLocks noGrp="1"/>
          </p:cNvSpPr>
          <p:nvPr>
            <p:ph type="sldNum" sz="quarter" idx="10"/>
          </p:nvPr>
        </p:nvSpPr>
        <p:spPr/>
        <p:txBody>
          <a:bodyPr/>
          <a:lstStyle/>
          <a:p>
            <a:fld id="{6E670F8F-EEB1-D34C-BB26-4CD8272C502C}" type="slidenum">
              <a:rPr lang="nl-NL" sz="1000" smtClean="0"/>
              <a:t>20</a:t>
            </a:fld>
            <a:endParaRPr lang="nl-NL" sz="1000"/>
          </a:p>
        </p:txBody>
      </p:sp>
    </p:spTree>
    <p:extLst>
      <p:ext uri="{BB962C8B-B14F-4D97-AF65-F5344CB8AC3E}">
        <p14:creationId xmlns:p14="http://schemas.microsoft.com/office/powerpoint/2010/main" val="3103314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913467" y="990600"/>
            <a:ext cx="1971146" cy="1479805"/>
          </a:xfrm>
        </p:spPr>
      </p:sp>
      <p:sp>
        <p:nvSpPr>
          <p:cNvPr id="3" name="Tijdelijke aanduiding voor notities 2"/>
          <p:cNvSpPr>
            <a:spLocks noGrp="1"/>
          </p:cNvSpPr>
          <p:nvPr>
            <p:ph type="body" idx="1"/>
          </p:nvPr>
        </p:nvSpPr>
        <p:spPr>
          <a:xfrm>
            <a:off x="685800" y="2470405"/>
            <a:ext cx="5486400" cy="6214808"/>
          </a:xfrm>
        </p:spPr>
        <p:txBody>
          <a:bodyPr/>
          <a:lstStyle/>
          <a:p>
            <a:r>
              <a:rPr lang="nl-NL" sz="1100" dirty="0"/>
              <a:t>Woensdag 25 maart 2015: WDA-doe dag in Utrecht</a:t>
            </a:r>
          </a:p>
          <a:p>
            <a:r>
              <a:rPr lang="nl-NL" sz="1100" b="1" dirty="0"/>
              <a:t>Op woens­dag 25 maart 2015 </a:t>
            </a:r>
            <a:r>
              <a:rPr lang="nl-NL" sz="1100" b="1" dirty="0" smtClean="0"/>
              <a:t>organiseren Platform Wiskunde Nederland </a:t>
            </a:r>
            <a:r>
              <a:rPr lang="nl-NL" sz="1100" b="1" dirty="0"/>
              <a:t>(PWN) en SLO in Utrecht de WDA-</a:t>
            </a:r>
            <a:r>
              <a:rPr lang="nl-NL" sz="1100" b="1" dirty="0" err="1"/>
              <a:t>doedag</a:t>
            </a:r>
            <a:r>
              <a:rPr lang="nl-NL" sz="1100" b="1" dirty="0"/>
              <a:t>. Op deze dag staan </a:t>
            </a:r>
            <a:r>
              <a:rPr lang="nl-NL" sz="1100" b="1" dirty="0" smtClean="0"/>
              <a:t>wiskundige denkactiviteiten </a:t>
            </a:r>
            <a:r>
              <a:rPr lang="nl-NL" sz="1100" b="1" dirty="0"/>
              <a:t>in de onder- en </a:t>
            </a:r>
            <a:r>
              <a:rPr lang="nl-NL" sz="1100" b="1" dirty="0" smtClean="0"/>
              <a:t>bovenbouw centraal</a:t>
            </a:r>
            <a:r>
              <a:rPr lang="nl-NL" sz="1100" b="1" dirty="0"/>
              <a:t>.</a:t>
            </a:r>
            <a:endParaRPr lang="nl-NL" sz="1100" dirty="0"/>
          </a:p>
          <a:p>
            <a:r>
              <a:rPr lang="nl-NL" sz="1100" dirty="0"/>
              <a:t> </a:t>
            </a:r>
          </a:p>
          <a:p>
            <a:r>
              <a:rPr lang="nl-NL" sz="1100" dirty="0"/>
              <a:t> </a:t>
            </a:r>
          </a:p>
          <a:p>
            <a:r>
              <a:rPr lang="nl-NL" sz="1100" dirty="0" smtClean="0"/>
              <a:t>Deelnemers </a:t>
            </a:r>
            <a:r>
              <a:rPr lang="nl-NL" sz="1100" dirty="0"/>
              <a:t>wordt </a:t>
            </a:r>
            <a:r>
              <a:rPr lang="nl-NL" sz="1100" dirty="0" smtClean="0"/>
              <a:t>gevraagd </a:t>
            </a:r>
            <a:r>
              <a:rPr lang="nl-NL" sz="1100" dirty="0"/>
              <a:t>om een boek mee te nemen waaruit zij de </a:t>
            </a:r>
            <a:r>
              <a:rPr lang="nl-NL" sz="1100" dirty="0" smtClean="0"/>
              <a:t>eerstvolgende </a:t>
            </a:r>
            <a:r>
              <a:rPr lang="nl-NL" sz="1100" dirty="0"/>
              <a:t>werkdag les gaan geven. In work­shops waarin de </a:t>
            </a:r>
            <a:r>
              <a:rPr lang="nl-NL" sz="1100" dirty="0" smtClean="0"/>
              <a:t>ontwikkeling </a:t>
            </a:r>
            <a:r>
              <a:rPr lang="nl-NL" sz="1100" dirty="0"/>
              <a:t>van </a:t>
            </a:r>
            <a:r>
              <a:rPr lang="nl-NL" sz="1100" dirty="0" smtClean="0"/>
              <a:t>wiskundige denkactiviteiten centraal </a:t>
            </a:r>
            <a:r>
              <a:rPr lang="nl-NL" sz="1100" dirty="0"/>
              <a:t>staan, gaan </a:t>
            </a:r>
            <a:r>
              <a:rPr lang="nl-NL" sz="1100" dirty="0" smtClean="0"/>
              <a:t>deelnemers praktisch </a:t>
            </a:r>
            <a:r>
              <a:rPr lang="nl-NL" sz="1100" dirty="0"/>
              <a:t>aan de slag. Het doel is om al voor de </a:t>
            </a:r>
            <a:r>
              <a:rPr lang="nl-NL" sz="1100" dirty="0" smtClean="0"/>
              <a:t>volgende </a:t>
            </a:r>
            <a:r>
              <a:rPr lang="nl-NL" sz="1100" dirty="0"/>
              <a:t>dag een </a:t>
            </a:r>
            <a:r>
              <a:rPr lang="nl-NL" sz="1100" dirty="0" smtClean="0"/>
              <a:t>wiskundige denkactiviteit </a:t>
            </a:r>
            <a:r>
              <a:rPr lang="nl-NL" sz="1100" dirty="0"/>
              <a:t>in de les </a:t>
            </a:r>
            <a:r>
              <a:rPr lang="nl-NL" sz="1100" dirty="0" smtClean="0"/>
              <a:t>centraal </a:t>
            </a:r>
            <a:r>
              <a:rPr lang="nl-NL" sz="1100" dirty="0"/>
              <a:t>te kunnen stellen.</a:t>
            </a:r>
          </a:p>
          <a:p>
            <a:r>
              <a:rPr lang="nl-NL" sz="1100" dirty="0"/>
              <a:t>Meer </a:t>
            </a:r>
            <a:r>
              <a:rPr lang="nl-NL" sz="1100" dirty="0" smtClean="0"/>
              <a:t>informatie </a:t>
            </a:r>
            <a:r>
              <a:rPr lang="nl-NL" sz="1100" dirty="0"/>
              <a:t>volgt in het begin van 2015. </a:t>
            </a:r>
            <a:r>
              <a:rPr lang="nl-NL" sz="1100" dirty="0" smtClean="0"/>
              <a:t>Reserveer </a:t>
            </a:r>
            <a:r>
              <a:rPr lang="nl-NL" sz="1100" dirty="0"/>
              <a:t>alvast de datum in uw agenda.</a:t>
            </a:r>
          </a:p>
          <a:p>
            <a:r>
              <a:rPr lang="nl-NL" sz="1100" dirty="0"/>
              <a:t> </a:t>
            </a:r>
          </a:p>
          <a:p>
            <a:r>
              <a:rPr lang="nl-NL" sz="1100" dirty="0"/>
              <a:t>Aan het werk dus.</a:t>
            </a:r>
          </a:p>
          <a:p>
            <a:r>
              <a:rPr lang="nl-NL" sz="1100" dirty="0"/>
              <a:t> </a:t>
            </a:r>
          </a:p>
          <a:p>
            <a:r>
              <a:rPr lang="nl-NL" sz="1100" dirty="0"/>
              <a:t>Wat kunnen we ontwerpen?</a:t>
            </a:r>
          </a:p>
          <a:p>
            <a:r>
              <a:rPr lang="nl-NL" sz="1100" dirty="0"/>
              <a:t> </a:t>
            </a:r>
          </a:p>
          <a:p>
            <a:r>
              <a:rPr lang="nl-NL" sz="1100" dirty="0"/>
              <a:t>1. Startproblemen van een hoofdstuk, die typerend zijn voor het onderwerp en waar je steeds op terug kunt komen.</a:t>
            </a:r>
          </a:p>
          <a:p>
            <a:r>
              <a:rPr lang="nl-NL" sz="1100" dirty="0"/>
              <a:t> </a:t>
            </a:r>
          </a:p>
          <a:p>
            <a:r>
              <a:rPr lang="nl-NL" sz="1100" dirty="0"/>
              <a:t>2. Problemen waarin de kennis uit een hoofdstuk wordt gebruikt, zonder dat het meteen duidelijk is wat er moet gebeuren om tot een oplossing te komen. </a:t>
            </a:r>
          </a:p>
          <a:p>
            <a:r>
              <a:rPr lang="nl-NL" sz="1100" dirty="0"/>
              <a:t> </a:t>
            </a:r>
          </a:p>
          <a:p>
            <a:r>
              <a:rPr lang="nl-NL" sz="1100" dirty="0"/>
              <a:t>3. Hoofdstuk overstijgende problemen waarin keuzes moeten gemaakt voor </a:t>
            </a:r>
            <a:r>
              <a:rPr lang="nl-NL" sz="1100" dirty="0" err="1"/>
              <a:t>ce</a:t>
            </a:r>
            <a:r>
              <a:rPr lang="nl-NL" sz="1100" dirty="0"/>
              <a:t> aanpak en de te benutten wiskunde.</a:t>
            </a:r>
          </a:p>
          <a:p>
            <a:r>
              <a:rPr lang="nl-NL" sz="1100" dirty="0"/>
              <a:t> </a:t>
            </a:r>
          </a:p>
          <a:p>
            <a:r>
              <a:rPr lang="nl-NL" sz="1100" dirty="0"/>
              <a:t>4. Samen heuristische overzichten bouwen van allerlei typen opgaven met hun aanpak. </a:t>
            </a:r>
          </a:p>
          <a:p>
            <a:r>
              <a:rPr lang="nl-NL" sz="1100" dirty="0"/>
              <a:t> </a:t>
            </a:r>
          </a:p>
          <a:p>
            <a:r>
              <a:rPr lang="nl-NL" sz="1100" dirty="0"/>
              <a:t>5. Verdiepende opdrachten met een wilde verzameling van formules om symbol sense te ontwikkelen.</a:t>
            </a:r>
          </a:p>
          <a:p>
            <a:r>
              <a:rPr lang="nl-NL" sz="1100" dirty="0"/>
              <a:t> </a:t>
            </a:r>
          </a:p>
          <a:p>
            <a:r>
              <a:rPr lang="nl-NL" sz="1100" dirty="0"/>
              <a:t>6. Toetsopgaven om met de parate vaardigheden ook de betekenissen af te vragen.</a:t>
            </a:r>
          </a:p>
          <a:p>
            <a:r>
              <a:rPr lang="nl-NL" sz="1100" dirty="0"/>
              <a:t> </a:t>
            </a:r>
          </a:p>
          <a:p>
            <a:r>
              <a:rPr lang="nl-NL" sz="1100" dirty="0"/>
              <a:t>7. Onderzoeksopdrachten, b.v. met een modelleercyclus, een onderzoek naar de relaties in een rijke meetkundige rijke situatie of naar een familie van functies  of …</a:t>
            </a:r>
          </a:p>
          <a:p>
            <a:r>
              <a:rPr lang="nl-NL" sz="1100" dirty="0"/>
              <a:t> </a:t>
            </a:r>
          </a:p>
          <a:p>
            <a:r>
              <a:rPr lang="nl-NL" sz="1100" dirty="0"/>
              <a:t>8. Enzovoort.</a:t>
            </a:r>
          </a:p>
          <a:p>
            <a:endParaRPr lang="nl-NL" sz="1100" dirty="0"/>
          </a:p>
        </p:txBody>
      </p:sp>
      <p:sp>
        <p:nvSpPr>
          <p:cNvPr id="4" name="Tijdelijke aanduiding voor dianummer 3"/>
          <p:cNvSpPr>
            <a:spLocks noGrp="1"/>
          </p:cNvSpPr>
          <p:nvPr>
            <p:ph type="sldNum" sz="quarter" idx="10"/>
          </p:nvPr>
        </p:nvSpPr>
        <p:spPr/>
        <p:txBody>
          <a:bodyPr/>
          <a:lstStyle/>
          <a:p>
            <a:fld id="{6E670F8F-EEB1-D34C-BB26-4CD8272C502C}" type="slidenum">
              <a:rPr lang="nl-NL" sz="1100" smtClean="0"/>
              <a:t>21</a:t>
            </a:fld>
            <a:endParaRPr lang="nl-NL" sz="1100"/>
          </a:p>
        </p:txBody>
      </p:sp>
    </p:spTree>
    <p:extLst>
      <p:ext uri="{BB962C8B-B14F-4D97-AF65-F5344CB8AC3E}">
        <p14:creationId xmlns:p14="http://schemas.microsoft.com/office/powerpoint/2010/main" val="676210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936750" y="914400"/>
            <a:ext cx="2844800" cy="2133600"/>
          </a:xfrm>
        </p:spPr>
      </p:sp>
      <p:sp>
        <p:nvSpPr>
          <p:cNvPr id="3" name="Tijdelijke aanduiding voor notities 2"/>
          <p:cNvSpPr>
            <a:spLocks noGrp="1"/>
          </p:cNvSpPr>
          <p:nvPr>
            <p:ph type="body" idx="1"/>
          </p:nvPr>
        </p:nvSpPr>
        <p:spPr>
          <a:xfrm>
            <a:off x="685800" y="3159125"/>
            <a:ext cx="5486400" cy="5299075"/>
          </a:xfrm>
        </p:spPr>
        <p:txBody>
          <a:bodyPr/>
          <a:lstStyle/>
          <a:p>
            <a:r>
              <a:rPr lang="nl-NL" sz="1050" dirty="0"/>
              <a:t> </a:t>
            </a:r>
          </a:p>
          <a:p>
            <a:r>
              <a:rPr lang="nl-NL" sz="1050" dirty="0"/>
              <a:t>Hier hebben we te maken met het tegenovergestelde van </a:t>
            </a:r>
            <a:r>
              <a:rPr lang="nl-NL" sz="1050" dirty="0" smtClean="0"/>
              <a:t>WDA. </a:t>
            </a:r>
            <a:r>
              <a:rPr lang="nl-NL" sz="1050" dirty="0" err="1" smtClean="0"/>
              <a:t>Blindeling</a:t>
            </a:r>
            <a:r>
              <a:rPr lang="nl-NL" sz="1050" dirty="0" smtClean="0"/>
              <a:t> </a:t>
            </a:r>
            <a:r>
              <a:rPr lang="nl-NL" sz="1050" dirty="0"/>
              <a:t>trucs trekken uit de </a:t>
            </a:r>
            <a:r>
              <a:rPr lang="nl-NL" sz="1050" dirty="0" err="1"/>
              <a:t>trucendoos</a:t>
            </a:r>
            <a:r>
              <a:rPr lang="nl-NL" sz="1050" dirty="0"/>
              <a:t>, de restanten van wat je je nog herinnert over het onderwijs in een onderwerp.</a:t>
            </a:r>
          </a:p>
          <a:p>
            <a:r>
              <a:rPr lang="nl-NL" sz="1050" dirty="0"/>
              <a:t>Even terzijde: het meervoud van truc is trucs, maar de doos vol met trucs heet </a:t>
            </a:r>
            <a:r>
              <a:rPr lang="nl-NL" sz="1050" dirty="0" err="1"/>
              <a:t>trucendoos</a:t>
            </a:r>
            <a:r>
              <a:rPr lang="nl-NL" sz="1050" dirty="0"/>
              <a:t>… Tegenwoordig bij voorkeur met een k, geloof ik. </a:t>
            </a:r>
          </a:p>
          <a:p>
            <a:r>
              <a:rPr lang="nl-NL" sz="1050" dirty="0"/>
              <a:t> </a:t>
            </a:r>
          </a:p>
          <a:p>
            <a:r>
              <a:rPr lang="nl-NL" sz="1050" dirty="0"/>
              <a:t> </a:t>
            </a:r>
            <a:r>
              <a:rPr lang="nl-NL" sz="1050" dirty="0" smtClean="0"/>
              <a:t>Op </a:t>
            </a:r>
            <a:r>
              <a:rPr lang="nl-NL" sz="1050" dirty="0"/>
              <a:t>grond van de resultaten is het lastig om op </a:t>
            </a:r>
            <a:r>
              <a:rPr lang="nl-NL" sz="1050" i="1" dirty="0"/>
              <a:t>korte termijn</a:t>
            </a:r>
            <a:r>
              <a:rPr lang="nl-NL" sz="1050" dirty="0"/>
              <a:t> onderscheid te maken tussen parate vaardigheden en blindelings trucs trekken. Leerlingen zijn wel in staat om voor de volgende toets een aantal technieken te koppelen aan een aantal standaardsommen en dat voor de volgende dag uit het hoofd te leren. En een voldoende te halen. En als u na twee/drie weken hetzelfde proefwerk weer geeft, vallen de resultaten significant tegen. Herkent u dat? Fataal voor een vak als wiskunde, waarin op de vorige kennis wordt voortgebouwd.</a:t>
            </a:r>
          </a:p>
          <a:p>
            <a:r>
              <a:rPr lang="nl-NL" sz="1050" dirty="0"/>
              <a:t> </a:t>
            </a:r>
          </a:p>
          <a:p>
            <a:r>
              <a:rPr lang="nl-NL" sz="1050" dirty="0"/>
              <a:t>Zo’n vijf jaar gelden zat ik de werkgroep voor die de inhouden van de referentieniveaus rekenen heeft beschreven. In die werkgroep van 15 leden waren alle takken van onderwijs en alle stromingen in ons wiskundeonderwijs vertegenwoordigd. In een vergadering was er een heftige botsing over de vraag of alle leerlingen aan het einde van het basisonderwijs, referentieniveau 1F, formeel moesten kunnen rekenen met breuken. Dus optellen, aftrekken, vermenigvuldigen en delen. Om een uur om zes gingen we maar wat eten en toen kwam ons lid uit Friesland, die eerst zijn vmbo-basis leerlingen nog les had gegeven, binnen. Na de pauze vertelde ik hem dat we waren vastgelopen op de breuken. “Kun je dat verwachten van jouw toekomstige vmbo-basis leerlingen” was mijn vraag. Nog kauwend op zijn broodje was zijn antwoord: ”Dat leer ik ze in een middag.” Het werd heel stil. “En volgende week weer” “En volgende week weer.” </a:t>
            </a:r>
          </a:p>
          <a:p>
            <a:r>
              <a:rPr lang="nl-NL" sz="1050" dirty="0"/>
              <a:t>Dat is precies het probleem bij het oefenen van vaardigheden zonder begrip. De leraren die we in het kader van het SLO-project “Verder met WDA” hebben geïnterviewd benadrukken dat je altijd moet doorvragen naar het waarom, naar de betekenis.      </a:t>
            </a:r>
          </a:p>
          <a:p>
            <a:r>
              <a:rPr lang="nl-NL" sz="1050" dirty="0"/>
              <a:t>  </a:t>
            </a:r>
          </a:p>
          <a:p>
            <a:r>
              <a:rPr lang="nl-NL" sz="1050" dirty="0"/>
              <a:t>Tijdens de 1980 ICME San Francisco hield </a:t>
            </a:r>
            <a:r>
              <a:rPr lang="nl-NL" sz="1050" dirty="0" err="1"/>
              <a:t>Freudenthal</a:t>
            </a:r>
            <a:r>
              <a:rPr lang="nl-NL" sz="1050" dirty="0"/>
              <a:t> een grote lezing en één van zijn tien didactische hoofdproblemen was:  Hoe houd je het zicht op de betekenis open bij oefenen?</a:t>
            </a:r>
          </a:p>
          <a:p>
            <a:r>
              <a:rPr lang="nl-NL" sz="1050" dirty="0"/>
              <a:t>Oefening baart kunst? Of Oefening baart onbegrip?</a:t>
            </a:r>
          </a:p>
          <a:p>
            <a:r>
              <a:rPr lang="nl-NL" sz="1050" dirty="0"/>
              <a:t> </a:t>
            </a:r>
          </a:p>
          <a:p>
            <a:r>
              <a:rPr lang="nl-NL" sz="1050" b="1" dirty="0"/>
              <a:t>OK, we duiken nu even in de historie. Is dit een nieuwe problematiek? </a:t>
            </a:r>
            <a:endParaRPr lang="nl-NL" sz="1050" dirty="0"/>
          </a:p>
          <a:p>
            <a:endParaRPr lang="nl-NL" sz="1050" dirty="0"/>
          </a:p>
        </p:txBody>
      </p:sp>
      <p:sp>
        <p:nvSpPr>
          <p:cNvPr id="4" name="Tijdelijke aanduiding voor dianummer 3"/>
          <p:cNvSpPr>
            <a:spLocks noGrp="1"/>
          </p:cNvSpPr>
          <p:nvPr>
            <p:ph type="sldNum" sz="quarter" idx="10"/>
          </p:nvPr>
        </p:nvSpPr>
        <p:spPr/>
        <p:txBody>
          <a:bodyPr/>
          <a:lstStyle/>
          <a:p>
            <a:fld id="{D2D3755E-9A0F-C946-A64F-A355846BD156}" type="slidenum">
              <a:rPr lang="nl-NL" smtClean="0"/>
              <a:t>3</a:t>
            </a:fld>
            <a:endParaRPr lang="nl-NL"/>
          </a:p>
        </p:txBody>
      </p:sp>
    </p:spTree>
    <p:extLst>
      <p:ext uri="{BB962C8B-B14F-4D97-AF65-F5344CB8AC3E}">
        <p14:creationId xmlns:p14="http://schemas.microsoft.com/office/powerpoint/2010/main" val="4110754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871663" y="271463"/>
            <a:ext cx="2962275" cy="2222500"/>
          </a:xfrm>
        </p:spPr>
      </p:sp>
      <p:sp>
        <p:nvSpPr>
          <p:cNvPr id="3" name="Tijdelijke aanduiding voor notities 2"/>
          <p:cNvSpPr>
            <a:spLocks noGrp="1"/>
          </p:cNvSpPr>
          <p:nvPr>
            <p:ph type="body" idx="1"/>
          </p:nvPr>
        </p:nvSpPr>
        <p:spPr>
          <a:xfrm>
            <a:off x="685800" y="2429933"/>
            <a:ext cx="5486400" cy="6028267"/>
          </a:xfrm>
        </p:spPr>
        <p:txBody>
          <a:bodyPr/>
          <a:lstStyle/>
          <a:p>
            <a:r>
              <a:rPr lang="nl-NL" b="1" dirty="0"/>
              <a:t>Heuristische methode Archimedes rondom 250 voor Christus</a:t>
            </a:r>
            <a:endParaRPr lang="nl-NL" dirty="0"/>
          </a:p>
          <a:p>
            <a:r>
              <a:rPr lang="nl-NL" b="1" dirty="0"/>
              <a:t> </a:t>
            </a:r>
            <a:endParaRPr lang="nl-NL" dirty="0"/>
          </a:p>
          <a:p>
            <a:r>
              <a:rPr lang="nl-NL" dirty="0"/>
              <a:t>In mijn boekenkast ben ik eerst teruggegaan naar mij </a:t>
            </a:r>
            <a:r>
              <a:rPr lang="nl-NL" dirty="0" err="1"/>
              <a:t>hero</a:t>
            </a:r>
            <a:r>
              <a:rPr lang="nl-NL" dirty="0"/>
              <a:t> Archimedes en zijn geheim gehouden methode met de hefboomwet, waarin hij zijn beroemde stellingen over oppervlakte en inhoud op het spoor kwam. Een voorloper van de differentiaal rekening. </a:t>
            </a:r>
          </a:p>
          <a:p>
            <a:r>
              <a:rPr lang="nl-NL" dirty="0"/>
              <a:t>Een mooi onderwerp voor een onderzoek door leerlingen. </a:t>
            </a:r>
          </a:p>
          <a:p>
            <a:r>
              <a:rPr lang="nl-NL" dirty="0"/>
              <a:t> </a:t>
            </a:r>
          </a:p>
          <a:p>
            <a:r>
              <a:rPr lang="nl-NL" dirty="0" smtClean="0"/>
              <a:t>Wat </a:t>
            </a:r>
            <a:r>
              <a:rPr lang="nl-NL" dirty="0"/>
              <a:t>Archimedes deed, viel strikt buiten de toegestane wiskundige methoden van zijn tijd. Hij maakte gebruik van heel dunne schijfjes die opgeteld in limiet naar oneindig een figuur opbouwden. </a:t>
            </a:r>
          </a:p>
          <a:p>
            <a:r>
              <a:rPr lang="nl-NL" dirty="0"/>
              <a:t>In dit voorbeeld wordt de inhoud van een bol gevonden door twee andere vormen, een cilinder en een kegel waarvan de formule voor de inhoud al bekend was, samen met de bol aan een hefboom te bevestigen. Zijn wiskundecollega’s stuurde hij alleen het resultaat op met de opmerking dat hij hen het genoegen niet wilde ontnemen om er een bewijs voor te vinden. Dat was altijd een bewijs uit het ongerijmde.</a:t>
            </a:r>
          </a:p>
          <a:p>
            <a:r>
              <a:rPr lang="nl-NL" dirty="0"/>
              <a:t> </a:t>
            </a:r>
          </a:p>
          <a:p>
            <a:r>
              <a:rPr lang="nl-NL" dirty="0"/>
              <a:t>In 1907 werd door </a:t>
            </a:r>
            <a:r>
              <a:rPr lang="nl-NL" dirty="0" err="1"/>
              <a:t>Heiberg</a:t>
            </a:r>
            <a:r>
              <a:rPr lang="nl-NL" dirty="0"/>
              <a:t> onder de gebeden op een perkament uit de 13e eeuw de methode van Archimedes gevonden, zoals hij die aan een bevriende collega </a:t>
            </a:r>
            <a:r>
              <a:rPr lang="nl-NL" dirty="0" err="1"/>
              <a:t>Eratostenos</a:t>
            </a:r>
            <a:r>
              <a:rPr lang="nl-NL" dirty="0"/>
              <a:t> in een brief heeft onthuld. Hij schrijft: Het is wel geen erkend w</a:t>
            </a:r>
            <a:r>
              <a:rPr lang="nl-NL" i="1" dirty="0"/>
              <a:t>iskundige methode, maar het helpt wel als je eerst wat kennis hebt over de gezochte dingen in plaats van dat je moet zoeken als je niets weet. </a:t>
            </a:r>
            <a:endParaRPr lang="nl-NL" dirty="0"/>
          </a:p>
          <a:p>
            <a:r>
              <a:rPr lang="nl-NL" dirty="0"/>
              <a:t> </a:t>
            </a:r>
          </a:p>
          <a:p>
            <a:r>
              <a:rPr lang="nl-NL" dirty="0"/>
              <a:t>Een enkele wiskundige uit latere eeuwen heeft ook beschreven hoe hij tot wiskundige resultaten kwam. Het bekendst is de Hongaars-Amerikaanse wiskundige </a:t>
            </a:r>
            <a:r>
              <a:rPr lang="nl-NL" dirty="0" err="1"/>
              <a:t>Polya</a:t>
            </a:r>
            <a:r>
              <a:rPr lang="nl-NL" dirty="0"/>
              <a:t>, maar ook de Nederlandse wiskundige Van der </a:t>
            </a:r>
            <a:r>
              <a:rPr lang="nl-NL" dirty="0" err="1"/>
              <a:t>Waerden</a:t>
            </a:r>
            <a:r>
              <a:rPr lang="nl-NL" dirty="0"/>
              <a:t> heeft in een klein boekje “</a:t>
            </a:r>
            <a:r>
              <a:rPr lang="nl-NL" dirty="0" err="1"/>
              <a:t>Einfall</a:t>
            </a:r>
            <a:r>
              <a:rPr lang="nl-NL" dirty="0"/>
              <a:t> </a:t>
            </a:r>
            <a:r>
              <a:rPr lang="nl-NL" dirty="0" err="1"/>
              <a:t>und</a:t>
            </a:r>
            <a:r>
              <a:rPr lang="nl-NL" dirty="0"/>
              <a:t> </a:t>
            </a:r>
            <a:r>
              <a:rPr lang="nl-NL" dirty="0" err="1"/>
              <a:t>Überlegung</a:t>
            </a:r>
            <a:r>
              <a:rPr lang="nl-NL" dirty="0"/>
              <a:t>” zijn heuristische methoden beschreven. Beiden waren van mening dat die methoden in het wiskundeonderwijs als zoekstrategieën moesten worden  onderwezen.</a:t>
            </a:r>
          </a:p>
          <a:p>
            <a:r>
              <a:rPr lang="nl-NL" dirty="0"/>
              <a:t> </a:t>
            </a:r>
          </a:p>
          <a:p>
            <a:r>
              <a:rPr lang="nl-NL" b="1" dirty="0"/>
              <a:t>Oude wijn? Zoekstrategieën om een probleem op te lossen.</a:t>
            </a:r>
            <a:endParaRPr lang="nl-NL" dirty="0"/>
          </a:p>
          <a:p>
            <a:endParaRPr lang="nl-NL" dirty="0"/>
          </a:p>
        </p:txBody>
      </p:sp>
      <p:sp>
        <p:nvSpPr>
          <p:cNvPr id="4" name="Tijdelijke aanduiding voor dianummer 3"/>
          <p:cNvSpPr>
            <a:spLocks noGrp="1"/>
          </p:cNvSpPr>
          <p:nvPr>
            <p:ph type="sldNum" sz="quarter" idx="10"/>
          </p:nvPr>
        </p:nvSpPr>
        <p:spPr/>
        <p:txBody>
          <a:bodyPr/>
          <a:lstStyle/>
          <a:p>
            <a:fld id="{6E670F8F-EEB1-D34C-BB26-4CD8272C502C}" type="slidenum">
              <a:rPr lang="nl-NL" smtClean="0"/>
              <a:t>4</a:t>
            </a:fld>
            <a:endParaRPr lang="nl-NL"/>
          </a:p>
        </p:txBody>
      </p:sp>
    </p:spTree>
    <p:extLst>
      <p:ext uri="{BB962C8B-B14F-4D97-AF65-F5344CB8AC3E}">
        <p14:creationId xmlns:p14="http://schemas.microsoft.com/office/powerpoint/2010/main" val="1852651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725738" y="457200"/>
            <a:ext cx="1965325" cy="1473200"/>
          </a:xfrm>
        </p:spPr>
      </p:sp>
      <p:sp>
        <p:nvSpPr>
          <p:cNvPr id="3" name="Tijdelijke aanduiding voor notities 2"/>
          <p:cNvSpPr>
            <a:spLocks noGrp="1"/>
          </p:cNvSpPr>
          <p:nvPr>
            <p:ph type="body" idx="1"/>
          </p:nvPr>
        </p:nvSpPr>
        <p:spPr>
          <a:xfrm>
            <a:off x="685800" y="2057400"/>
            <a:ext cx="5486400" cy="6409267"/>
          </a:xfrm>
        </p:spPr>
        <p:txBody>
          <a:bodyPr/>
          <a:lstStyle/>
          <a:p>
            <a:r>
              <a:rPr lang="nl-NL" dirty="0" smtClean="0"/>
              <a:t>Nu </a:t>
            </a:r>
            <a:r>
              <a:rPr lang="nl-NL" dirty="0"/>
              <a:t>dan begin ik  maar in de 18e eeuw met de Fries </a:t>
            </a:r>
            <a:r>
              <a:rPr lang="nl-NL" dirty="0" err="1"/>
              <a:t>Pibo</a:t>
            </a:r>
            <a:r>
              <a:rPr lang="nl-NL" dirty="0"/>
              <a:t> Steenstra en zijn leerboek voor alle gebruikers van wiskunde. Ik heb hier de zevende druk, 1811, en de 1e druk is 1770. In zijn voorrede beschrijft hij eerst uitgebreid de noodzaak om wiskunde voor een breder publiek dan de wiskundigen te populariseren.</a:t>
            </a:r>
          </a:p>
          <a:p>
            <a:r>
              <a:rPr lang="nl-NL" dirty="0"/>
              <a:t>Een citaat:</a:t>
            </a:r>
          </a:p>
          <a:p>
            <a:r>
              <a:rPr lang="nl-NL" i="1" dirty="0"/>
              <a:t>De wiskunstenaars zelve verlustigen zich meer in het schone en verhevene dat in </a:t>
            </a:r>
            <a:r>
              <a:rPr lang="nl-NL" i="1" dirty="0" err="1"/>
              <a:t>hunne</a:t>
            </a:r>
            <a:r>
              <a:rPr lang="nl-NL" i="1" dirty="0"/>
              <a:t> nasporingen en ontdekkingen is gelegen dan aan de samenleving het dadelijk genot ervan te bezorgen, waardoor </a:t>
            </a:r>
            <a:r>
              <a:rPr lang="nl-NL" i="1" dirty="0" err="1"/>
              <a:t>veler</a:t>
            </a:r>
            <a:r>
              <a:rPr lang="nl-NL" i="1" dirty="0"/>
              <a:t> </a:t>
            </a:r>
            <a:r>
              <a:rPr lang="nl-NL" i="1" dirty="0" err="1"/>
              <a:t>hunne</a:t>
            </a:r>
            <a:r>
              <a:rPr lang="nl-NL" i="1" dirty="0"/>
              <a:t> werken in vele opzichten vruchteloos zijn.</a:t>
            </a:r>
            <a:endParaRPr lang="nl-NL" dirty="0"/>
          </a:p>
          <a:p>
            <a:r>
              <a:rPr lang="nl-NL" dirty="0"/>
              <a:t> </a:t>
            </a:r>
          </a:p>
          <a:p>
            <a:r>
              <a:rPr lang="nl-NL" dirty="0"/>
              <a:t>Aan het slot van zijn voorrede geeft hij didactische aanwijzingen.</a:t>
            </a:r>
          </a:p>
          <a:p>
            <a:r>
              <a:rPr lang="nl-NL" dirty="0"/>
              <a:t>Hij volgt de indeling van Euclides, maar merkt vervolgens op:</a:t>
            </a:r>
          </a:p>
          <a:p>
            <a:pPr lvl="0"/>
            <a:r>
              <a:rPr lang="nl-NL" dirty="0"/>
              <a:t>Begin maar achterin boek 1, een toegift met concrete berekeningen met tientallige breuken.</a:t>
            </a:r>
          </a:p>
          <a:p>
            <a:pPr lvl="0"/>
            <a:r>
              <a:rPr lang="nl-NL" dirty="0"/>
              <a:t>Ga dan verder met boek 8 , de “platte </a:t>
            </a:r>
            <a:r>
              <a:rPr lang="nl-NL" dirty="0" err="1"/>
              <a:t>driehoeksmeeting</a:t>
            </a:r>
            <a:r>
              <a:rPr lang="nl-NL" dirty="0"/>
              <a:t>”, oppervlakten en inhouden.</a:t>
            </a:r>
          </a:p>
          <a:p>
            <a:r>
              <a:rPr lang="nl-NL" dirty="0"/>
              <a:t>Waarom adviseert hij dat? Hij licht toe:</a:t>
            </a:r>
          </a:p>
          <a:p>
            <a:r>
              <a:rPr lang="nl-NL" dirty="0"/>
              <a:t>“daar ze anders wanneer er, volgens beloop van het Boek, terstond mede aangevangen wordt, </a:t>
            </a:r>
            <a:r>
              <a:rPr lang="nl-NL" b="1" dirty="0"/>
              <a:t>niets met allen van verstaan</a:t>
            </a:r>
            <a:r>
              <a:rPr lang="nl-NL" dirty="0"/>
              <a:t>, en erin </a:t>
            </a:r>
            <a:r>
              <a:rPr lang="nl-NL" b="1" dirty="0"/>
              <a:t>de blinde</a:t>
            </a:r>
            <a:r>
              <a:rPr lang="nl-NL" dirty="0"/>
              <a:t> </a:t>
            </a:r>
            <a:r>
              <a:rPr lang="nl-NL" b="1" dirty="0"/>
              <a:t>zonder vrucht</a:t>
            </a:r>
            <a:r>
              <a:rPr lang="nl-NL" dirty="0"/>
              <a:t> in voortgaan of een </a:t>
            </a:r>
            <a:r>
              <a:rPr lang="nl-NL" b="1" dirty="0"/>
              <a:t>tegenzin</a:t>
            </a:r>
            <a:r>
              <a:rPr lang="nl-NL" dirty="0"/>
              <a:t> in krijgen”</a:t>
            </a:r>
          </a:p>
          <a:p>
            <a:endParaRPr lang="nl-NL" b="1" dirty="0" smtClean="0"/>
          </a:p>
          <a:p>
            <a:r>
              <a:rPr lang="nl-NL" b="1" dirty="0" smtClean="0"/>
              <a:t>Oude </a:t>
            </a:r>
            <a:r>
              <a:rPr lang="nl-NL" b="1" dirty="0"/>
              <a:t>wijn:</a:t>
            </a:r>
            <a:endParaRPr lang="nl-NL" dirty="0"/>
          </a:p>
          <a:p>
            <a:r>
              <a:rPr lang="nl-NL" b="1" dirty="0"/>
              <a:t>Als leerlingen de wiskunde niet kunnen begrijpen dan kunnen ze alleen maar in de blinde zonder vrucht doorgaan en er ook een tegenzin in krijgen.</a:t>
            </a:r>
            <a:r>
              <a:rPr lang="nl-NL" dirty="0"/>
              <a:t>  </a:t>
            </a:r>
          </a:p>
          <a:p>
            <a:endParaRPr lang="nl-NL" dirty="0"/>
          </a:p>
        </p:txBody>
      </p:sp>
      <p:sp>
        <p:nvSpPr>
          <p:cNvPr id="4" name="Tijdelijke aanduiding voor dianummer 3"/>
          <p:cNvSpPr>
            <a:spLocks noGrp="1"/>
          </p:cNvSpPr>
          <p:nvPr>
            <p:ph type="sldNum" sz="quarter" idx="10"/>
          </p:nvPr>
        </p:nvSpPr>
        <p:spPr/>
        <p:txBody>
          <a:bodyPr/>
          <a:lstStyle/>
          <a:p>
            <a:fld id="{6E670F8F-EEB1-D34C-BB26-4CD8272C502C}" type="slidenum">
              <a:rPr lang="nl-NL" smtClean="0"/>
              <a:t>5</a:t>
            </a:fld>
            <a:endParaRPr lang="nl-NL"/>
          </a:p>
        </p:txBody>
      </p:sp>
    </p:spTree>
    <p:extLst>
      <p:ext uri="{BB962C8B-B14F-4D97-AF65-F5344CB8AC3E}">
        <p14:creationId xmlns:p14="http://schemas.microsoft.com/office/powerpoint/2010/main" val="827376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176463" y="169863"/>
            <a:ext cx="2352675" cy="1765300"/>
          </a:xfrm>
        </p:spPr>
      </p:sp>
      <p:sp>
        <p:nvSpPr>
          <p:cNvPr id="3" name="Tijdelijke aanduiding voor notities 2"/>
          <p:cNvSpPr>
            <a:spLocks noGrp="1"/>
          </p:cNvSpPr>
          <p:nvPr>
            <p:ph type="body" idx="1"/>
          </p:nvPr>
        </p:nvSpPr>
        <p:spPr>
          <a:xfrm>
            <a:off x="685800" y="1934635"/>
            <a:ext cx="5486400" cy="6750578"/>
          </a:xfrm>
        </p:spPr>
        <p:txBody>
          <a:bodyPr/>
          <a:lstStyle/>
          <a:p>
            <a:r>
              <a:rPr lang="nl-NL" sz="1100" b="1" dirty="0"/>
              <a:t>Examenprogramma HBS 1870					</a:t>
            </a:r>
            <a:r>
              <a:rPr lang="nl-NL" sz="1100" b="1" dirty="0" err="1"/>
              <a:t>Jenneke</a:t>
            </a:r>
            <a:r>
              <a:rPr lang="nl-NL" sz="1100" b="1" dirty="0"/>
              <a:t> </a:t>
            </a:r>
            <a:r>
              <a:rPr lang="nl-NL" sz="1100" b="1" dirty="0" err="1"/>
              <a:t>Krüger</a:t>
            </a:r>
            <a:endParaRPr lang="nl-NL" sz="1100" dirty="0"/>
          </a:p>
          <a:p>
            <a:r>
              <a:rPr lang="nl-NL" sz="1100" dirty="0"/>
              <a:t> </a:t>
            </a:r>
          </a:p>
          <a:p>
            <a:r>
              <a:rPr lang="nl-NL" sz="1100" dirty="0"/>
              <a:t>We gaan even 100 jaar vooruit, naar één van de eerste wiskundeprogramma’s van de inmiddels in het leven geroepen </a:t>
            </a:r>
            <a:r>
              <a:rPr lang="nl-NL" sz="1100" dirty="0" err="1" smtClean="0"/>
              <a:t>HBS.In</a:t>
            </a:r>
            <a:r>
              <a:rPr lang="nl-NL" sz="1100" dirty="0" smtClean="0"/>
              <a:t> </a:t>
            </a:r>
            <a:r>
              <a:rPr lang="nl-NL" sz="1100" dirty="0"/>
              <a:t>haar proefschrift heeft </a:t>
            </a:r>
            <a:r>
              <a:rPr lang="nl-NL" sz="1100" dirty="0" err="1"/>
              <a:t>Jenneke</a:t>
            </a:r>
            <a:r>
              <a:rPr lang="nl-NL" sz="1100" dirty="0"/>
              <a:t> </a:t>
            </a:r>
            <a:r>
              <a:rPr lang="nl-NL" sz="1100" dirty="0" err="1"/>
              <a:t>Krüger</a:t>
            </a:r>
            <a:r>
              <a:rPr lang="nl-NL" sz="1100" dirty="0"/>
              <a:t> die periode beschreven.</a:t>
            </a:r>
          </a:p>
          <a:p>
            <a:r>
              <a:rPr lang="nl-NL" sz="1100" dirty="0"/>
              <a:t> </a:t>
            </a:r>
            <a:r>
              <a:rPr lang="nl-NL" sz="1100" dirty="0" smtClean="0"/>
              <a:t>We </a:t>
            </a:r>
            <a:r>
              <a:rPr lang="nl-NL" sz="1100" dirty="0"/>
              <a:t>lezen in het examenprogramma:</a:t>
            </a:r>
          </a:p>
          <a:p>
            <a:r>
              <a:rPr lang="nl-NL" sz="1100" dirty="0"/>
              <a:t> </a:t>
            </a:r>
            <a:r>
              <a:rPr lang="nl-NL" sz="1100" dirty="0" smtClean="0"/>
              <a:t>“</a:t>
            </a:r>
            <a:r>
              <a:rPr lang="nl-NL" sz="1100" dirty="0"/>
              <a:t>de gekozen oplossingsmethode kunnen toepassen”</a:t>
            </a:r>
          </a:p>
          <a:p>
            <a:pPr lvl="0"/>
            <a:r>
              <a:rPr lang="nl-NL" sz="1100" dirty="0"/>
              <a:t> </a:t>
            </a:r>
            <a:r>
              <a:rPr lang="nl-NL" sz="1100" dirty="0" smtClean="0"/>
              <a:t>“</a:t>
            </a:r>
            <a:r>
              <a:rPr lang="nl-NL" sz="1100" dirty="0"/>
              <a:t>Een duidelijk begrip van de eisen van het wiskundig betoog en onderlinge verbanden”</a:t>
            </a:r>
          </a:p>
          <a:p>
            <a:pPr lvl="0"/>
            <a:r>
              <a:rPr lang="nl-NL" sz="1100" dirty="0"/>
              <a:t> </a:t>
            </a:r>
            <a:r>
              <a:rPr lang="nl-NL" sz="1100" dirty="0" smtClean="0"/>
              <a:t>“</a:t>
            </a:r>
            <a:r>
              <a:rPr lang="nl-NL" sz="1100" dirty="0"/>
              <a:t>Niet in aanmerking komen het in oplossing geven van zodanige vraagstukken die meer strekken tot </a:t>
            </a:r>
            <a:r>
              <a:rPr lang="nl-NL" sz="1100" b="1" dirty="0"/>
              <a:t>een bewijs voor de scherpzinnigheid of vindingrijkheid</a:t>
            </a:r>
            <a:r>
              <a:rPr lang="nl-NL" sz="1100" dirty="0"/>
              <a:t> van de kandidaat, dan van zijn grondige kennis van de wiskundige hoofdwaarheden.” </a:t>
            </a:r>
          </a:p>
          <a:p>
            <a:r>
              <a:rPr lang="nl-NL" sz="1100" dirty="0"/>
              <a:t> </a:t>
            </a:r>
          </a:p>
          <a:p>
            <a:r>
              <a:rPr lang="nl-NL" sz="1100" dirty="0"/>
              <a:t>Hier is een nieuw element waar we wat van kunnen leren. Het gaat bij de toetsing van examens </a:t>
            </a:r>
            <a:r>
              <a:rPr lang="nl-NL" sz="1100" b="1" dirty="0"/>
              <a:t>niet </a:t>
            </a:r>
            <a:r>
              <a:rPr lang="nl-NL" sz="1100" dirty="0"/>
              <a:t>om het toetsen van slimheid, scherpzinnigheid, vindingrijkheid, intelligentie, maar om het toetsen van wiskundige </a:t>
            </a:r>
            <a:r>
              <a:rPr lang="nl-NL" sz="1100" dirty="0" smtClean="0"/>
              <a:t>hoofdwaarheden. Dus </a:t>
            </a:r>
            <a:r>
              <a:rPr lang="nl-NL" sz="1100" dirty="0"/>
              <a:t>om het toetsen van leerdoelen die </a:t>
            </a:r>
            <a:r>
              <a:rPr lang="nl-NL" sz="1100" dirty="0" err="1"/>
              <a:t>onderwijsbaar</a:t>
            </a:r>
            <a:r>
              <a:rPr lang="nl-NL" sz="1100" dirty="0"/>
              <a:t> zijn, die onderwijsdoelen toetsen. Dat is geen open deur.</a:t>
            </a:r>
          </a:p>
          <a:p>
            <a:r>
              <a:rPr lang="nl-NL" sz="1100" dirty="0"/>
              <a:t> </a:t>
            </a:r>
          </a:p>
          <a:p>
            <a:r>
              <a:rPr lang="nl-NL" sz="1100" dirty="0"/>
              <a:t>Twee voorbeelden.</a:t>
            </a:r>
          </a:p>
          <a:p>
            <a:pPr marL="228600" indent="-228600">
              <a:buAutoNum type="arabicPeriod"/>
            </a:pPr>
            <a:r>
              <a:rPr lang="nl-NL" sz="1100" dirty="0" smtClean="0"/>
              <a:t>Vorig </a:t>
            </a:r>
            <a:r>
              <a:rPr lang="nl-NL" sz="1100" dirty="0"/>
              <a:t>jaar om deze tijd was ik lid van de commissie Bosker die moest onderzoeken of er iets mis was met het </a:t>
            </a:r>
            <a:r>
              <a:rPr lang="nl-NL" sz="1100" dirty="0" err="1"/>
              <a:t>toetscircus</a:t>
            </a:r>
            <a:r>
              <a:rPr lang="nl-NL" sz="1100" dirty="0"/>
              <a:t> dat het CITO had opgezet rond de referentieniveaus rekenen. De wetenschappelijke directeur kwam enkele malen langs om uit te leggen dat het psychometrisch allemaal pico bello in elkaar zat. “Stel”, vroeg ik, “ dat een item een duidelijk leerdoel toetst en bijna iedereen maakt die vraag goed. Dan is de item-test correlatie laag. Zo’n vraag schrapt u dan?” “Jazeker, was het antwoord.” Als een toets b.v. vnl. scherpzinnigheid toetst en je wilt een hoge psychometrische betrouwbaarheid, dat wil zeggen dat elk item bijdraagt aan de toetsing van dat construct, dan passen de goed gemaakte vragen daar niet in</a:t>
            </a:r>
            <a:r>
              <a:rPr lang="nl-NL" sz="1100" dirty="0" smtClean="0"/>
              <a:t>.</a:t>
            </a:r>
            <a:endParaRPr lang="nl-NL" sz="1100" dirty="0"/>
          </a:p>
          <a:p>
            <a:r>
              <a:rPr lang="nl-NL" sz="1100" dirty="0"/>
              <a:t>2. Ook onze collega’s die de examenopgaven maken, stuiten op de heerschappij van de psychometristen.  In de examenverslagen van het CITO lees ik nu en dan ook uitdrukkingen als: “er moeten nu eenmaal vragen zijn die onderscheid maken.” Dat moet helemaal niet! Je maakt onderscheid tussen leerlingen die meer of minder goed de onderwijsdoelen hebben gehaald. Niets mooier dan dat iedereen ze heeft gehaald!</a:t>
            </a:r>
          </a:p>
          <a:p>
            <a:r>
              <a:rPr lang="nl-NL" sz="1100" dirty="0"/>
              <a:t> </a:t>
            </a:r>
          </a:p>
          <a:p>
            <a:r>
              <a:rPr lang="nl-NL" sz="1100" dirty="0"/>
              <a:t>Ik kom daar nog op terug. Voor nu volstaat de constatering dat WDA niet speciaal is bedoeld voor slimme, bijzonder begaafde leerlingen, maar voor alle leerlingen. En niet alleen op havo-vwo!    </a:t>
            </a:r>
          </a:p>
          <a:p>
            <a:r>
              <a:rPr lang="nl-NL" sz="1100" b="1" dirty="0"/>
              <a:t>Oude wijn: Het gaat bij toetsing om het toetsen van de basis aan wiskundige begrippen en redeneringen  en niet om het toetsen van scherpzinnigheid of intelligentie. </a:t>
            </a:r>
            <a:endParaRPr lang="nl-NL" sz="1100" dirty="0"/>
          </a:p>
          <a:p>
            <a:endParaRPr lang="nl-NL" sz="1100" dirty="0"/>
          </a:p>
        </p:txBody>
      </p:sp>
      <p:sp>
        <p:nvSpPr>
          <p:cNvPr id="4" name="Tijdelijke aanduiding voor dianummer 3"/>
          <p:cNvSpPr>
            <a:spLocks noGrp="1"/>
          </p:cNvSpPr>
          <p:nvPr>
            <p:ph type="sldNum" sz="quarter" idx="10"/>
          </p:nvPr>
        </p:nvSpPr>
        <p:spPr/>
        <p:txBody>
          <a:bodyPr/>
          <a:lstStyle/>
          <a:p>
            <a:fld id="{6E670F8F-EEB1-D34C-BB26-4CD8272C502C}" type="slidenum">
              <a:rPr lang="nl-NL" sz="1100" smtClean="0"/>
              <a:t>6</a:t>
            </a:fld>
            <a:endParaRPr lang="nl-NL" sz="1100"/>
          </a:p>
        </p:txBody>
      </p:sp>
    </p:spTree>
    <p:extLst>
      <p:ext uri="{BB962C8B-B14F-4D97-AF65-F5344CB8AC3E}">
        <p14:creationId xmlns:p14="http://schemas.microsoft.com/office/powerpoint/2010/main" val="2079762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887538" y="685800"/>
            <a:ext cx="2659062" cy="1993900"/>
          </a:xfrm>
        </p:spPr>
      </p:sp>
      <p:sp>
        <p:nvSpPr>
          <p:cNvPr id="3" name="Tijdelijke aanduiding voor notities 2"/>
          <p:cNvSpPr>
            <a:spLocks noGrp="1"/>
          </p:cNvSpPr>
          <p:nvPr>
            <p:ph type="body" idx="1"/>
          </p:nvPr>
        </p:nvSpPr>
        <p:spPr>
          <a:xfrm>
            <a:off x="685800" y="2810933"/>
            <a:ext cx="5486400" cy="5757334"/>
          </a:xfrm>
        </p:spPr>
        <p:txBody>
          <a:bodyPr/>
          <a:lstStyle/>
          <a:p>
            <a:r>
              <a:rPr lang="nl-NL" sz="1100" b="1" dirty="0"/>
              <a:t> </a:t>
            </a:r>
            <a:r>
              <a:rPr lang="nl-NL" sz="1100" dirty="0" smtClean="0"/>
              <a:t>1826 </a:t>
            </a:r>
            <a:r>
              <a:rPr lang="nl-NL" sz="1100" dirty="0"/>
              <a:t>De Gelder: Van buiten leren is </a:t>
            </a:r>
            <a:r>
              <a:rPr lang="nl-NL" sz="1100" b="1" dirty="0"/>
              <a:t>alleen zinvol</a:t>
            </a:r>
            <a:r>
              <a:rPr lang="nl-NL" sz="1100" dirty="0"/>
              <a:t> als de stof goed is </a:t>
            </a:r>
            <a:r>
              <a:rPr lang="nl-NL" sz="1100" b="1" dirty="0"/>
              <a:t>begrepen</a:t>
            </a:r>
            <a:r>
              <a:rPr lang="nl-NL" sz="1100" dirty="0"/>
              <a:t>. Opbouw met concrete uitgebreide voorbeelden. De leraar moet vragenderwijs de wiskunde ontwikkelen en veel doorvragen. Socratische methode.</a:t>
            </a:r>
          </a:p>
          <a:p>
            <a:r>
              <a:rPr lang="nl-NL" sz="1100" dirty="0"/>
              <a:t> </a:t>
            </a:r>
          </a:p>
          <a:p>
            <a:r>
              <a:rPr lang="nl-NL" sz="1100" dirty="0"/>
              <a:t>In de recente SLO-uitgave  “ Onderwijzen en toetsen van wiskundige denkactiviteiten” benadrukken de geïnterviewde leraren eveneens met klem dat blijven doorvragen naar het waarom en naar de betekenis van formules, begrippen enzovoort essentieel is. </a:t>
            </a:r>
            <a:r>
              <a:rPr lang="nl-NL" sz="1100" b="1" dirty="0"/>
              <a:t>Oude wijn!</a:t>
            </a:r>
            <a:r>
              <a:rPr lang="nl-NL" sz="1100" dirty="0"/>
              <a:t> </a:t>
            </a:r>
          </a:p>
          <a:p>
            <a:r>
              <a:rPr lang="nl-NL" sz="1100" dirty="0"/>
              <a:t> </a:t>
            </a:r>
          </a:p>
          <a:p>
            <a:pPr lvl="0"/>
            <a:r>
              <a:rPr lang="nl-NL" sz="1100" dirty="0"/>
              <a:t>1840 KMA-docenten: regels geven, oefenen.</a:t>
            </a:r>
          </a:p>
          <a:p>
            <a:r>
              <a:rPr lang="nl-NL" sz="1100" dirty="0"/>
              <a:t>Van af 1840 winnen de schoolboeken van enkele KMA-docenten terrein. Regels en stellingen worden aan het begin gegeven en daarmee wordt geoefend. Anders dan bij de Gelder worden er geen vragen gesteld om begrip van de wiskunde te bevorderen.   </a:t>
            </a:r>
          </a:p>
          <a:p>
            <a:r>
              <a:rPr lang="nl-NL" sz="1100" dirty="0"/>
              <a:t> </a:t>
            </a:r>
          </a:p>
          <a:p>
            <a:pPr lvl="0"/>
            <a:r>
              <a:rPr lang="nl-NL" sz="1100" dirty="0"/>
              <a:t>1870 Versluys: “heuristisch onderwijs, dogmatische boeken”. Docent maakt het onderwijs en gaat “werktuiglijk leren” tegen. </a:t>
            </a:r>
          </a:p>
          <a:p>
            <a:r>
              <a:rPr lang="nl-NL" sz="1100" dirty="0"/>
              <a:t> </a:t>
            </a:r>
          </a:p>
          <a:p>
            <a:r>
              <a:rPr lang="nl-NL" sz="1100" dirty="0"/>
              <a:t>In de jaren zeventig begonnen de boeken van Versluys de schoolboekenmarkt te domineren. Versluys was naast wiskundige ook pedagoog. Hij stelt dat “dogmatische boeken”, met direct geven van regels  enzovoort, wel handig zijn voor de lezer, maar het risico van “werktuiglijk leren” bevordert. Hij stelt dat de leraar het onderwijs in de klas heuristisch moet geven, analoog aan de ideeën van de Gelder over goed onderwijs. </a:t>
            </a:r>
          </a:p>
          <a:p>
            <a:r>
              <a:rPr lang="nl-NL" sz="1100" dirty="0"/>
              <a:t>Tussen haakjes, die term “werktuiglijk leren” speelt in de internationale literatuur over wiskundeonderwijs dezelfde rol en heet dan “</a:t>
            </a:r>
            <a:r>
              <a:rPr lang="nl-NL" sz="1100" dirty="0" err="1"/>
              <a:t>instrumental</a:t>
            </a:r>
            <a:r>
              <a:rPr lang="nl-NL" sz="1100" dirty="0"/>
              <a:t> </a:t>
            </a:r>
            <a:r>
              <a:rPr lang="nl-NL" sz="1100" dirty="0" err="1"/>
              <a:t>learning</a:t>
            </a:r>
            <a:r>
              <a:rPr lang="nl-NL" sz="1100" dirty="0"/>
              <a:t>” in contrast met “</a:t>
            </a:r>
            <a:r>
              <a:rPr lang="nl-NL" sz="1100" dirty="0" err="1"/>
              <a:t>conceptual</a:t>
            </a:r>
            <a:r>
              <a:rPr lang="nl-NL" sz="1100" dirty="0"/>
              <a:t> </a:t>
            </a:r>
            <a:r>
              <a:rPr lang="nl-NL" sz="1100" dirty="0" err="1"/>
              <a:t>learning</a:t>
            </a:r>
            <a:r>
              <a:rPr lang="nl-NL" sz="1100" dirty="0"/>
              <a:t>”! </a:t>
            </a:r>
          </a:p>
          <a:p>
            <a:r>
              <a:rPr lang="nl-NL" sz="1100" dirty="0"/>
              <a:t> </a:t>
            </a:r>
          </a:p>
          <a:p>
            <a:pPr lvl="0"/>
            <a:r>
              <a:rPr lang="nl-NL" sz="1100" dirty="0"/>
              <a:t>Tot 1968 wordt de boekenmarkt gedomineerd door “dogmatische boeken”. Na 1968 verscheen nog de boekenserie Sigma, waarin WN auteurs van de boeken voor 1968 had samengebracht met dezelfde opbouw. In het Voorwoord voor de leerlingen werd dat als volgt uitgelegd: “</a:t>
            </a:r>
            <a:r>
              <a:rPr lang="nl-NL" sz="1100" i="1" dirty="0"/>
              <a:t>Elke hoofdstuk begint met theorie. Die </a:t>
            </a:r>
            <a:r>
              <a:rPr lang="nl-NL" sz="1100" i="1" dirty="0" err="1"/>
              <a:t>zul</a:t>
            </a:r>
            <a:r>
              <a:rPr lang="nl-NL" sz="1100" i="1" dirty="0"/>
              <a:t> je wel niet begrijpen, maar begin maar met de eerste voorbeelden en doe dat na in de volgende sommen.” </a:t>
            </a:r>
            <a:r>
              <a:rPr lang="nl-NL" sz="1100" dirty="0"/>
              <a:t>Werktuiglijk leren als didactiek.</a:t>
            </a:r>
          </a:p>
          <a:p>
            <a:r>
              <a:rPr lang="nl-NL" sz="1100" b="1" dirty="0"/>
              <a:t>Oude wijn: Eerst begrijpen, dan oefenen, blijven doorvragen naar begrip, werktuiglijk leren tegengaan, baas boven boek.</a:t>
            </a:r>
            <a:endParaRPr lang="nl-NL" sz="1100" dirty="0"/>
          </a:p>
          <a:p>
            <a:endParaRPr lang="nl-NL" sz="1100" dirty="0"/>
          </a:p>
        </p:txBody>
      </p:sp>
      <p:sp>
        <p:nvSpPr>
          <p:cNvPr id="4" name="Tijdelijke aanduiding voor dianummer 3"/>
          <p:cNvSpPr>
            <a:spLocks noGrp="1"/>
          </p:cNvSpPr>
          <p:nvPr>
            <p:ph type="sldNum" sz="quarter" idx="10"/>
          </p:nvPr>
        </p:nvSpPr>
        <p:spPr/>
        <p:txBody>
          <a:bodyPr/>
          <a:lstStyle/>
          <a:p>
            <a:fld id="{6E670F8F-EEB1-D34C-BB26-4CD8272C502C}" type="slidenum">
              <a:rPr lang="nl-NL" smtClean="0"/>
              <a:t>7</a:t>
            </a:fld>
            <a:endParaRPr lang="nl-NL"/>
          </a:p>
        </p:txBody>
      </p:sp>
    </p:spTree>
    <p:extLst>
      <p:ext uri="{BB962C8B-B14F-4D97-AF65-F5344CB8AC3E}">
        <p14:creationId xmlns:p14="http://schemas.microsoft.com/office/powerpoint/2010/main" val="507907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879600" y="423863"/>
            <a:ext cx="2387600" cy="1790700"/>
          </a:xfrm>
        </p:spPr>
      </p:sp>
      <p:sp>
        <p:nvSpPr>
          <p:cNvPr id="3" name="Tijdelijke aanduiding voor notities 2"/>
          <p:cNvSpPr>
            <a:spLocks noGrp="1"/>
          </p:cNvSpPr>
          <p:nvPr>
            <p:ph type="body" idx="1"/>
          </p:nvPr>
        </p:nvSpPr>
        <p:spPr>
          <a:xfrm>
            <a:off x="685800" y="2214033"/>
            <a:ext cx="5486400" cy="6299199"/>
          </a:xfrm>
        </p:spPr>
        <p:txBody>
          <a:bodyPr/>
          <a:lstStyle/>
          <a:p>
            <a:r>
              <a:rPr lang="nl-NL" sz="1050" dirty="0"/>
              <a:t>De </a:t>
            </a:r>
            <a:r>
              <a:rPr lang="nl-NL" sz="1050" dirty="0" err="1"/>
              <a:t>Sputnik</a:t>
            </a:r>
            <a:r>
              <a:rPr lang="nl-NL" sz="1050" dirty="0"/>
              <a:t> in 1957 was de start van de New Math, alles moest heel anders om de Sovjet Unie in te halen. Wiskundigen hadden wereldwijd de leiding in de vernieuwing van het wiskundeonderwijs en drukten overal onderwerpen als verzamelingen, groepen, lineaire algebra e.d. door in nationale programma’s, vanaf de kleuterschool. In Vlaanderen leerden de kleuters rekenen in het </a:t>
            </a:r>
            <a:r>
              <a:rPr lang="nl-NL" sz="1050" dirty="0" err="1"/>
              <a:t>tweetallig</a:t>
            </a:r>
            <a:r>
              <a:rPr lang="nl-NL" sz="1050" dirty="0"/>
              <a:t> stelsel. Achteraf bezien echt nieuwe wijn, maar wel in oude zakken.</a:t>
            </a:r>
          </a:p>
          <a:p>
            <a:r>
              <a:rPr lang="nl-NL" sz="1050" dirty="0" smtClean="0"/>
              <a:t>Omstreeks </a:t>
            </a:r>
            <a:r>
              <a:rPr lang="nl-NL" sz="1050" dirty="0"/>
              <a:t>1960 werd ook in Nederland stevig gediscussieerd over de inhoud van het wiskundeonderwijs o.a. in de zgn. Wiskunde Werkgroep met toppers zoals </a:t>
            </a:r>
            <a:r>
              <a:rPr lang="nl-NL" sz="1050" dirty="0" err="1"/>
              <a:t>Vredenduin</a:t>
            </a:r>
            <a:r>
              <a:rPr lang="nl-NL" sz="1050" dirty="0"/>
              <a:t>, </a:t>
            </a:r>
            <a:r>
              <a:rPr lang="nl-NL" sz="1050" dirty="0" err="1"/>
              <a:t>Ehrenfest</a:t>
            </a:r>
            <a:r>
              <a:rPr lang="nl-NL" sz="1050" dirty="0"/>
              <a:t> en </a:t>
            </a:r>
            <a:r>
              <a:rPr lang="nl-NL" sz="1050" dirty="0" err="1"/>
              <a:t>Freudenthal</a:t>
            </a:r>
            <a:r>
              <a:rPr lang="nl-NL" sz="1050" dirty="0"/>
              <a:t>. Ik heb hier het conferentieverslag over de toekomst van het algebraonderwijs in de onderbouw. Boeiend.</a:t>
            </a:r>
          </a:p>
          <a:p>
            <a:r>
              <a:rPr lang="nl-NL" sz="1050" dirty="0" err="1"/>
              <a:t>Vredenduin</a:t>
            </a:r>
            <a:r>
              <a:rPr lang="nl-NL" sz="1050" dirty="0"/>
              <a:t>:		</a:t>
            </a:r>
          </a:p>
          <a:p>
            <a:r>
              <a:rPr lang="nl-NL" sz="1050" dirty="0"/>
              <a:t> </a:t>
            </a:r>
            <a:r>
              <a:rPr lang="nl-NL" sz="1050" dirty="0" smtClean="0"/>
              <a:t>Piet </a:t>
            </a:r>
            <a:r>
              <a:rPr lang="nl-NL" sz="1050" dirty="0" err="1"/>
              <a:t>Vredenduin</a:t>
            </a:r>
            <a:r>
              <a:rPr lang="nl-NL" sz="1050" dirty="0"/>
              <a:t> was vooral bezig met het logisch opschrijven de algebra, een voorkeur die in 1968 werd omgezet in het nieuwe wiskundeprogramma waar hij een groot aandeel in had. U weet wel </a:t>
            </a:r>
          </a:p>
          <a:p>
            <a:r>
              <a:rPr lang="nl-NL" sz="1050" dirty="0"/>
              <a:t> </a:t>
            </a:r>
            <a:r>
              <a:rPr lang="nl-NL" sz="1050" dirty="0" err="1" smtClean="0"/>
              <a:t>Alders</a:t>
            </a:r>
            <a:r>
              <a:rPr lang="nl-NL" sz="1050" dirty="0"/>
              <a:t>: geen y-as of formules met y =…</a:t>
            </a:r>
          </a:p>
          <a:p>
            <a:r>
              <a:rPr lang="nl-NL" sz="1050" dirty="0"/>
              <a:t>De schoolboekenauteur </a:t>
            </a:r>
            <a:r>
              <a:rPr lang="nl-NL" sz="1050" dirty="0" err="1"/>
              <a:t>Alders</a:t>
            </a:r>
            <a:r>
              <a:rPr lang="nl-NL" sz="1050" dirty="0"/>
              <a:t>, het best verkocht, betoogde dat in de wiskundeles de y-as terecht wordt weggelaten in de onderbouw, nergens voor nodig. </a:t>
            </a:r>
          </a:p>
          <a:p>
            <a:pPr lvl="0"/>
            <a:r>
              <a:rPr lang="nl-NL" sz="1050" dirty="0"/>
              <a:t>Bos: de kip en het ei…..</a:t>
            </a:r>
          </a:p>
          <a:p>
            <a:r>
              <a:rPr lang="nl-NL" sz="1050" dirty="0"/>
              <a:t>Wim Bos maakt terloops die discussie belachelijk door die wiskundigen te vergelijken met </a:t>
            </a:r>
            <a:r>
              <a:rPr lang="nl-NL" sz="1050" dirty="0" err="1"/>
              <a:t>kippefokkers</a:t>
            </a:r>
            <a:r>
              <a:rPr lang="nl-NL" sz="1050" dirty="0"/>
              <a:t>, die niet willen dat de eieren door AH (b.v. de natuurkundigen) eieren worden genoemd.</a:t>
            </a:r>
          </a:p>
          <a:p>
            <a:pPr lvl="0"/>
            <a:r>
              <a:rPr lang="nl-NL" sz="1050" dirty="0"/>
              <a:t>Bos: beginnen met grootheden,   </a:t>
            </a:r>
          </a:p>
          <a:p>
            <a:r>
              <a:rPr lang="nl-NL" sz="1050" dirty="0"/>
              <a:t>Wim Bos pleit ervoor om algebra voor leerlingen betekenis te geven en direct in leerjaar 1 te beginnen met grootheden. In zijn schoolboek, Wegwijzer in de algebra, is b.v. deze formule voor de draagkracht van een hijsbalk een startprobleem. Dus algebra koppelen aan formules, is zijn </a:t>
            </a:r>
            <a:r>
              <a:rPr lang="nl-NL" sz="1050" dirty="0" smtClean="0"/>
              <a:t>pleidooi. Twintig </a:t>
            </a:r>
            <a:r>
              <a:rPr lang="nl-NL" sz="1050" dirty="0"/>
              <a:t>jaar later schreef hij </a:t>
            </a:r>
            <a:r>
              <a:rPr lang="nl-NL" sz="1050" dirty="0" smtClean="0"/>
              <a:t>mij dat </a:t>
            </a:r>
            <a:r>
              <a:rPr lang="nl-NL" sz="1050" dirty="0"/>
              <a:t>hij toen geen enkele respons kreeg van die wiskundigen, maar ik had gelijk en nu is het weer volop in discussie!</a:t>
            </a:r>
          </a:p>
          <a:p>
            <a:r>
              <a:rPr lang="nl-NL" sz="1050" dirty="0"/>
              <a:t> </a:t>
            </a:r>
            <a:r>
              <a:rPr lang="nl-NL" sz="1050" dirty="0" err="1" smtClean="0"/>
              <a:t>Minnaert</a:t>
            </a:r>
            <a:r>
              <a:rPr lang="nl-NL" sz="1050" dirty="0"/>
              <a:t>: vaardigheid doorschoten met inzicht</a:t>
            </a:r>
          </a:p>
          <a:p>
            <a:pPr lvl="0"/>
            <a:r>
              <a:rPr lang="nl-NL" sz="1050" dirty="0" err="1"/>
              <a:t>Minnaert</a:t>
            </a:r>
            <a:r>
              <a:rPr lang="nl-NL" sz="1050" dirty="0"/>
              <a:t>: leerlingen leren zelf formules te maken.</a:t>
            </a:r>
          </a:p>
          <a:p>
            <a:r>
              <a:rPr lang="nl-NL" sz="1050" dirty="0"/>
              <a:t> </a:t>
            </a:r>
            <a:r>
              <a:rPr lang="nl-NL" sz="1050" dirty="0" smtClean="0"/>
              <a:t>De </a:t>
            </a:r>
            <a:r>
              <a:rPr lang="nl-NL" sz="1050" dirty="0"/>
              <a:t>natuurkundige en sterrenkundige </a:t>
            </a:r>
            <a:r>
              <a:rPr lang="nl-NL" sz="1050" dirty="0" err="1"/>
              <a:t>Minnaert</a:t>
            </a:r>
            <a:r>
              <a:rPr lang="nl-NL" sz="1050" dirty="0"/>
              <a:t> had het over “vaardigheid doorschoten met inzicht” en benadrukte da leerlingen moesten leren zelf formules te maken. De wiskundige </a:t>
            </a:r>
            <a:r>
              <a:rPr lang="nl-NL" sz="1050" dirty="0" err="1"/>
              <a:t>Polya</a:t>
            </a:r>
            <a:r>
              <a:rPr lang="nl-NL" sz="1050" dirty="0"/>
              <a:t> noemt dat in zijn boekje How </a:t>
            </a:r>
            <a:r>
              <a:rPr lang="nl-NL" sz="1050" dirty="0" err="1"/>
              <a:t>to</a:t>
            </a:r>
            <a:r>
              <a:rPr lang="nl-NL" sz="1050" dirty="0"/>
              <a:t> </a:t>
            </a:r>
            <a:r>
              <a:rPr lang="nl-NL" sz="1050" dirty="0" err="1"/>
              <a:t>Solve</a:t>
            </a:r>
            <a:r>
              <a:rPr lang="nl-NL" sz="1050" dirty="0"/>
              <a:t> </a:t>
            </a:r>
            <a:r>
              <a:rPr lang="nl-NL" sz="1050" dirty="0" err="1"/>
              <a:t>it</a:t>
            </a:r>
            <a:r>
              <a:rPr lang="nl-NL" sz="1050" dirty="0"/>
              <a:t>, 1945, het hoofddoel van het algebraonderwijs!</a:t>
            </a:r>
          </a:p>
          <a:p>
            <a:r>
              <a:rPr lang="nl-NL" sz="1050" dirty="0"/>
              <a:t> </a:t>
            </a:r>
          </a:p>
          <a:p>
            <a:r>
              <a:rPr lang="nl-NL" sz="1050" b="1" dirty="0"/>
              <a:t>Oude wijn:</a:t>
            </a:r>
            <a:endParaRPr lang="nl-NL" sz="1050" dirty="0"/>
          </a:p>
          <a:p>
            <a:r>
              <a:rPr lang="nl-NL" sz="1050" b="1" dirty="0"/>
              <a:t>Algebra motiveren en betekenis geven door formules van grootheden.</a:t>
            </a:r>
            <a:r>
              <a:rPr lang="nl-NL" sz="1050" dirty="0"/>
              <a:t> </a:t>
            </a:r>
          </a:p>
          <a:p>
            <a:r>
              <a:rPr lang="nl-NL" sz="1050" b="1" dirty="0"/>
              <a:t>Vaardigheden doorschoten met inzicht.</a:t>
            </a:r>
            <a:endParaRPr lang="nl-NL" sz="1050" dirty="0"/>
          </a:p>
          <a:p>
            <a:r>
              <a:rPr lang="nl-NL" sz="1050" b="1" dirty="0"/>
              <a:t>Leerlingen zelf formules laten maken.</a:t>
            </a:r>
            <a:endParaRPr lang="nl-NL" sz="1050" dirty="0"/>
          </a:p>
          <a:p>
            <a:endParaRPr lang="nl-NL" sz="1050" dirty="0"/>
          </a:p>
        </p:txBody>
      </p:sp>
      <p:sp>
        <p:nvSpPr>
          <p:cNvPr id="4" name="Tijdelijke aanduiding voor dianummer 3"/>
          <p:cNvSpPr>
            <a:spLocks noGrp="1"/>
          </p:cNvSpPr>
          <p:nvPr>
            <p:ph type="sldNum" sz="quarter" idx="10"/>
          </p:nvPr>
        </p:nvSpPr>
        <p:spPr/>
        <p:txBody>
          <a:bodyPr/>
          <a:lstStyle/>
          <a:p>
            <a:fld id="{6E670F8F-EEB1-D34C-BB26-4CD8272C502C}" type="slidenum">
              <a:rPr lang="nl-NL" smtClean="0"/>
              <a:t>8</a:t>
            </a:fld>
            <a:endParaRPr lang="nl-NL"/>
          </a:p>
        </p:txBody>
      </p:sp>
      <p:graphicFrame>
        <p:nvGraphicFramePr>
          <p:cNvPr id="5" name="Object 4"/>
          <p:cNvGraphicFramePr>
            <a:graphicFrameLocks noChangeAspect="1"/>
          </p:cNvGraphicFramePr>
          <p:nvPr>
            <p:extLst>
              <p:ext uri="{D42A27DB-BD31-4B8C-83A1-F6EECF244321}">
                <p14:modId xmlns:p14="http://schemas.microsoft.com/office/powerpoint/2010/main" val="2198689885"/>
              </p:ext>
            </p:extLst>
          </p:nvPr>
        </p:nvGraphicFramePr>
        <p:xfrm>
          <a:off x="2704571" y="4102630"/>
          <a:ext cx="2184400" cy="228600"/>
        </p:xfrm>
        <a:graphic>
          <a:graphicData uri="http://schemas.openxmlformats.org/presentationml/2006/ole">
            <mc:AlternateContent xmlns:mc="http://schemas.openxmlformats.org/markup-compatibility/2006">
              <mc:Choice xmlns:v="urn:schemas-microsoft-com:vml" Requires="v">
                <p:oleObj spid="_x0000_s23592" name="Vergelijking" r:id="rId4" imgW="2184400" imgH="228600" progId="Equation.3">
                  <p:embed/>
                </p:oleObj>
              </mc:Choice>
              <mc:Fallback>
                <p:oleObj name="Vergelijking" r:id="rId4" imgW="2184400" imgH="228600" progId="Equation.3">
                  <p:embed/>
                  <p:pic>
                    <p:nvPicPr>
                      <p:cNvPr id="0" name=""/>
                      <p:cNvPicPr/>
                      <p:nvPr/>
                    </p:nvPicPr>
                    <p:blipFill>
                      <a:blip r:embed="rId5"/>
                      <a:stretch>
                        <a:fillRect/>
                      </a:stretch>
                    </p:blipFill>
                    <p:spPr>
                      <a:xfrm>
                        <a:off x="2704571" y="4102630"/>
                        <a:ext cx="2184400" cy="228600"/>
                      </a:xfrm>
                      <a:prstGeom prst="rect">
                        <a:avLst/>
                      </a:prstGeom>
                    </p:spPr>
                  </p:pic>
                </p:oleObj>
              </mc:Fallback>
            </mc:AlternateContent>
          </a:graphicData>
        </a:graphic>
      </p:graphicFrame>
    </p:spTree>
    <p:extLst>
      <p:ext uri="{BB962C8B-B14F-4D97-AF65-F5344CB8AC3E}">
        <p14:creationId xmlns:p14="http://schemas.microsoft.com/office/powerpoint/2010/main" val="2023777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32C638-984A-4B86-9C73-48B7426F4B3C}" type="slidenum">
              <a:rPr lang="en-US" altLang="en-US"/>
              <a:pPr/>
              <a:t>9</a:t>
            </a:fld>
            <a:endParaRPr lang="en-US" altLang="en-US"/>
          </a:p>
        </p:txBody>
      </p:sp>
      <p:sp>
        <p:nvSpPr>
          <p:cNvPr id="647170" name="Rectangle 2"/>
          <p:cNvSpPr>
            <a:spLocks noGrp="1" noRot="1" noChangeAspect="1" noChangeArrowheads="1" noTextEdit="1"/>
          </p:cNvSpPr>
          <p:nvPr>
            <p:ph type="sldImg"/>
          </p:nvPr>
        </p:nvSpPr>
        <p:spPr>
          <a:xfrm>
            <a:off x="2060575" y="395288"/>
            <a:ext cx="2933700" cy="2200275"/>
          </a:xfrm>
          <a:ln/>
        </p:spPr>
      </p:sp>
      <p:sp>
        <p:nvSpPr>
          <p:cNvPr id="647171" name="Rectangle 3"/>
          <p:cNvSpPr>
            <a:spLocks noGrp="1" noChangeArrowheads="1"/>
          </p:cNvSpPr>
          <p:nvPr>
            <p:ph type="body" idx="1"/>
          </p:nvPr>
        </p:nvSpPr>
        <p:spPr>
          <a:xfrm>
            <a:off x="908720" y="2627783"/>
            <a:ext cx="5029200" cy="5762684"/>
          </a:xfrm>
        </p:spPr>
        <p:txBody>
          <a:bodyPr/>
          <a:lstStyle/>
          <a:p>
            <a:r>
              <a:rPr lang="nl-NL" sz="1000" b="1" dirty="0" smtClean="0"/>
              <a:t>Mijn </a:t>
            </a:r>
            <a:r>
              <a:rPr lang="nl-NL" sz="1000" b="1" dirty="0"/>
              <a:t>eerste les over wortels, 1964</a:t>
            </a:r>
            <a:endParaRPr lang="nl-NL" sz="1000" dirty="0"/>
          </a:p>
          <a:p>
            <a:r>
              <a:rPr lang="nl-NL" sz="1000" dirty="0"/>
              <a:t>Eerst maar iets over een traumatische ervaring in het eerste jaar dat ik 15 lesuren per week mocht verzorgen. Ik had net mijn kandidaats gehaald, er was een groot tekort aan wiskundeleraren en ik wilde wat geld verdienen om te kunnen trouwen. Ik gaf o.a. les uit Leerboek der Algebra, van de auteurs </a:t>
            </a:r>
            <a:r>
              <a:rPr lang="nl-NL" sz="1000" dirty="0" err="1"/>
              <a:t>Stoelinga</a:t>
            </a:r>
            <a:r>
              <a:rPr lang="nl-NL" sz="1000" dirty="0"/>
              <a:t> en van Tol. Een dogmatisch boek, zoals Versluys dat een eeuw eerder al noemde. </a:t>
            </a:r>
            <a:r>
              <a:rPr lang="nl-NL" sz="1000" dirty="0" smtClean="0"/>
              <a:t>Maar in hun voorwoord staat: </a:t>
            </a:r>
            <a:r>
              <a:rPr lang="nl-NL" sz="1000" i="1" dirty="0" smtClean="0"/>
              <a:t> oefenen moet niet een mechanisch erken worden… ook het denken van de leerlingen moet geactiveerd worden. Hoe dat moest, vertelden ze er niet bij. </a:t>
            </a:r>
            <a:r>
              <a:rPr lang="nl-NL" sz="1000" dirty="0" smtClean="0"/>
              <a:t>Ik </a:t>
            </a:r>
            <a:r>
              <a:rPr lang="nl-NL" sz="1000" dirty="0"/>
              <a:t>ben bang dat ik dit verhaal al eens </a:t>
            </a:r>
            <a:r>
              <a:rPr lang="nl-NL" sz="1000" dirty="0" smtClean="0"/>
              <a:t>eerder </a:t>
            </a:r>
            <a:r>
              <a:rPr lang="nl-NL" sz="1000" dirty="0"/>
              <a:t>heb verteld, maar psychotherapeuten </a:t>
            </a:r>
            <a:r>
              <a:rPr lang="nl-NL" sz="1000" dirty="0" smtClean="0"/>
              <a:t>zeggen dat </a:t>
            </a:r>
            <a:r>
              <a:rPr lang="nl-NL" sz="1000" dirty="0"/>
              <a:t>je moet blijven vertellen over traumatische ervaringen totdat je ze kwijt bent. Nu, 50 jaar later, staat het mij nog helder voor de geest en dus blijf ik het maar vertellen. </a:t>
            </a:r>
          </a:p>
          <a:p>
            <a:r>
              <a:rPr lang="nl-NL" sz="1000" dirty="0"/>
              <a:t> </a:t>
            </a:r>
          </a:p>
          <a:p>
            <a:r>
              <a:rPr lang="nl-NL" sz="1000" dirty="0"/>
              <a:t>Goed, mijn eerste les over wortels in 2b hbs. In die les kwam mijn directeur, dr. Jan Raat, later </a:t>
            </a:r>
            <a:r>
              <a:rPr lang="nl-NL" sz="1000" dirty="0" err="1"/>
              <a:t>hgl</a:t>
            </a:r>
            <a:r>
              <a:rPr lang="nl-NL" sz="1000" dirty="0"/>
              <a:t>. Natuurkundedidactiek aan de TU Eindhoven, achter in de klas zitten. Orde verzekerd. Net als in </a:t>
            </a:r>
            <a:r>
              <a:rPr lang="nl-NL" sz="1000" dirty="0" err="1"/>
              <a:t>Stoelinga</a:t>
            </a:r>
            <a:r>
              <a:rPr lang="nl-NL" sz="1000" dirty="0"/>
              <a:t> en van Tol begon ik meteen met het meest algemene geval. De orde was verzekerd, en de klas schreef braaf mee met wat ik op het bord zette. Een prima les, dacht ik. </a:t>
            </a:r>
          </a:p>
          <a:p>
            <a:r>
              <a:rPr lang="nl-NL" sz="1000" dirty="0"/>
              <a:t>In de pauze kwam Jan Raat bij mij langs met een door hemzelf uitgetypt A4’tje met de voorzichtige boodschap: ‘Kijk  Anne, zo kan het ook.’ Met tal van voorbeelden voor de leerlingen liet hij zien hoe je vanuit het idee van een inverse bewerking tot het worteltrekken kunt komen. 3x5=15 en 15:3=5, 52=25  en zo kom je tot wortel 25 is 5. </a:t>
            </a:r>
          </a:p>
          <a:p>
            <a:r>
              <a:rPr lang="nl-NL" sz="1000" dirty="0"/>
              <a:t> </a:t>
            </a:r>
          </a:p>
          <a:p>
            <a:r>
              <a:rPr lang="nl-NL" sz="1000" i="1" dirty="0"/>
              <a:t>Ik herinner u eraan dat ik toen veel leek op onze studenten later, zelfverzekerd nee eigenwijs want ik wist heus wel wat wiskunde was.</a:t>
            </a:r>
            <a:r>
              <a:rPr lang="nl-NL" sz="1000" dirty="0"/>
              <a:t> Ik bedacht in die pauze dat dit weer typisch een natuurkundige benadering was, </a:t>
            </a:r>
            <a:r>
              <a:rPr lang="nl-NL" sz="1000" i="1" dirty="0"/>
              <a:t>inductie uit voorbeelden</a:t>
            </a:r>
            <a:r>
              <a:rPr lang="nl-NL" sz="1000" dirty="0"/>
              <a:t>, en zei beleefd: ‘Ja inderdaad meneer Raat, zo kan het ook. Maar ik houd mij aan het boek en de algemene benadering.’ Veel later besefte ik dat Jan Raat op dat moment al intuïtief koos voor de didactische aanpak met voorbeelden en non-voorbeelden. Zoals Versluys schreef: een dogmatisch boek maar een heuristische opbouw van de wiskunde. </a:t>
            </a:r>
          </a:p>
          <a:p>
            <a:r>
              <a:rPr lang="nl-NL" sz="1000" dirty="0"/>
              <a:t> </a:t>
            </a:r>
          </a:p>
          <a:p>
            <a:r>
              <a:rPr lang="nl-NL" sz="1000" dirty="0"/>
              <a:t>Mijn orde was dat eerste jaar niet zo sterk, dus was ik blij met al die lessen waarin ik een simpel VNO-model, voordoen-nadoen-oefenen, kon toepassen.</a:t>
            </a:r>
          </a:p>
          <a:p>
            <a:r>
              <a:rPr lang="nl-NL" sz="1000" dirty="0"/>
              <a:t>B.v. bij de talloze herleidingen van wortelvormen. Je deed er een paar voor, en dan liet je de klas werken aan nog 30 sommen voor het huiswerk. Wat mij in dat eerste jaar wel opviel dat de meeste herleidingen nooit meer of pas jaren later weer terugkwamen. En dan kon je zeggen: “Dat hebben jullie gehad…..” </a:t>
            </a:r>
          </a:p>
          <a:p>
            <a:r>
              <a:rPr lang="nl-NL" sz="1000" dirty="0"/>
              <a:t> </a:t>
            </a:r>
          </a:p>
          <a:p>
            <a:r>
              <a:rPr lang="nl-NL" sz="1000" dirty="0" smtClean="0"/>
              <a:t>Saaie lessen, maar daar klaagde ik dat eerste jaar niet over. Algebra, VNO.</a:t>
            </a:r>
          </a:p>
          <a:p>
            <a:r>
              <a:rPr lang="nl-NL" sz="1000" dirty="0" smtClean="0"/>
              <a:t>Nee, dan de Euclidische Meetkunde!</a:t>
            </a:r>
            <a:endParaRPr lang="nl-NL" sz="1000" dirty="0"/>
          </a:p>
          <a:p>
            <a:pPr algn="just"/>
            <a:endParaRPr lang="nl-NL" sz="1000" b="0" noProof="0" dirty="0">
              <a:latin typeface="Times New Roman" pitchFamily="18" charset="0"/>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FF5C32FE-9E56-2242-AE43-76657E794BB3}" type="datetimeFigureOut">
              <a:rPr lang="nl-NL" smtClean="0"/>
              <a:t>31-1-2015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256462B-3F9B-6D49-AFF5-900C6F19F2AD}" type="slidenum">
              <a:rPr lang="nl-NL" smtClean="0"/>
              <a:t>‹nr.›</a:t>
            </a:fld>
            <a:endParaRPr lang="nl-NL"/>
          </a:p>
        </p:txBody>
      </p:sp>
    </p:spTree>
    <p:extLst>
      <p:ext uri="{BB962C8B-B14F-4D97-AF65-F5344CB8AC3E}">
        <p14:creationId xmlns:p14="http://schemas.microsoft.com/office/powerpoint/2010/main" val="2634266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F5C32FE-9E56-2242-AE43-76657E794BB3}" type="datetimeFigureOut">
              <a:rPr lang="nl-NL" smtClean="0"/>
              <a:t>31-1-2015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256462B-3F9B-6D49-AFF5-900C6F19F2AD}" type="slidenum">
              <a:rPr lang="nl-NL" smtClean="0"/>
              <a:t>‹nr.›</a:t>
            </a:fld>
            <a:endParaRPr lang="nl-NL"/>
          </a:p>
        </p:txBody>
      </p:sp>
    </p:spTree>
    <p:extLst>
      <p:ext uri="{BB962C8B-B14F-4D97-AF65-F5344CB8AC3E}">
        <p14:creationId xmlns:p14="http://schemas.microsoft.com/office/powerpoint/2010/main" val="1739978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F5C32FE-9E56-2242-AE43-76657E794BB3}" type="datetimeFigureOut">
              <a:rPr lang="nl-NL" smtClean="0"/>
              <a:t>31-1-2015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256462B-3F9B-6D49-AFF5-900C6F19F2AD}" type="slidenum">
              <a:rPr lang="nl-NL" smtClean="0"/>
              <a:t>‹nr.›</a:t>
            </a:fld>
            <a:endParaRPr lang="nl-NL"/>
          </a:p>
        </p:txBody>
      </p:sp>
    </p:spTree>
    <p:extLst>
      <p:ext uri="{BB962C8B-B14F-4D97-AF65-F5344CB8AC3E}">
        <p14:creationId xmlns:p14="http://schemas.microsoft.com/office/powerpoint/2010/main" val="1287350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F5C32FE-9E56-2242-AE43-76657E794BB3}" type="datetimeFigureOut">
              <a:rPr lang="nl-NL" smtClean="0"/>
              <a:t>31-1-2015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256462B-3F9B-6D49-AFF5-900C6F19F2AD}" type="slidenum">
              <a:rPr lang="nl-NL" smtClean="0"/>
              <a:t>‹nr.›</a:t>
            </a:fld>
            <a:endParaRPr lang="nl-NL"/>
          </a:p>
        </p:txBody>
      </p:sp>
    </p:spTree>
    <p:extLst>
      <p:ext uri="{BB962C8B-B14F-4D97-AF65-F5344CB8AC3E}">
        <p14:creationId xmlns:p14="http://schemas.microsoft.com/office/powerpoint/2010/main" val="91442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p:txBody>
          <a:bodyPr/>
          <a:lstStyle/>
          <a:p>
            <a:fld id="{FF5C32FE-9E56-2242-AE43-76657E794BB3}" type="datetimeFigureOut">
              <a:rPr lang="nl-NL" smtClean="0"/>
              <a:t>31-1-2015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256462B-3F9B-6D49-AFF5-900C6F19F2AD}" type="slidenum">
              <a:rPr lang="nl-NL" smtClean="0"/>
              <a:t>‹nr.›</a:t>
            </a:fld>
            <a:endParaRPr lang="nl-NL"/>
          </a:p>
        </p:txBody>
      </p:sp>
    </p:spTree>
    <p:extLst>
      <p:ext uri="{BB962C8B-B14F-4D97-AF65-F5344CB8AC3E}">
        <p14:creationId xmlns:p14="http://schemas.microsoft.com/office/powerpoint/2010/main" val="3049006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FF5C32FE-9E56-2242-AE43-76657E794BB3}" type="datetimeFigureOut">
              <a:rPr lang="nl-NL" smtClean="0"/>
              <a:t>31-1-2015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256462B-3F9B-6D49-AFF5-900C6F19F2AD}" type="slidenum">
              <a:rPr lang="nl-NL" smtClean="0"/>
              <a:t>‹nr.›</a:t>
            </a:fld>
            <a:endParaRPr lang="nl-NL"/>
          </a:p>
        </p:txBody>
      </p:sp>
    </p:spTree>
    <p:extLst>
      <p:ext uri="{BB962C8B-B14F-4D97-AF65-F5344CB8AC3E}">
        <p14:creationId xmlns:p14="http://schemas.microsoft.com/office/powerpoint/2010/main" val="894246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FF5C32FE-9E56-2242-AE43-76657E794BB3}" type="datetimeFigureOut">
              <a:rPr lang="nl-NL" smtClean="0"/>
              <a:t>31-1-2015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256462B-3F9B-6D49-AFF5-900C6F19F2AD}" type="slidenum">
              <a:rPr lang="nl-NL" smtClean="0"/>
              <a:t>‹nr.›</a:t>
            </a:fld>
            <a:endParaRPr lang="nl-NL"/>
          </a:p>
        </p:txBody>
      </p:sp>
    </p:spTree>
    <p:extLst>
      <p:ext uri="{BB962C8B-B14F-4D97-AF65-F5344CB8AC3E}">
        <p14:creationId xmlns:p14="http://schemas.microsoft.com/office/powerpoint/2010/main" val="3806153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datum 2"/>
          <p:cNvSpPr>
            <a:spLocks noGrp="1"/>
          </p:cNvSpPr>
          <p:nvPr>
            <p:ph type="dt" sz="half" idx="10"/>
          </p:nvPr>
        </p:nvSpPr>
        <p:spPr/>
        <p:txBody>
          <a:bodyPr/>
          <a:lstStyle/>
          <a:p>
            <a:fld id="{FF5C32FE-9E56-2242-AE43-76657E794BB3}" type="datetimeFigureOut">
              <a:rPr lang="nl-NL" smtClean="0"/>
              <a:t>31-1-2015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256462B-3F9B-6D49-AFF5-900C6F19F2AD}" type="slidenum">
              <a:rPr lang="nl-NL" smtClean="0"/>
              <a:t>‹nr.›</a:t>
            </a:fld>
            <a:endParaRPr lang="nl-NL"/>
          </a:p>
        </p:txBody>
      </p:sp>
    </p:spTree>
    <p:extLst>
      <p:ext uri="{BB962C8B-B14F-4D97-AF65-F5344CB8AC3E}">
        <p14:creationId xmlns:p14="http://schemas.microsoft.com/office/powerpoint/2010/main" val="3102865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F5C32FE-9E56-2242-AE43-76657E794BB3}" type="datetimeFigureOut">
              <a:rPr lang="nl-NL" smtClean="0"/>
              <a:t>31-1-2015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256462B-3F9B-6D49-AFF5-900C6F19F2AD}" type="slidenum">
              <a:rPr lang="nl-NL" smtClean="0"/>
              <a:t>‹nr.›</a:t>
            </a:fld>
            <a:endParaRPr lang="nl-NL"/>
          </a:p>
        </p:txBody>
      </p:sp>
    </p:spTree>
    <p:extLst>
      <p:ext uri="{BB962C8B-B14F-4D97-AF65-F5344CB8AC3E}">
        <p14:creationId xmlns:p14="http://schemas.microsoft.com/office/powerpoint/2010/main" val="1090656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FF5C32FE-9E56-2242-AE43-76657E794BB3}" type="datetimeFigureOut">
              <a:rPr lang="nl-NL" smtClean="0"/>
              <a:t>31-1-2015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256462B-3F9B-6D49-AFF5-900C6F19F2AD}" type="slidenum">
              <a:rPr lang="nl-NL" smtClean="0"/>
              <a:t>‹nr.›</a:t>
            </a:fld>
            <a:endParaRPr lang="nl-NL"/>
          </a:p>
        </p:txBody>
      </p:sp>
    </p:spTree>
    <p:extLst>
      <p:ext uri="{BB962C8B-B14F-4D97-AF65-F5344CB8AC3E}">
        <p14:creationId xmlns:p14="http://schemas.microsoft.com/office/powerpoint/2010/main" val="3173096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FF5C32FE-9E56-2242-AE43-76657E794BB3}" type="datetimeFigureOut">
              <a:rPr lang="nl-NL" smtClean="0"/>
              <a:t>31-1-2015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256462B-3F9B-6D49-AFF5-900C6F19F2AD}" type="slidenum">
              <a:rPr lang="nl-NL" smtClean="0"/>
              <a:t>‹nr.›</a:t>
            </a:fld>
            <a:endParaRPr lang="nl-NL"/>
          </a:p>
        </p:txBody>
      </p:sp>
    </p:spTree>
    <p:extLst>
      <p:ext uri="{BB962C8B-B14F-4D97-AF65-F5344CB8AC3E}">
        <p14:creationId xmlns:p14="http://schemas.microsoft.com/office/powerpoint/2010/main" val="3911876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C32FE-9E56-2242-AE43-76657E794BB3}" type="datetimeFigureOut">
              <a:rPr lang="nl-NL" smtClean="0"/>
              <a:t>31-1-2015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6462B-3F9B-6D49-AFF5-900C6F19F2AD}" type="slidenum">
              <a:rPr lang="nl-NL" smtClean="0"/>
              <a:t>‹nr.›</a:t>
            </a:fld>
            <a:endParaRPr lang="nl-NL"/>
          </a:p>
        </p:txBody>
      </p:sp>
    </p:spTree>
    <p:extLst>
      <p:ext uri="{BB962C8B-B14F-4D97-AF65-F5344CB8AC3E}">
        <p14:creationId xmlns:p14="http://schemas.microsoft.com/office/powerpoint/2010/main" val="358052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notesSlide" Target="../notesSlides/notesSlide10.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6.emf"/><Relationship Id="rId5" Type="http://schemas.openxmlformats.org/officeDocument/2006/relationships/oleObject" Target="../embeddings/oleObject10.bin"/><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0.emf"/><Relationship Id="rId5" Type="http://schemas.openxmlformats.org/officeDocument/2006/relationships/oleObject" Target="../embeddings/oleObject12.bin"/><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3.bin"/><Relationship Id="rId5" Type="http://schemas.openxmlformats.org/officeDocument/2006/relationships/hyperlink" Target="mailto:S.AbrantesGarcezPalha@uva.nl" TargetMode="External"/><Relationship Id="rId4" Type="http://schemas.openxmlformats.org/officeDocument/2006/relationships/hyperlink" Target="http://www.rug.nl/staff/g.roorda/research"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notesSlide" Target="../notesSlides/notesSlide17.xml"/><Relationship Id="rId7"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26.png"/><Relationship Id="rId5" Type="http://schemas.openxmlformats.org/officeDocument/2006/relationships/image" Target="../media/image25.emf"/><Relationship Id="rId4" Type="http://schemas.openxmlformats.org/officeDocument/2006/relationships/image" Target="../media/image24.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19.xml"/><Relationship Id="rId7" Type="http://schemas.openxmlformats.org/officeDocument/2006/relationships/image" Target="../media/image28.emf"/><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oleObject16.bin"/><Relationship Id="rId5" Type="http://schemas.openxmlformats.org/officeDocument/2006/relationships/image" Target="../media/image27.emf"/><Relationship Id="rId4" Type="http://schemas.openxmlformats.org/officeDocument/2006/relationships/oleObject" Target="../embeddings/oleObject15.bin"/><Relationship Id="rId9" Type="http://schemas.openxmlformats.org/officeDocument/2006/relationships/image" Target="../media/image29.emf"/></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2.jp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notesSlide" Target="../notesSlides/notesSlide4.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1.bin"/><Relationship Id="rId4" Type="http://schemas.openxmlformats.org/officeDocument/2006/relationships/image" Target="../media/image9.jpg"/><Relationship Id="rId9"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10.e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9.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13.wmf"/><Relationship Id="rId4" Type="http://schemas.openxmlformats.org/officeDocument/2006/relationships/oleObject" Target="../embeddings/oleObject7.bin"/><Relationship Id="rId9"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0"/>
            <a:ext cx="7772400" cy="2163297"/>
          </a:xfrm>
        </p:spPr>
        <p:txBody>
          <a:bodyPr>
            <a:normAutofit/>
          </a:bodyPr>
          <a:lstStyle/>
          <a:p>
            <a:r>
              <a:rPr lang="nl-NL" b="1" dirty="0" smtClean="0"/>
              <a:t>Oude wijn in nieuwe zakken?</a:t>
            </a:r>
            <a:br>
              <a:rPr lang="nl-NL" b="1" dirty="0" smtClean="0"/>
            </a:br>
            <a:endParaRPr lang="nl-NL" b="1" dirty="0"/>
          </a:p>
        </p:txBody>
      </p:sp>
      <p:pic>
        <p:nvPicPr>
          <p:cNvPr id="5" name="Afbeelding 4" descr="nieuwe wijnzak.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284" y="1297979"/>
            <a:ext cx="2078695" cy="2428475"/>
          </a:xfrm>
          <a:prstGeom prst="rect">
            <a:avLst/>
          </a:prstGeom>
        </p:spPr>
      </p:pic>
      <p:pic>
        <p:nvPicPr>
          <p:cNvPr id="6" name="Afbeelding 5" descr="nieuwe wijnzakke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5790" y="1066880"/>
            <a:ext cx="2174886" cy="2659574"/>
          </a:xfrm>
          <a:prstGeom prst="rect">
            <a:avLst/>
          </a:prstGeom>
        </p:spPr>
      </p:pic>
      <p:pic>
        <p:nvPicPr>
          <p:cNvPr id="7" name="Tijdelijke aanduiding voor inhoud 3" descr="oude wijn?.jpg"/>
          <p:cNvPicPr>
            <a:picLocks noChangeAspect="1"/>
          </p:cNvPicPr>
          <p:nvPr/>
        </p:nvPicPr>
        <p:blipFill>
          <a:blip r:embed="rId5">
            <a:extLst>
              <a:ext uri="{28A0092B-C50C-407E-A947-70E740481C1C}">
                <a14:useLocalDpi xmlns:a14="http://schemas.microsoft.com/office/drawing/2010/main" val="0"/>
              </a:ext>
            </a:extLst>
          </a:blip>
          <a:srcRect t="13298" b="13298"/>
          <a:stretch>
            <a:fillRect/>
          </a:stretch>
        </p:blipFill>
        <p:spPr>
          <a:xfrm>
            <a:off x="2203979" y="1362934"/>
            <a:ext cx="4094585" cy="2251864"/>
          </a:xfrm>
          <a:prstGeom prst="rect">
            <a:avLst/>
          </a:prstGeom>
        </p:spPr>
      </p:pic>
      <p:pic>
        <p:nvPicPr>
          <p:cNvPr id="8" name="Afbeelding 7" descr="Cartoon-oude wijn.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3312" y="4312106"/>
            <a:ext cx="3377104" cy="2653386"/>
          </a:xfrm>
          <a:prstGeom prst="rect">
            <a:avLst/>
          </a:prstGeom>
        </p:spPr>
      </p:pic>
      <p:sp>
        <p:nvSpPr>
          <p:cNvPr id="9" name="Tekstvak 8"/>
          <p:cNvSpPr txBox="1"/>
          <p:nvPr/>
        </p:nvSpPr>
        <p:spPr>
          <a:xfrm>
            <a:off x="3186604" y="3790873"/>
            <a:ext cx="3111960" cy="461665"/>
          </a:xfrm>
          <a:prstGeom prst="rect">
            <a:avLst/>
          </a:prstGeom>
          <a:noFill/>
        </p:spPr>
        <p:txBody>
          <a:bodyPr wrap="square" rtlCol="0">
            <a:spAutoFit/>
          </a:bodyPr>
          <a:lstStyle/>
          <a:p>
            <a:pPr algn="ctr"/>
            <a:r>
              <a:rPr lang="nl-NL" sz="2400" b="1" dirty="0"/>
              <a:t>d</a:t>
            </a:r>
            <a:r>
              <a:rPr lang="nl-NL" sz="2400" b="1" dirty="0" smtClean="0"/>
              <a:t>e inhoud</a:t>
            </a:r>
            <a:endParaRPr lang="nl-NL" sz="2400" b="1" dirty="0"/>
          </a:p>
        </p:txBody>
      </p:sp>
      <p:sp>
        <p:nvSpPr>
          <p:cNvPr id="10" name="Tekstvak 9"/>
          <p:cNvSpPr txBox="1"/>
          <p:nvPr/>
        </p:nvSpPr>
        <p:spPr>
          <a:xfrm>
            <a:off x="482586" y="3907891"/>
            <a:ext cx="1916763" cy="461665"/>
          </a:xfrm>
          <a:prstGeom prst="rect">
            <a:avLst/>
          </a:prstGeom>
          <a:noFill/>
        </p:spPr>
        <p:txBody>
          <a:bodyPr wrap="square" rtlCol="0">
            <a:spAutoFit/>
          </a:bodyPr>
          <a:lstStyle/>
          <a:p>
            <a:pPr algn="ctr"/>
            <a:r>
              <a:rPr lang="nl-NL" sz="2400" b="1" dirty="0" smtClean="0"/>
              <a:t>programma’s</a:t>
            </a:r>
            <a:endParaRPr lang="nl-NL" sz="2400" b="1" dirty="0"/>
          </a:p>
        </p:txBody>
      </p:sp>
      <p:sp>
        <p:nvSpPr>
          <p:cNvPr id="11" name="Rechthoek 10"/>
          <p:cNvSpPr/>
          <p:nvPr/>
        </p:nvSpPr>
        <p:spPr>
          <a:xfrm>
            <a:off x="6489065" y="3818787"/>
            <a:ext cx="2381611" cy="461665"/>
          </a:xfrm>
          <a:prstGeom prst="rect">
            <a:avLst/>
          </a:prstGeom>
        </p:spPr>
        <p:txBody>
          <a:bodyPr wrap="square">
            <a:spAutoFit/>
          </a:bodyPr>
          <a:lstStyle/>
          <a:p>
            <a:pPr algn="ctr"/>
            <a:r>
              <a:rPr lang="nl-NL" sz="2400" b="1" dirty="0" smtClean="0"/>
              <a:t>wiskundelessen</a:t>
            </a:r>
            <a:endParaRPr lang="nl-NL" sz="2400" b="1" dirty="0"/>
          </a:p>
        </p:txBody>
      </p:sp>
    </p:spTree>
    <p:extLst>
      <p:ext uri="{BB962C8B-B14F-4D97-AF65-F5344CB8AC3E}">
        <p14:creationId xmlns:p14="http://schemas.microsoft.com/office/powerpoint/2010/main" val="1164314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442044"/>
          </a:xfrm>
        </p:spPr>
        <p:txBody>
          <a:bodyPr>
            <a:normAutofit/>
          </a:bodyPr>
          <a:lstStyle/>
          <a:p>
            <a:r>
              <a:rPr lang="nl-NL" sz="3600" b="1" dirty="0" smtClean="0"/>
              <a:t>Euclidische meetkunde</a:t>
            </a:r>
            <a:br>
              <a:rPr lang="nl-NL" sz="3600" b="1" dirty="0" smtClean="0"/>
            </a:br>
            <a:r>
              <a:rPr lang="nl-NL" sz="3600" b="1" dirty="0"/>
              <a:t>m</a:t>
            </a:r>
            <a:r>
              <a:rPr lang="nl-NL" sz="3600" b="1" dirty="0" smtClean="0"/>
              <a:t>ijn lessen en Wim Bos</a:t>
            </a:r>
            <a:endParaRPr lang="nl-NL" sz="3600" b="1" dirty="0"/>
          </a:p>
        </p:txBody>
      </p:sp>
      <p:pic>
        <p:nvPicPr>
          <p:cNvPr id="6" name="Afbeelding 5" descr="Bosvoorbeelddef.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1773" y="1472616"/>
            <a:ext cx="6295382" cy="3797757"/>
          </a:xfrm>
          <a:prstGeom prst="rect">
            <a:avLst/>
          </a:prstGeom>
        </p:spPr>
      </p:pic>
      <p:sp>
        <p:nvSpPr>
          <p:cNvPr id="7" name="Tekstvak 6"/>
          <p:cNvSpPr txBox="1"/>
          <p:nvPr/>
        </p:nvSpPr>
        <p:spPr>
          <a:xfrm>
            <a:off x="1062359" y="4808708"/>
            <a:ext cx="3377105" cy="830997"/>
          </a:xfrm>
          <a:prstGeom prst="rect">
            <a:avLst/>
          </a:prstGeom>
          <a:noFill/>
        </p:spPr>
        <p:txBody>
          <a:bodyPr wrap="square" rtlCol="0">
            <a:spAutoFit/>
          </a:bodyPr>
          <a:lstStyle/>
          <a:p>
            <a:r>
              <a:rPr lang="nl-NL" sz="2400" dirty="0" smtClean="0"/>
              <a:t>Gegeven: AC=BC, DC=CE,</a:t>
            </a:r>
          </a:p>
          <a:p>
            <a:r>
              <a:rPr lang="nl-NL" sz="2400" dirty="0" smtClean="0"/>
              <a:t>Te bewijzen:   </a:t>
            </a:r>
            <a:endParaRPr lang="nl-NL" sz="2400" dirty="0"/>
          </a:p>
        </p:txBody>
      </p:sp>
      <p:graphicFrame>
        <p:nvGraphicFramePr>
          <p:cNvPr id="8" name="Object 7"/>
          <p:cNvGraphicFramePr>
            <a:graphicFrameLocks noChangeAspect="1"/>
          </p:cNvGraphicFramePr>
          <p:nvPr>
            <p:extLst>
              <p:ext uri="{D42A27DB-BD31-4B8C-83A1-F6EECF244321}">
                <p14:modId xmlns:p14="http://schemas.microsoft.com/office/powerpoint/2010/main" val="3519151814"/>
              </p:ext>
            </p:extLst>
          </p:nvPr>
        </p:nvGraphicFramePr>
        <p:xfrm>
          <a:off x="4439464" y="4808708"/>
          <a:ext cx="1547936" cy="461665"/>
        </p:xfrm>
        <a:graphic>
          <a:graphicData uri="http://schemas.openxmlformats.org/presentationml/2006/ole">
            <mc:AlternateContent xmlns:mc="http://schemas.openxmlformats.org/markup-compatibility/2006">
              <mc:Choice xmlns:v="urn:schemas-microsoft-com:vml" Requires="v">
                <p:oleObj spid="_x0000_s18552" name="Vergelijking" r:id="rId5" imgW="723900" imgH="215900" progId="Equation.3">
                  <p:embed/>
                </p:oleObj>
              </mc:Choice>
              <mc:Fallback>
                <p:oleObj name="Vergelijking" r:id="rId5" imgW="723900" imgH="215900" progId="Equation.3">
                  <p:embed/>
                  <p:pic>
                    <p:nvPicPr>
                      <p:cNvPr id="0" name=""/>
                      <p:cNvPicPr/>
                      <p:nvPr/>
                    </p:nvPicPr>
                    <p:blipFill>
                      <a:blip r:embed="rId6"/>
                      <a:stretch>
                        <a:fillRect/>
                      </a:stretch>
                    </p:blipFill>
                    <p:spPr>
                      <a:xfrm>
                        <a:off x="4439464" y="4808708"/>
                        <a:ext cx="1547936" cy="46166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181685775"/>
              </p:ext>
            </p:extLst>
          </p:nvPr>
        </p:nvGraphicFramePr>
        <p:xfrm>
          <a:off x="3062857" y="5270373"/>
          <a:ext cx="1782014" cy="528004"/>
        </p:xfrm>
        <a:graphic>
          <a:graphicData uri="http://schemas.openxmlformats.org/presentationml/2006/ole">
            <mc:AlternateContent xmlns:mc="http://schemas.openxmlformats.org/markup-compatibility/2006">
              <mc:Choice xmlns:v="urn:schemas-microsoft-com:vml" Requires="v">
                <p:oleObj spid="_x0000_s18553" name="Vergelijking" r:id="rId7" imgW="685800" imgH="203200" progId="Equation.3">
                  <p:embed/>
                </p:oleObj>
              </mc:Choice>
              <mc:Fallback>
                <p:oleObj name="Vergelijking" r:id="rId7" imgW="685800" imgH="203200" progId="Equation.3">
                  <p:embed/>
                  <p:pic>
                    <p:nvPicPr>
                      <p:cNvPr id="0" name=""/>
                      <p:cNvPicPr/>
                      <p:nvPr/>
                    </p:nvPicPr>
                    <p:blipFill>
                      <a:blip r:embed="rId8"/>
                      <a:stretch>
                        <a:fillRect/>
                      </a:stretch>
                    </p:blipFill>
                    <p:spPr>
                      <a:xfrm>
                        <a:off x="3062857" y="5270373"/>
                        <a:ext cx="1782014" cy="528004"/>
                      </a:xfrm>
                      <a:prstGeom prst="rect">
                        <a:avLst/>
                      </a:prstGeom>
                    </p:spPr>
                  </p:pic>
                </p:oleObj>
              </mc:Fallback>
            </mc:AlternateContent>
          </a:graphicData>
        </a:graphic>
      </p:graphicFrame>
      <p:sp>
        <p:nvSpPr>
          <p:cNvPr id="3" name="Tekstvak 2"/>
          <p:cNvSpPr txBox="1"/>
          <p:nvPr/>
        </p:nvSpPr>
        <p:spPr>
          <a:xfrm>
            <a:off x="1062359" y="5798377"/>
            <a:ext cx="2081069" cy="461665"/>
          </a:xfrm>
          <a:prstGeom prst="rect">
            <a:avLst/>
          </a:prstGeom>
          <a:noFill/>
        </p:spPr>
        <p:txBody>
          <a:bodyPr wrap="none" rtlCol="0">
            <a:spAutoFit/>
          </a:bodyPr>
          <a:lstStyle/>
          <a:p>
            <a:r>
              <a:rPr lang="nl-NL" sz="2400" b="1" dirty="0">
                <a:solidFill>
                  <a:srgbClr val="3366FF"/>
                </a:solidFill>
              </a:rPr>
              <a:t>w</a:t>
            </a:r>
            <a:r>
              <a:rPr lang="nl-NL" sz="2400" b="1" dirty="0" smtClean="0">
                <a:solidFill>
                  <a:srgbClr val="3366FF"/>
                </a:solidFill>
              </a:rPr>
              <a:t>eten/denken</a:t>
            </a:r>
            <a:endParaRPr lang="nl-NL" sz="2400" b="1" dirty="0">
              <a:solidFill>
                <a:srgbClr val="3366FF"/>
              </a:solidFill>
            </a:endParaRPr>
          </a:p>
        </p:txBody>
      </p:sp>
      <p:sp>
        <p:nvSpPr>
          <p:cNvPr id="4" name="Tekstvak 3"/>
          <p:cNvSpPr txBox="1"/>
          <p:nvPr/>
        </p:nvSpPr>
        <p:spPr>
          <a:xfrm>
            <a:off x="4326043" y="5773667"/>
            <a:ext cx="3609595" cy="461665"/>
          </a:xfrm>
          <a:prstGeom prst="rect">
            <a:avLst/>
          </a:prstGeom>
          <a:noFill/>
        </p:spPr>
        <p:txBody>
          <a:bodyPr wrap="square" rtlCol="0">
            <a:spAutoFit/>
          </a:bodyPr>
          <a:lstStyle/>
          <a:p>
            <a:r>
              <a:rPr lang="nl-NL" sz="2400" b="1" dirty="0" smtClean="0">
                <a:solidFill>
                  <a:srgbClr val="3366FF"/>
                </a:solidFill>
              </a:rPr>
              <a:t>overzicht</a:t>
            </a:r>
            <a:r>
              <a:rPr lang="nl-NL" sz="2400" b="1" dirty="0" smtClean="0"/>
              <a:t> gelijke hoeken?</a:t>
            </a:r>
            <a:endParaRPr lang="nl-NL" sz="2400" b="1" dirty="0"/>
          </a:p>
        </p:txBody>
      </p:sp>
      <p:sp>
        <p:nvSpPr>
          <p:cNvPr id="5" name="Tekstvak 4"/>
          <p:cNvSpPr txBox="1"/>
          <p:nvPr/>
        </p:nvSpPr>
        <p:spPr>
          <a:xfrm>
            <a:off x="1665591" y="6264337"/>
            <a:ext cx="6139121" cy="461665"/>
          </a:xfrm>
          <a:prstGeom prst="rect">
            <a:avLst/>
          </a:prstGeom>
          <a:noFill/>
        </p:spPr>
        <p:txBody>
          <a:bodyPr wrap="none" rtlCol="0">
            <a:spAutoFit/>
          </a:bodyPr>
          <a:lstStyle/>
          <a:p>
            <a:r>
              <a:rPr lang="nl-NL" sz="2400" b="1" dirty="0">
                <a:solidFill>
                  <a:srgbClr val="3366FF"/>
                </a:solidFill>
              </a:rPr>
              <a:t>z</a:t>
            </a:r>
            <a:r>
              <a:rPr lang="nl-NL" sz="2400" b="1" dirty="0" smtClean="0">
                <a:solidFill>
                  <a:srgbClr val="3366FF"/>
                </a:solidFill>
              </a:rPr>
              <a:t>oeken</a:t>
            </a:r>
            <a:r>
              <a:rPr lang="nl-NL" sz="2400" b="1" dirty="0" smtClean="0"/>
              <a:t> naar driehoeken met hoeken A</a:t>
            </a:r>
            <a:r>
              <a:rPr lang="nl-NL" sz="2400" b="1" baseline="-25000" dirty="0" smtClean="0"/>
              <a:t>1</a:t>
            </a:r>
            <a:r>
              <a:rPr lang="nl-NL" sz="2400" b="1" dirty="0" smtClean="0"/>
              <a:t> en B</a:t>
            </a:r>
            <a:r>
              <a:rPr lang="nl-NL" sz="2400" b="1" baseline="-25000" dirty="0" smtClean="0"/>
              <a:t>1</a:t>
            </a:r>
            <a:r>
              <a:rPr lang="nl-NL" sz="2400" b="1" dirty="0" smtClean="0"/>
              <a:t>?</a:t>
            </a:r>
            <a:endParaRPr lang="nl-NL" sz="2400" b="1" dirty="0"/>
          </a:p>
        </p:txBody>
      </p:sp>
    </p:spTree>
    <p:extLst>
      <p:ext uri="{BB962C8B-B14F-4D97-AF65-F5344CB8AC3E}">
        <p14:creationId xmlns:p14="http://schemas.microsoft.com/office/powerpoint/2010/main" val="15550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MW 7</a:t>
            </a:r>
            <a:r>
              <a:rPr lang="nl-NL" b="1" baseline="30000" dirty="0" smtClean="0"/>
              <a:t>e</a:t>
            </a:r>
            <a:r>
              <a:rPr lang="nl-NL" b="1" dirty="0" smtClean="0"/>
              <a:t> editie vwo B2 deel 1, 1999</a:t>
            </a:r>
            <a:endParaRPr lang="nl-NL" b="1" dirty="0"/>
          </a:p>
        </p:txBody>
      </p:sp>
      <p:sp>
        <p:nvSpPr>
          <p:cNvPr id="3" name="Tijdelijke aanduiding voor inhoud 2"/>
          <p:cNvSpPr>
            <a:spLocks noGrp="1"/>
          </p:cNvSpPr>
          <p:nvPr>
            <p:ph idx="1"/>
          </p:nvPr>
        </p:nvSpPr>
        <p:spPr>
          <a:xfrm>
            <a:off x="457200" y="1284022"/>
            <a:ext cx="3464149" cy="3996458"/>
          </a:xfrm>
        </p:spPr>
        <p:txBody>
          <a:bodyPr>
            <a:normAutofit/>
          </a:bodyPr>
          <a:lstStyle/>
          <a:p>
            <a:pPr marL="0" indent="0">
              <a:buNone/>
            </a:pPr>
            <a:r>
              <a:rPr lang="nl-NL" b="1" dirty="0" smtClean="0"/>
              <a:t>	Verkennen</a:t>
            </a:r>
          </a:p>
          <a:p>
            <a:pPr marL="0" indent="0">
              <a:buNone/>
            </a:pPr>
            <a:r>
              <a:rPr lang="nl-NL" b="1" dirty="0" smtClean="0"/>
              <a:t>	Analyseren</a:t>
            </a:r>
          </a:p>
          <a:p>
            <a:pPr lvl="1"/>
            <a:r>
              <a:rPr lang="nl-NL" dirty="0" smtClean="0"/>
              <a:t>Vooruitdenken</a:t>
            </a:r>
          </a:p>
          <a:p>
            <a:pPr lvl="1"/>
            <a:r>
              <a:rPr lang="nl-NL" dirty="0" smtClean="0"/>
              <a:t>Terugdenken</a:t>
            </a:r>
          </a:p>
          <a:p>
            <a:pPr marL="457200" lvl="1" indent="0">
              <a:buNone/>
            </a:pPr>
            <a:r>
              <a:rPr lang="nl-NL" sz="3200" b="1" dirty="0" smtClean="0"/>
              <a:t>Plan maken</a:t>
            </a:r>
          </a:p>
          <a:p>
            <a:pPr marL="457200" lvl="1" indent="0">
              <a:buNone/>
            </a:pPr>
            <a:r>
              <a:rPr lang="nl-NL" sz="3200" b="1" dirty="0" smtClean="0"/>
              <a:t>Uitvoeren</a:t>
            </a:r>
          </a:p>
          <a:p>
            <a:pPr marL="457200" lvl="1" indent="0">
              <a:buNone/>
            </a:pPr>
            <a:r>
              <a:rPr lang="nl-NL" sz="3200" b="1" dirty="0" smtClean="0"/>
              <a:t>Terugkijken</a:t>
            </a:r>
          </a:p>
          <a:p>
            <a:pPr marL="457200" lvl="1" indent="0">
              <a:buNone/>
            </a:pPr>
            <a:endParaRPr lang="nl-NL" sz="3200" dirty="0" smtClean="0"/>
          </a:p>
        </p:txBody>
      </p:sp>
      <p:sp>
        <p:nvSpPr>
          <p:cNvPr id="5" name="Tekstvak 4"/>
          <p:cNvSpPr txBox="1"/>
          <p:nvPr/>
        </p:nvSpPr>
        <p:spPr>
          <a:xfrm>
            <a:off x="4088809" y="1284022"/>
            <a:ext cx="4346801" cy="1200328"/>
          </a:xfrm>
          <a:prstGeom prst="rect">
            <a:avLst/>
          </a:prstGeom>
          <a:noFill/>
        </p:spPr>
        <p:txBody>
          <a:bodyPr wrap="square" rtlCol="0">
            <a:spAutoFit/>
          </a:bodyPr>
          <a:lstStyle/>
          <a:p>
            <a:pPr algn="ctr"/>
            <a:r>
              <a:rPr lang="nl-NL" sz="2400" b="1" dirty="0" smtClean="0"/>
              <a:t>Kennis oproepen </a:t>
            </a:r>
          </a:p>
          <a:p>
            <a:pPr algn="ctr"/>
            <a:r>
              <a:rPr lang="nl-NL" sz="2400" b="1" dirty="0" smtClean="0"/>
              <a:t>met het oog op </a:t>
            </a:r>
          </a:p>
          <a:p>
            <a:pPr algn="ctr"/>
            <a:r>
              <a:rPr lang="nl-NL" sz="2400" b="1" dirty="0" smtClean="0"/>
              <a:t>de gegevens en het gevraagd</a:t>
            </a:r>
            <a:r>
              <a:rPr lang="nl-NL" sz="2400" dirty="0" smtClean="0"/>
              <a:t>e.</a:t>
            </a:r>
            <a:endParaRPr lang="nl-NL" sz="2400" dirty="0"/>
          </a:p>
        </p:txBody>
      </p:sp>
      <p:pic>
        <p:nvPicPr>
          <p:cNvPr id="6" name="Afbeelding 5" descr="raaklijnenvierhoe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9324" y="2484350"/>
            <a:ext cx="3265465" cy="2953217"/>
          </a:xfrm>
          <a:prstGeom prst="rect">
            <a:avLst/>
          </a:prstGeom>
        </p:spPr>
      </p:pic>
      <p:sp>
        <p:nvSpPr>
          <p:cNvPr id="4" name="Tekstvak 3"/>
          <p:cNvSpPr txBox="1"/>
          <p:nvPr/>
        </p:nvSpPr>
        <p:spPr>
          <a:xfrm>
            <a:off x="4549324" y="5471060"/>
            <a:ext cx="3307330" cy="1200328"/>
          </a:xfrm>
          <a:prstGeom prst="rect">
            <a:avLst/>
          </a:prstGeom>
          <a:noFill/>
        </p:spPr>
        <p:txBody>
          <a:bodyPr wrap="square" rtlCol="0">
            <a:spAutoFit/>
          </a:bodyPr>
          <a:lstStyle/>
          <a:p>
            <a:r>
              <a:rPr lang="nl-NL" sz="2400" b="1" dirty="0" smtClean="0"/>
              <a:t>Wat kun je bewijzen over de zijden van deze raaklijnenvierhoek?</a:t>
            </a:r>
            <a:endParaRPr lang="nl-NL" sz="2400" b="1" dirty="0"/>
          </a:p>
        </p:txBody>
      </p:sp>
      <p:sp>
        <p:nvSpPr>
          <p:cNvPr id="7" name="Tekstvak 6"/>
          <p:cNvSpPr txBox="1"/>
          <p:nvPr/>
        </p:nvSpPr>
        <p:spPr>
          <a:xfrm>
            <a:off x="251188" y="5266524"/>
            <a:ext cx="4158585" cy="1569660"/>
          </a:xfrm>
          <a:prstGeom prst="rect">
            <a:avLst/>
          </a:prstGeom>
          <a:noFill/>
        </p:spPr>
        <p:txBody>
          <a:bodyPr wrap="square" rtlCol="0">
            <a:spAutoFit/>
          </a:bodyPr>
          <a:lstStyle/>
          <a:p>
            <a:r>
              <a:rPr lang="nl-NL" sz="2400" b="1" dirty="0" smtClean="0"/>
              <a:t>ABCD heeft een ingeschreven en omgeschreven cirkel met hetzelfde middelpunt. Wat weet je van ABCD?</a:t>
            </a:r>
            <a:endParaRPr lang="nl-NL" sz="2400" b="1" dirty="0"/>
          </a:p>
        </p:txBody>
      </p:sp>
    </p:spTree>
    <p:extLst>
      <p:ext uri="{BB962C8B-B14F-4D97-AF65-F5344CB8AC3E}">
        <p14:creationId xmlns:p14="http://schemas.microsoft.com/office/powerpoint/2010/main" val="393224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 calcmode="lin" valueType="num">
                                      <p:cBhvr additive="base">
                                        <p:cTn id="4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anim calcmode="lin" valueType="num">
                                      <p:cBhvr additive="base">
                                        <p:cTn id="4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1" end="1"/>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
                                            <p:txEl>
                                              <p:pRg st="2" end="2"/>
                                            </p:txEl>
                                          </p:spTgt>
                                        </p:tgtEl>
                                        <p:attrNameLst>
                                          <p:attrName>style.visibility</p:attrName>
                                        </p:attrNameLst>
                                      </p:cBhvr>
                                      <p:to>
                                        <p:strVal val="visible"/>
                                      </p:to>
                                    </p:set>
                                    <p:anim calcmode="lin" valueType="num">
                                      <p:cBhvr additive="base">
                                        <p:cTn id="5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500" fill="hold"/>
                                        <p:tgtEl>
                                          <p:spTgt spid="6"/>
                                        </p:tgtEl>
                                        <p:attrNameLst>
                                          <p:attrName>ppt_x</p:attrName>
                                        </p:attrNameLst>
                                      </p:cBhvr>
                                      <p:tavLst>
                                        <p:tav tm="0">
                                          <p:val>
                                            <p:strVal val="#ppt_x"/>
                                          </p:val>
                                        </p:tav>
                                        <p:tav tm="100000">
                                          <p:val>
                                            <p:strVal val="#ppt_x"/>
                                          </p:val>
                                        </p:tav>
                                      </p:tavLst>
                                    </p:anim>
                                    <p:anim calcmode="lin" valueType="num">
                                      <p:cBhvr additive="base">
                                        <p:cTn id="6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additive="base">
                                        <p:cTn id="65" dur="500" fill="hold"/>
                                        <p:tgtEl>
                                          <p:spTgt spid="4"/>
                                        </p:tgtEl>
                                        <p:attrNameLst>
                                          <p:attrName>ppt_x</p:attrName>
                                        </p:attrNameLst>
                                      </p:cBhvr>
                                      <p:tavLst>
                                        <p:tav tm="0">
                                          <p:val>
                                            <p:strVal val="#ppt_x"/>
                                          </p:val>
                                        </p:tav>
                                        <p:tav tm="100000">
                                          <p:val>
                                            <p:strVal val="#ppt_x"/>
                                          </p:val>
                                        </p:tav>
                                      </p:tavLst>
                                    </p:anim>
                                    <p:anim calcmode="lin" valueType="num">
                                      <p:cBhvr additive="base">
                                        <p:cTn id="6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additive="base">
                                        <p:cTn id="71" dur="500" fill="hold"/>
                                        <p:tgtEl>
                                          <p:spTgt spid="7"/>
                                        </p:tgtEl>
                                        <p:attrNameLst>
                                          <p:attrName>ppt_x</p:attrName>
                                        </p:attrNameLst>
                                      </p:cBhvr>
                                      <p:tavLst>
                                        <p:tav tm="0">
                                          <p:val>
                                            <p:strVal val="#ppt_x"/>
                                          </p:val>
                                        </p:tav>
                                        <p:tav tm="100000">
                                          <p:val>
                                            <p:strVal val="#ppt_x"/>
                                          </p:val>
                                        </p:tav>
                                      </p:tavLst>
                                    </p:anim>
                                    <p:anim calcmode="lin" valueType="num">
                                      <p:cBhvr additive="base">
                                        <p:cTn id="7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400" b="1" dirty="0" smtClean="0"/>
              <a:t>Vwo wiskunde B 2013: Gevraagd lengte OP</a:t>
            </a:r>
            <a:endParaRPr lang="nl-NL" sz="2400" b="1" dirty="0"/>
          </a:p>
        </p:txBody>
      </p:sp>
      <p:pic>
        <p:nvPicPr>
          <p:cNvPr id="4" name="Tijdelijke aanduiding voor inhoud 3" descr="vwoB-6.jpg"/>
          <p:cNvPicPr>
            <a:picLocks noGrp="1" noChangeAspect="1"/>
          </p:cNvPicPr>
          <p:nvPr>
            <p:ph idx="1"/>
          </p:nvPr>
        </p:nvPicPr>
        <p:blipFill>
          <a:blip r:embed="rId4">
            <a:extLst>
              <a:ext uri="{28A0092B-C50C-407E-A947-70E740481C1C}">
                <a14:useLocalDpi xmlns:a14="http://schemas.microsoft.com/office/drawing/2010/main" val="0"/>
              </a:ext>
            </a:extLst>
          </a:blip>
          <a:srcRect t="3141" b="3141"/>
          <a:stretch>
            <a:fillRect/>
          </a:stretch>
        </p:blipFill>
        <p:spPr>
          <a:xfrm>
            <a:off x="-82550" y="1157288"/>
            <a:ext cx="9315450" cy="5122862"/>
          </a:xfrm>
        </p:spPr>
      </p:pic>
      <p:sp>
        <p:nvSpPr>
          <p:cNvPr id="6" name="Rechthoek 5"/>
          <p:cNvSpPr/>
          <p:nvPr/>
        </p:nvSpPr>
        <p:spPr>
          <a:xfrm>
            <a:off x="3660893" y="6036570"/>
            <a:ext cx="853118" cy="461665"/>
          </a:xfrm>
          <a:prstGeom prst="rect">
            <a:avLst/>
          </a:prstGeom>
        </p:spPr>
        <p:txBody>
          <a:bodyPr wrap="none">
            <a:spAutoFit/>
          </a:bodyPr>
          <a:lstStyle/>
          <a:p>
            <a:r>
              <a:rPr lang="nl-NL" sz="2400" b="1" dirty="0" err="1">
                <a:solidFill>
                  <a:srgbClr val="0000FF"/>
                </a:solidFill>
              </a:rPr>
              <a:t>cos</a:t>
            </a:r>
            <a:r>
              <a:rPr lang="nl-NL" sz="2400" b="1" dirty="0">
                <a:solidFill>
                  <a:srgbClr val="0000FF"/>
                </a:solidFill>
              </a:rPr>
              <a:t> α</a:t>
            </a:r>
          </a:p>
        </p:txBody>
      </p:sp>
      <p:sp>
        <p:nvSpPr>
          <p:cNvPr id="7" name="Rechthoek 6"/>
          <p:cNvSpPr/>
          <p:nvPr/>
        </p:nvSpPr>
        <p:spPr>
          <a:xfrm>
            <a:off x="614982" y="4189730"/>
            <a:ext cx="853118" cy="461665"/>
          </a:xfrm>
          <a:prstGeom prst="rect">
            <a:avLst/>
          </a:prstGeom>
        </p:spPr>
        <p:txBody>
          <a:bodyPr wrap="none">
            <a:spAutoFit/>
          </a:bodyPr>
          <a:lstStyle/>
          <a:p>
            <a:r>
              <a:rPr lang="nl-NL" sz="2400" b="1" dirty="0" err="1">
                <a:solidFill>
                  <a:srgbClr val="0000FF"/>
                </a:solidFill>
              </a:rPr>
              <a:t>cos</a:t>
            </a:r>
            <a:r>
              <a:rPr lang="nl-NL" sz="2400" b="1" dirty="0">
                <a:solidFill>
                  <a:srgbClr val="0000FF"/>
                </a:solidFill>
              </a:rPr>
              <a:t> α</a:t>
            </a:r>
          </a:p>
        </p:txBody>
      </p:sp>
      <p:sp>
        <p:nvSpPr>
          <p:cNvPr id="8" name="Rechthoek 7"/>
          <p:cNvSpPr/>
          <p:nvPr/>
        </p:nvSpPr>
        <p:spPr>
          <a:xfrm>
            <a:off x="1809864" y="2430180"/>
            <a:ext cx="853118" cy="461665"/>
          </a:xfrm>
          <a:prstGeom prst="rect">
            <a:avLst/>
          </a:prstGeom>
        </p:spPr>
        <p:txBody>
          <a:bodyPr wrap="none">
            <a:spAutoFit/>
          </a:bodyPr>
          <a:lstStyle/>
          <a:p>
            <a:r>
              <a:rPr lang="nl-NL" sz="2400" b="1" dirty="0" err="1">
                <a:solidFill>
                  <a:srgbClr val="0000FF"/>
                </a:solidFill>
              </a:rPr>
              <a:t>cos</a:t>
            </a:r>
            <a:r>
              <a:rPr lang="nl-NL" sz="2400" b="1" dirty="0">
                <a:solidFill>
                  <a:srgbClr val="0000FF"/>
                </a:solidFill>
              </a:rPr>
              <a:t> α</a:t>
            </a:r>
          </a:p>
        </p:txBody>
      </p:sp>
      <p:sp>
        <p:nvSpPr>
          <p:cNvPr id="9" name="Rechthoek 8"/>
          <p:cNvSpPr/>
          <p:nvPr/>
        </p:nvSpPr>
        <p:spPr>
          <a:xfrm>
            <a:off x="4087452" y="5293922"/>
            <a:ext cx="800219" cy="461665"/>
          </a:xfrm>
          <a:prstGeom prst="rect">
            <a:avLst/>
          </a:prstGeom>
        </p:spPr>
        <p:txBody>
          <a:bodyPr wrap="none">
            <a:spAutoFit/>
          </a:bodyPr>
          <a:lstStyle/>
          <a:p>
            <a:r>
              <a:rPr lang="nl-NL" sz="2400" b="1" dirty="0" err="1">
                <a:solidFill>
                  <a:srgbClr val="0000FF"/>
                </a:solidFill>
              </a:rPr>
              <a:t>sin</a:t>
            </a:r>
            <a:r>
              <a:rPr lang="nl-NL" sz="2400" b="1" dirty="0">
                <a:solidFill>
                  <a:srgbClr val="0000FF"/>
                </a:solidFill>
              </a:rPr>
              <a:t> α </a:t>
            </a:r>
          </a:p>
        </p:txBody>
      </p:sp>
      <p:sp>
        <p:nvSpPr>
          <p:cNvPr id="10" name="Rechthoek 9"/>
          <p:cNvSpPr/>
          <p:nvPr/>
        </p:nvSpPr>
        <p:spPr>
          <a:xfrm>
            <a:off x="1456679" y="6049317"/>
            <a:ext cx="800219" cy="461665"/>
          </a:xfrm>
          <a:prstGeom prst="rect">
            <a:avLst/>
          </a:prstGeom>
        </p:spPr>
        <p:txBody>
          <a:bodyPr wrap="none">
            <a:spAutoFit/>
          </a:bodyPr>
          <a:lstStyle/>
          <a:p>
            <a:r>
              <a:rPr lang="nl-NL" sz="2400" b="1" dirty="0" err="1">
                <a:solidFill>
                  <a:srgbClr val="0000FF"/>
                </a:solidFill>
              </a:rPr>
              <a:t>sin</a:t>
            </a:r>
            <a:r>
              <a:rPr lang="nl-NL" sz="2400" b="1" dirty="0">
                <a:solidFill>
                  <a:srgbClr val="0000FF"/>
                </a:solidFill>
              </a:rPr>
              <a:t> α </a:t>
            </a:r>
          </a:p>
        </p:txBody>
      </p:sp>
      <p:sp>
        <p:nvSpPr>
          <p:cNvPr id="11" name="Rechthoek 10"/>
          <p:cNvSpPr/>
          <p:nvPr/>
        </p:nvSpPr>
        <p:spPr>
          <a:xfrm>
            <a:off x="614982" y="2614846"/>
            <a:ext cx="800219" cy="461665"/>
          </a:xfrm>
          <a:prstGeom prst="rect">
            <a:avLst/>
          </a:prstGeom>
        </p:spPr>
        <p:txBody>
          <a:bodyPr wrap="none">
            <a:spAutoFit/>
          </a:bodyPr>
          <a:lstStyle/>
          <a:p>
            <a:r>
              <a:rPr lang="nl-NL" sz="2400" b="1" dirty="0" err="1">
                <a:solidFill>
                  <a:srgbClr val="0000FF"/>
                </a:solidFill>
              </a:rPr>
              <a:t>sin</a:t>
            </a:r>
            <a:r>
              <a:rPr lang="nl-NL" sz="2400" b="1" dirty="0">
                <a:solidFill>
                  <a:srgbClr val="0000FF"/>
                </a:solidFill>
              </a:rPr>
              <a:t> α </a:t>
            </a:r>
          </a:p>
        </p:txBody>
      </p:sp>
      <p:sp>
        <p:nvSpPr>
          <p:cNvPr id="14" name="Rechthoek 13"/>
          <p:cNvSpPr/>
          <p:nvPr/>
        </p:nvSpPr>
        <p:spPr>
          <a:xfrm>
            <a:off x="3997232" y="2068529"/>
            <a:ext cx="800219" cy="461665"/>
          </a:xfrm>
          <a:prstGeom prst="rect">
            <a:avLst/>
          </a:prstGeom>
        </p:spPr>
        <p:txBody>
          <a:bodyPr wrap="none">
            <a:spAutoFit/>
          </a:bodyPr>
          <a:lstStyle/>
          <a:p>
            <a:r>
              <a:rPr lang="nl-NL" sz="2400" b="1" dirty="0" err="1">
                <a:solidFill>
                  <a:srgbClr val="0000FF"/>
                </a:solidFill>
              </a:rPr>
              <a:t>sin</a:t>
            </a:r>
            <a:r>
              <a:rPr lang="nl-NL" sz="2400" b="1" dirty="0">
                <a:solidFill>
                  <a:srgbClr val="0000FF"/>
                </a:solidFill>
              </a:rPr>
              <a:t> α</a:t>
            </a:r>
          </a:p>
        </p:txBody>
      </p:sp>
      <p:sp>
        <p:nvSpPr>
          <p:cNvPr id="3" name="Rechthoek 2"/>
          <p:cNvSpPr/>
          <p:nvPr/>
        </p:nvSpPr>
        <p:spPr>
          <a:xfrm>
            <a:off x="2662982" y="2749481"/>
            <a:ext cx="2003611" cy="461665"/>
          </a:xfrm>
          <a:prstGeom prst="rect">
            <a:avLst/>
          </a:prstGeom>
        </p:spPr>
        <p:txBody>
          <a:bodyPr wrap="square">
            <a:spAutoFit/>
          </a:bodyPr>
          <a:lstStyle/>
          <a:p>
            <a:r>
              <a:rPr lang="nl-NL" sz="2400" b="1" dirty="0" err="1">
                <a:solidFill>
                  <a:srgbClr val="FF0000"/>
                </a:solidFill>
              </a:rPr>
              <a:t>sin</a:t>
            </a:r>
            <a:r>
              <a:rPr lang="nl-NL" sz="2400" b="1" dirty="0">
                <a:solidFill>
                  <a:srgbClr val="FF0000"/>
                </a:solidFill>
              </a:rPr>
              <a:t> </a:t>
            </a:r>
            <a:r>
              <a:rPr lang="nl-NL" sz="2400" b="1" dirty="0" smtClean="0">
                <a:solidFill>
                  <a:srgbClr val="FF0000"/>
                </a:solidFill>
              </a:rPr>
              <a:t>α+</a:t>
            </a:r>
            <a:r>
              <a:rPr lang="nl-NL" sz="2400" b="1" dirty="0" err="1">
                <a:solidFill>
                  <a:srgbClr val="FF0000"/>
                </a:solidFill>
              </a:rPr>
              <a:t>cos</a:t>
            </a:r>
            <a:r>
              <a:rPr lang="nl-NL" sz="2400" b="1" dirty="0">
                <a:solidFill>
                  <a:srgbClr val="FF0000"/>
                </a:solidFill>
              </a:rPr>
              <a:t> </a:t>
            </a:r>
            <a:r>
              <a:rPr lang="nl-NL" sz="2400" b="1" dirty="0" smtClean="0">
                <a:solidFill>
                  <a:srgbClr val="FF0000"/>
                </a:solidFill>
              </a:rPr>
              <a:t>α-1 </a:t>
            </a:r>
            <a:endParaRPr lang="nl-NL" sz="2400" b="1" dirty="0">
              <a:solidFill>
                <a:srgbClr val="FF0000"/>
              </a:solidFill>
            </a:endParaRPr>
          </a:p>
        </p:txBody>
      </p:sp>
      <p:sp>
        <p:nvSpPr>
          <p:cNvPr id="12" name="Tekstvak 11"/>
          <p:cNvSpPr txBox="1"/>
          <p:nvPr/>
        </p:nvSpPr>
        <p:spPr>
          <a:xfrm>
            <a:off x="1046622" y="1591070"/>
            <a:ext cx="446559" cy="461665"/>
          </a:xfrm>
          <a:prstGeom prst="rect">
            <a:avLst/>
          </a:prstGeom>
          <a:solidFill>
            <a:schemeClr val="accent2">
              <a:lumMod val="40000"/>
              <a:lumOff val="60000"/>
            </a:schemeClr>
          </a:solidFill>
        </p:spPr>
        <p:txBody>
          <a:bodyPr wrap="square" rtlCol="0">
            <a:spAutoFit/>
          </a:bodyPr>
          <a:lstStyle/>
          <a:p>
            <a:r>
              <a:rPr lang="nl-NL" sz="2400" b="1" dirty="0" smtClean="0"/>
              <a:t>P</a:t>
            </a:r>
            <a:endParaRPr lang="nl-NL" sz="2400" b="1" dirty="0"/>
          </a:p>
        </p:txBody>
      </p:sp>
      <p:sp>
        <p:nvSpPr>
          <p:cNvPr id="13" name="Tekstvak 12"/>
          <p:cNvSpPr txBox="1"/>
          <p:nvPr/>
        </p:nvSpPr>
        <p:spPr>
          <a:xfrm>
            <a:off x="892732" y="5755587"/>
            <a:ext cx="522469" cy="461665"/>
          </a:xfrm>
          <a:prstGeom prst="rect">
            <a:avLst/>
          </a:prstGeom>
          <a:solidFill>
            <a:srgbClr val="E6B9B8"/>
          </a:solidFill>
        </p:spPr>
        <p:txBody>
          <a:bodyPr wrap="square" rtlCol="0">
            <a:spAutoFit/>
          </a:bodyPr>
          <a:lstStyle/>
          <a:p>
            <a:r>
              <a:rPr lang="nl-NL" sz="2400" b="1" dirty="0" smtClean="0"/>
              <a:t>O</a:t>
            </a:r>
            <a:endParaRPr lang="nl-NL" sz="2400" b="1" dirty="0"/>
          </a:p>
        </p:txBody>
      </p:sp>
      <p:sp>
        <p:nvSpPr>
          <p:cNvPr id="15" name="Tekstvak 14"/>
          <p:cNvSpPr txBox="1"/>
          <p:nvPr/>
        </p:nvSpPr>
        <p:spPr>
          <a:xfrm>
            <a:off x="1013819" y="3051394"/>
            <a:ext cx="387426" cy="459450"/>
          </a:xfrm>
          <a:prstGeom prst="rect">
            <a:avLst/>
          </a:prstGeom>
          <a:solidFill>
            <a:srgbClr val="E6B9B8"/>
          </a:solidFill>
        </p:spPr>
        <p:txBody>
          <a:bodyPr wrap="square" rtlCol="0">
            <a:spAutoFit/>
          </a:bodyPr>
          <a:lstStyle>
            <a:defPPr>
              <a:defRPr lang="nl-NL"/>
            </a:defPPr>
            <a:lvl1pPr>
              <a:defRPr sz="2400" b="1"/>
            </a:lvl1pPr>
          </a:lstStyle>
          <a:p>
            <a:r>
              <a:rPr lang="nl-NL" dirty="0"/>
              <a:t>Q</a:t>
            </a:r>
          </a:p>
        </p:txBody>
      </p:sp>
      <p:graphicFrame>
        <p:nvGraphicFramePr>
          <p:cNvPr id="17" name="Object 16"/>
          <p:cNvGraphicFramePr>
            <a:graphicFrameLocks noChangeAspect="1"/>
          </p:cNvGraphicFramePr>
          <p:nvPr>
            <p:extLst>
              <p:ext uri="{D42A27DB-BD31-4B8C-83A1-F6EECF244321}">
                <p14:modId xmlns:p14="http://schemas.microsoft.com/office/powerpoint/2010/main" val="2485671111"/>
              </p:ext>
            </p:extLst>
          </p:nvPr>
        </p:nvGraphicFramePr>
        <p:xfrm>
          <a:off x="6130084" y="3012752"/>
          <a:ext cx="340567" cy="454089"/>
        </p:xfrm>
        <a:graphic>
          <a:graphicData uri="http://schemas.openxmlformats.org/presentationml/2006/ole">
            <mc:AlternateContent xmlns:mc="http://schemas.openxmlformats.org/markup-compatibility/2006">
              <mc:Choice xmlns:v="urn:schemas-microsoft-com:vml" Requires="v">
                <p:oleObj spid="_x0000_s20532" name="Vergelijking" r:id="rId5" imgW="152400" imgH="203200" progId="Equation.3">
                  <p:embed/>
                </p:oleObj>
              </mc:Choice>
              <mc:Fallback>
                <p:oleObj name="Vergelijking" r:id="rId5" imgW="152400" imgH="203200" progId="Equation.3">
                  <p:embed/>
                  <p:pic>
                    <p:nvPicPr>
                      <p:cNvPr id="0" name=""/>
                      <p:cNvPicPr/>
                      <p:nvPr/>
                    </p:nvPicPr>
                    <p:blipFill>
                      <a:blip r:embed="rId6"/>
                      <a:stretch>
                        <a:fillRect/>
                      </a:stretch>
                    </p:blipFill>
                    <p:spPr>
                      <a:xfrm>
                        <a:off x="6130084" y="3012752"/>
                        <a:ext cx="340567" cy="454089"/>
                      </a:xfrm>
                      <a:prstGeom prst="rect">
                        <a:avLst/>
                      </a:prstGeom>
                      <a:solidFill>
                        <a:schemeClr val="accent1">
                          <a:lumMod val="20000"/>
                          <a:lumOff val="80000"/>
                        </a:schemeClr>
                      </a:solidFill>
                    </p:spPr>
                  </p:pic>
                </p:oleObj>
              </mc:Fallback>
            </mc:AlternateContent>
          </a:graphicData>
        </a:graphic>
      </p:graphicFrame>
    </p:spTree>
    <p:extLst>
      <p:ext uri="{BB962C8B-B14F-4D97-AF65-F5344CB8AC3E}">
        <p14:creationId xmlns:p14="http://schemas.microsoft.com/office/powerpoint/2010/main" val="172870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gtEl>
                                        <p:attrNameLst>
                                          <p:attrName>style.visibility</p:attrName>
                                        </p:attrNameLst>
                                      </p:cBhvr>
                                      <p:to>
                                        <p:strVal val="visible"/>
                                      </p:to>
                                    </p:set>
                                    <p:anim calcmode="lin" valueType="num">
                                      <p:cBhvr additive="base">
                                        <p:cTn id="79" dur="500" fill="hold"/>
                                        <p:tgtEl>
                                          <p:spTgt spid="3"/>
                                        </p:tgtEl>
                                        <p:attrNameLst>
                                          <p:attrName>ppt_x</p:attrName>
                                        </p:attrNameLst>
                                      </p:cBhvr>
                                      <p:tavLst>
                                        <p:tav tm="0">
                                          <p:val>
                                            <p:strVal val="#ppt_x"/>
                                          </p:val>
                                        </p:tav>
                                        <p:tav tm="100000">
                                          <p:val>
                                            <p:strVal val="#ppt_x"/>
                                          </p:val>
                                        </p:tav>
                                      </p:tavLst>
                                    </p:anim>
                                    <p:anim calcmode="lin" valueType="num">
                                      <p:cBhvr additive="base">
                                        <p:cTn id="8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4" grpId="0"/>
      <p:bldP spid="3" grpId="0"/>
      <p:bldP spid="12" grpId="0" animBg="1"/>
      <p:bldP spid="13"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smtClean="0"/>
              <a:t>Parate en productieve vaardigheden</a:t>
            </a:r>
            <a:endParaRPr lang="nl-NL" b="1" dirty="0"/>
          </a:p>
        </p:txBody>
      </p:sp>
      <p:sp>
        <p:nvSpPr>
          <p:cNvPr id="3" name="Tijdelijke aanduiding voor inhoud 2"/>
          <p:cNvSpPr>
            <a:spLocks noGrp="1"/>
          </p:cNvSpPr>
          <p:nvPr>
            <p:ph idx="1"/>
          </p:nvPr>
        </p:nvSpPr>
        <p:spPr>
          <a:xfrm>
            <a:off x="457200" y="1311936"/>
            <a:ext cx="8229600" cy="4814228"/>
          </a:xfrm>
        </p:spPr>
        <p:txBody>
          <a:bodyPr>
            <a:normAutofit fontScale="92500" lnSpcReduction="10000"/>
          </a:bodyPr>
          <a:lstStyle/>
          <a:p>
            <a:r>
              <a:rPr lang="nl-NL" dirty="0"/>
              <a:t>Bij productieve vaardigheden is het uitgangspunt dat de kandidaat </a:t>
            </a:r>
            <a:r>
              <a:rPr lang="nl-NL" b="1" dirty="0">
                <a:solidFill>
                  <a:srgbClr val="3366FF"/>
                </a:solidFill>
              </a:rPr>
              <a:t>beschikt over de parate vaardigheden</a:t>
            </a:r>
            <a:r>
              <a:rPr lang="nl-NL" dirty="0"/>
              <a:t> en deze in complexe probleemsituaties kan toepassen. </a:t>
            </a:r>
            <a:endParaRPr lang="nl-NL" dirty="0" smtClean="0"/>
          </a:p>
          <a:p>
            <a:r>
              <a:rPr lang="nl-NL" dirty="0" smtClean="0"/>
              <a:t>De </a:t>
            </a:r>
            <a:r>
              <a:rPr lang="nl-NL" dirty="0"/>
              <a:t>productieve vaardigheden voert de kandidaat </a:t>
            </a:r>
            <a:r>
              <a:rPr lang="nl-NL" b="1" dirty="0">
                <a:solidFill>
                  <a:srgbClr val="FF0000"/>
                </a:solidFill>
              </a:rPr>
              <a:t>niet op routine </a:t>
            </a:r>
            <a:r>
              <a:rPr lang="nl-NL" dirty="0"/>
              <a:t>uit. </a:t>
            </a:r>
            <a:endParaRPr lang="nl-NL" dirty="0" smtClean="0"/>
          </a:p>
          <a:p>
            <a:r>
              <a:rPr lang="nl-NL" dirty="0" smtClean="0"/>
              <a:t>De </a:t>
            </a:r>
            <a:r>
              <a:rPr lang="nl-NL" dirty="0"/>
              <a:t>kandidaat zal door </a:t>
            </a:r>
            <a:r>
              <a:rPr lang="nl-NL" b="1" dirty="0">
                <a:solidFill>
                  <a:schemeClr val="accent3"/>
                </a:solidFill>
              </a:rPr>
              <a:t>inzicht, overzicht</a:t>
            </a:r>
            <a:r>
              <a:rPr lang="nl-NL" dirty="0"/>
              <a:t>, </a:t>
            </a:r>
            <a:r>
              <a:rPr lang="nl-NL" b="1" dirty="0">
                <a:solidFill>
                  <a:schemeClr val="tx2">
                    <a:lumMod val="60000"/>
                    <a:lumOff val="40000"/>
                  </a:schemeClr>
                </a:solidFill>
              </a:rPr>
              <a:t>probleemaanpak</a:t>
            </a:r>
            <a:r>
              <a:rPr lang="nl-NL" dirty="0"/>
              <a:t> en </a:t>
            </a:r>
            <a:r>
              <a:rPr lang="nl-NL" b="1" dirty="0">
                <a:solidFill>
                  <a:schemeClr val="accent6">
                    <a:lumMod val="50000"/>
                  </a:schemeClr>
                </a:solidFill>
              </a:rPr>
              <a:t>metacognitieve vaardigheden</a:t>
            </a:r>
            <a:r>
              <a:rPr lang="nl-NL" dirty="0">
                <a:solidFill>
                  <a:srgbClr val="FFC000"/>
                </a:solidFill>
              </a:rPr>
              <a:t> </a:t>
            </a:r>
            <a:r>
              <a:rPr lang="nl-NL" dirty="0"/>
              <a:t>een strategie moeten bedenken om het probleem op te lossen.</a:t>
            </a:r>
          </a:p>
          <a:p>
            <a:endParaRPr lang="nl-NL" dirty="0"/>
          </a:p>
        </p:txBody>
      </p:sp>
    </p:spTree>
    <p:extLst>
      <p:ext uri="{BB962C8B-B14F-4D97-AF65-F5344CB8AC3E}">
        <p14:creationId xmlns:p14="http://schemas.microsoft.com/office/powerpoint/2010/main" val="398162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accent3"/>
                </a:solidFill>
              </a:rPr>
              <a:t>overzicht</a:t>
            </a:r>
            <a:endParaRPr lang="nl-NL" dirty="0"/>
          </a:p>
        </p:txBody>
      </p:sp>
      <p:sp>
        <p:nvSpPr>
          <p:cNvPr id="3" name="Tijdelijke aanduiding voor inhoud 2"/>
          <p:cNvSpPr>
            <a:spLocks noGrp="1"/>
          </p:cNvSpPr>
          <p:nvPr>
            <p:ph idx="1"/>
          </p:nvPr>
        </p:nvSpPr>
        <p:spPr>
          <a:xfrm>
            <a:off x="457200" y="1600200"/>
            <a:ext cx="8229600" cy="3968545"/>
          </a:xfrm>
        </p:spPr>
        <p:txBody>
          <a:bodyPr>
            <a:normAutofit fontScale="92500" lnSpcReduction="10000"/>
          </a:bodyPr>
          <a:lstStyle/>
          <a:p>
            <a:r>
              <a:rPr lang="nl-NL" dirty="0" smtClean="0"/>
              <a:t>1600……</a:t>
            </a:r>
          </a:p>
          <a:p>
            <a:r>
              <a:rPr lang="nl-NL" dirty="0"/>
              <a:t>z</a:t>
            </a:r>
            <a:r>
              <a:rPr lang="nl-NL" dirty="0" smtClean="0"/>
              <a:t>oeken in het geheugen Wim Bos </a:t>
            </a:r>
          </a:p>
          <a:p>
            <a:r>
              <a:rPr lang="nl-NL" dirty="0" smtClean="0"/>
              <a:t>samenvatten / samenhang Wim Bos</a:t>
            </a:r>
          </a:p>
          <a:p>
            <a:r>
              <a:rPr lang="nl-NL" dirty="0"/>
              <a:t>g</a:t>
            </a:r>
            <a:r>
              <a:rPr lang="nl-NL" dirty="0" smtClean="0"/>
              <a:t>emengde problemen Wim Bos</a:t>
            </a:r>
          </a:p>
          <a:p>
            <a:r>
              <a:rPr lang="nl-NL" dirty="0" smtClean="0"/>
              <a:t>“</a:t>
            </a:r>
            <a:r>
              <a:rPr lang="nl-NL" i="1" dirty="0" smtClean="0"/>
              <a:t>Weten waarom</a:t>
            </a:r>
            <a:r>
              <a:rPr lang="nl-NL" dirty="0" smtClean="0"/>
              <a:t>” terug laten komen</a:t>
            </a:r>
          </a:p>
          <a:p>
            <a:r>
              <a:rPr lang="nl-NL" dirty="0" smtClean="0"/>
              <a:t>Vergelijkingen Wim Bos en de syllabi….</a:t>
            </a:r>
          </a:p>
          <a:p>
            <a:pPr lvl="1"/>
            <a:r>
              <a:rPr lang="nl-NL" dirty="0" smtClean="0"/>
              <a:t>structuur</a:t>
            </a:r>
          </a:p>
          <a:p>
            <a:pPr lvl="1"/>
            <a:r>
              <a:rPr lang="nl-NL" dirty="0"/>
              <a:t>h</a:t>
            </a:r>
            <a:r>
              <a:rPr lang="nl-NL" dirty="0" smtClean="0"/>
              <a:t>erleiden tot </a:t>
            </a:r>
            <a:r>
              <a:rPr lang="nl-NL" i="1" dirty="0" smtClean="0"/>
              <a:t>x</a:t>
            </a:r>
            <a:r>
              <a:rPr lang="nl-NL" dirty="0" smtClean="0"/>
              <a:t>=.. of A.B=0 of A.B=A.C of A</a:t>
            </a:r>
            <a:r>
              <a:rPr lang="nl-NL" baseline="30000" dirty="0" smtClean="0"/>
              <a:t>2</a:t>
            </a:r>
            <a:r>
              <a:rPr lang="nl-NL" dirty="0" smtClean="0"/>
              <a:t>=p of </a:t>
            </a:r>
            <a:endParaRPr lang="nl-NL" dirty="0"/>
          </a:p>
        </p:txBody>
      </p:sp>
      <p:sp>
        <p:nvSpPr>
          <p:cNvPr id="4" name="Tekstvak 3"/>
          <p:cNvSpPr txBox="1"/>
          <p:nvPr/>
        </p:nvSpPr>
        <p:spPr>
          <a:xfrm>
            <a:off x="2679356" y="5875793"/>
            <a:ext cx="1638940" cy="461665"/>
          </a:xfrm>
          <a:prstGeom prst="rect">
            <a:avLst/>
          </a:prstGeom>
          <a:noFill/>
        </p:spPr>
        <p:txBody>
          <a:bodyPr wrap="none" rtlCol="0">
            <a:spAutoFit/>
          </a:bodyPr>
          <a:lstStyle/>
          <a:p>
            <a:r>
              <a:rPr lang="nl-NL" sz="2400" b="1" dirty="0" smtClean="0"/>
              <a:t>Oude wijn?</a:t>
            </a:r>
            <a:endParaRPr lang="nl-NL" sz="2400" b="1" dirty="0"/>
          </a:p>
        </p:txBody>
      </p:sp>
    </p:spTree>
    <p:extLst>
      <p:ext uri="{BB962C8B-B14F-4D97-AF65-F5344CB8AC3E}">
        <p14:creationId xmlns:p14="http://schemas.microsoft.com/office/powerpoint/2010/main" val="312817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92010"/>
          </a:xfrm>
        </p:spPr>
        <p:txBody>
          <a:bodyPr/>
          <a:lstStyle/>
          <a:p>
            <a:r>
              <a:rPr lang="nl-NL" b="1" dirty="0" smtClean="0">
                <a:solidFill>
                  <a:schemeClr val="accent3"/>
                </a:solidFill>
              </a:rPr>
              <a:t>inzicht</a:t>
            </a:r>
            <a:endParaRPr lang="nl-NL" dirty="0"/>
          </a:p>
        </p:txBody>
      </p:sp>
      <p:sp>
        <p:nvSpPr>
          <p:cNvPr id="3" name="Tijdelijke aanduiding voor inhoud 2"/>
          <p:cNvSpPr>
            <a:spLocks noGrp="1"/>
          </p:cNvSpPr>
          <p:nvPr>
            <p:ph idx="1"/>
          </p:nvPr>
        </p:nvSpPr>
        <p:spPr>
          <a:xfrm>
            <a:off x="457200" y="1043152"/>
            <a:ext cx="8229600" cy="5641427"/>
          </a:xfrm>
        </p:spPr>
        <p:txBody>
          <a:bodyPr>
            <a:normAutofit/>
          </a:bodyPr>
          <a:lstStyle/>
          <a:p>
            <a:r>
              <a:rPr lang="nl-NL" dirty="0" smtClean="0"/>
              <a:t>betekenissen, doorvragen en </a:t>
            </a:r>
            <a:r>
              <a:rPr lang="nl-NL" dirty="0" smtClean="0"/>
              <a:t>toetsen</a:t>
            </a:r>
          </a:p>
          <a:p>
            <a:r>
              <a:rPr lang="nl-NL" dirty="0" smtClean="0"/>
              <a:t>Handboek Wiskundedidactiek Epsilon</a:t>
            </a:r>
            <a:endParaRPr lang="nl-NL" dirty="0" smtClean="0"/>
          </a:p>
          <a:p>
            <a:r>
              <a:rPr lang="nl-NL" dirty="0"/>
              <a:t> </a:t>
            </a:r>
            <a:r>
              <a:rPr lang="nl-NL" dirty="0" smtClean="0"/>
              <a:t>Afgeleide: Gerit Roorda  </a:t>
            </a:r>
            <a:r>
              <a:rPr lang="nl-NL" dirty="0" smtClean="0">
                <a:solidFill>
                  <a:schemeClr val="accent3">
                    <a:lumMod val="75000"/>
                  </a:schemeClr>
                </a:solidFill>
                <a:hlinkClick r:id="rId4"/>
              </a:rPr>
              <a:t>http://www.rug.nl/</a:t>
            </a:r>
          </a:p>
          <a:p>
            <a:pPr marL="0" indent="0">
              <a:buNone/>
            </a:pPr>
            <a:r>
              <a:rPr lang="nl-NL" dirty="0" smtClean="0">
                <a:solidFill>
                  <a:schemeClr val="accent3">
                    <a:lumMod val="75000"/>
                  </a:schemeClr>
                </a:solidFill>
                <a:hlinkClick r:id="rId4"/>
              </a:rPr>
              <a:t>	staff/g.roorda/research</a:t>
            </a:r>
          </a:p>
          <a:p>
            <a:r>
              <a:rPr lang="nl-NL" dirty="0" smtClean="0"/>
              <a:t>Integraal: Abrantes </a:t>
            </a:r>
            <a:r>
              <a:rPr lang="nl-NL" dirty="0" err="1" smtClean="0"/>
              <a:t>Garcêz</a:t>
            </a:r>
            <a:r>
              <a:rPr lang="nl-NL" dirty="0" smtClean="0"/>
              <a:t> </a:t>
            </a:r>
            <a:r>
              <a:rPr lang="nl-NL" dirty="0" err="1" smtClean="0"/>
              <a:t>Palha</a:t>
            </a:r>
            <a:r>
              <a:rPr lang="nl-NL" dirty="0" smtClean="0"/>
              <a:t>, Sonia </a:t>
            </a:r>
            <a:r>
              <a:rPr lang="nl-NL" dirty="0" smtClean="0">
                <a:solidFill>
                  <a:schemeClr val="accent3">
                    <a:lumMod val="75000"/>
                  </a:schemeClr>
                </a:solidFill>
                <a:hlinkClick r:id="rId5"/>
              </a:rPr>
              <a:t>S.AbrantesGarcezPalha@uva.nl</a:t>
            </a:r>
            <a:endParaRPr lang="nl-NL" dirty="0" smtClean="0">
              <a:solidFill>
                <a:schemeClr val="accent3">
                  <a:lumMod val="75000"/>
                </a:schemeClr>
              </a:solidFill>
            </a:endParaRPr>
          </a:p>
          <a:p>
            <a:r>
              <a:rPr lang="nl-NL" dirty="0" smtClean="0"/>
              <a:t>Havo B 2014</a:t>
            </a:r>
          </a:p>
          <a:p>
            <a:pPr marL="0" indent="0">
              <a:buNone/>
            </a:pPr>
            <a:endParaRPr lang="nl-NL"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721916513"/>
              </p:ext>
            </p:extLst>
          </p:nvPr>
        </p:nvGraphicFramePr>
        <p:xfrm>
          <a:off x="3422626" y="4653465"/>
          <a:ext cx="3085517" cy="1039685"/>
        </p:xfrm>
        <a:graphic>
          <a:graphicData uri="http://schemas.openxmlformats.org/presentationml/2006/ole">
            <mc:AlternateContent xmlns:mc="http://schemas.openxmlformats.org/markup-compatibility/2006">
              <mc:Choice xmlns:v="urn:schemas-microsoft-com:vml" Requires="v">
                <p:oleObj spid="_x0000_s19511" name="Vergelijking" r:id="rId6" imgW="1168400" imgH="393700" progId="Equation.3">
                  <p:embed/>
                </p:oleObj>
              </mc:Choice>
              <mc:Fallback>
                <p:oleObj name="Vergelijking" r:id="rId6" imgW="1168400" imgH="393700" progId="Equation.3">
                  <p:embed/>
                  <p:pic>
                    <p:nvPicPr>
                      <p:cNvPr id="0" name=""/>
                      <p:cNvPicPr/>
                      <p:nvPr/>
                    </p:nvPicPr>
                    <p:blipFill>
                      <a:blip r:embed="rId7"/>
                      <a:stretch>
                        <a:fillRect/>
                      </a:stretch>
                    </p:blipFill>
                    <p:spPr>
                      <a:xfrm>
                        <a:off x="3422626" y="4653465"/>
                        <a:ext cx="3085517" cy="1039685"/>
                      </a:xfrm>
                      <a:prstGeom prst="rect">
                        <a:avLst/>
                      </a:prstGeom>
                    </p:spPr>
                  </p:pic>
                </p:oleObj>
              </mc:Fallback>
            </mc:AlternateContent>
          </a:graphicData>
        </a:graphic>
      </p:graphicFrame>
    </p:spTree>
    <p:extLst>
      <p:ext uri="{BB962C8B-B14F-4D97-AF65-F5344CB8AC3E}">
        <p14:creationId xmlns:p14="http://schemas.microsoft.com/office/powerpoint/2010/main" val="194531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Modelleren</a:t>
            </a:r>
            <a:endParaRPr lang="nl-NL" b="1" dirty="0"/>
          </a:p>
        </p:txBody>
      </p:sp>
      <p:sp>
        <p:nvSpPr>
          <p:cNvPr id="3" name="Tijdelijke aanduiding voor inhoud 2"/>
          <p:cNvSpPr>
            <a:spLocks noGrp="1"/>
          </p:cNvSpPr>
          <p:nvPr>
            <p:ph idx="1"/>
          </p:nvPr>
        </p:nvSpPr>
        <p:spPr/>
        <p:txBody>
          <a:bodyPr/>
          <a:lstStyle/>
          <a:p>
            <a:r>
              <a:rPr lang="nl-NL" dirty="0" smtClean="0"/>
              <a:t>Gegevens, context, data, …. Vraagstelling.</a:t>
            </a:r>
          </a:p>
          <a:p>
            <a:r>
              <a:rPr lang="nl-NL" dirty="0" smtClean="0"/>
              <a:t>Een wiskundig model opstellen.</a:t>
            </a:r>
          </a:p>
          <a:p>
            <a:r>
              <a:rPr lang="nl-NL" dirty="0" smtClean="0"/>
              <a:t>Relevantie model testen </a:t>
            </a:r>
            <a:r>
              <a:rPr lang="nl-NL" dirty="0" err="1" smtClean="0"/>
              <a:t>m.h.o</a:t>
            </a:r>
            <a:r>
              <a:rPr lang="nl-NL" dirty="0" smtClean="0"/>
              <a:t>. context.</a:t>
            </a:r>
          </a:p>
          <a:p>
            <a:r>
              <a:rPr lang="nl-NL" dirty="0" smtClean="0"/>
              <a:t>Model aanpassen.</a:t>
            </a:r>
          </a:p>
          <a:p>
            <a:r>
              <a:rPr lang="nl-NL" dirty="0" smtClean="0"/>
              <a:t>Modellen vergelijken.</a:t>
            </a:r>
            <a:endParaRPr lang="nl-NL" dirty="0"/>
          </a:p>
          <a:p>
            <a:r>
              <a:rPr lang="nl-NL" dirty="0" smtClean="0"/>
              <a:t>Formules modellen manipuleren.</a:t>
            </a:r>
          </a:p>
          <a:p>
            <a:r>
              <a:rPr lang="nl-NL" dirty="0" smtClean="0"/>
              <a:t>Evalueren in het licht van de context.</a:t>
            </a:r>
            <a:endParaRPr lang="nl-NL" dirty="0"/>
          </a:p>
        </p:txBody>
      </p:sp>
    </p:spTree>
    <p:extLst>
      <p:ext uri="{BB962C8B-B14F-4D97-AF65-F5344CB8AC3E}">
        <p14:creationId xmlns:p14="http://schemas.microsoft.com/office/powerpoint/2010/main" val="277810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7"/>
            <a:ext cx="8229600" cy="1510725"/>
          </a:xfrm>
        </p:spPr>
        <p:txBody>
          <a:bodyPr>
            <a:noAutofit/>
          </a:bodyPr>
          <a:lstStyle/>
          <a:p>
            <a:r>
              <a:rPr lang="nl-NL" sz="3200" b="1" dirty="0" smtClean="0">
                <a:latin typeface="Times New Roman" charset="0"/>
              </a:rPr>
              <a:t>Rekenen aan modellen </a:t>
            </a:r>
            <a:br>
              <a:rPr lang="nl-NL" sz="3200" b="1" dirty="0" smtClean="0">
                <a:latin typeface="Times New Roman" charset="0"/>
              </a:rPr>
            </a:br>
            <a:r>
              <a:rPr lang="nl-NL" sz="3200" b="1" dirty="0" smtClean="0">
                <a:latin typeface="Times New Roman" charset="0"/>
              </a:rPr>
              <a:t>voor de sterkte van tornado’s</a:t>
            </a:r>
            <a:br>
              <a:rPr lang="nl-NL" sz="3200" b="1" dirty="0" smtClean="0">
                <a:latin typeface="Times New Roman" charset="0"/>
              </a:rPr>
            </a:br>
            <a:r>
              <a:rPr lang="nl-NL" sz="3200" b="1" dirty="0">
                <a:latin typeface="Times New Roman" charset="0"/>
              </a:rPr>
              <a:t>Wiskunde B havo 2013 </a:t>
            </a:r>
          </a:p>
        </p:txBody>
      </p:sp>
      <p:pic>
        <p:nvPicPr>
          <p:cNvPr id="2969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361" y="1663700"/>
            <a:ext cx="368617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970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703062"/>
            <a:ext cx="4357688" cy="104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Tekstvak 5"/>
          <p:cNvSpPr txBox="1">
            <a:spLocks noRot="1" noChangeAspect="1" noMove="1" noResize="1" noEditPoints="1" noAdjustHandles="1" noChangeArrowheads="1" noChangeShapeType="1" noTextEdit="1"/>
          </p:cNvSpPr>
          <p:nvPr/>
        </p:nvSpPr>
        <p:spPr>
          <a:xfrm>
            <a:off x="3418609" y="3581400"/>
            <a:ext cx="2819400" cy="646331"/>
          </a:xfrm>
          <a:prstGeom prst="rect">
            <a:avLst/>
          </a:prstGeom>
          <a:blipFill rotWithShape="1">
            <a:blip r:embed="rId6"/>
            <a:stretch>
              <a:fillRect/>
            </a:stretch>
          </a:blipFill>
        </p:spPr>
        <p:txBody>
          <a:bodyPr/>
          <a:lstStyle/>
          <a:p>
            <a:r>
              <a:rPr lang="nl-NL">
                <a:noFill/>
              </a:rPr>
              <a:t> </a:t>
            </a:r>
          </a:p>
        </p:txBody>
      </p:sp>
      <p:graphicFrame>
        <p:nvGraphicFramePr>
          <p:cNvPr id="4" name="Object 3"/>
          <p:cNvGraphicFramePr>
            <a:graphicFrameLocks noChangeAspect="1"/>
          </p:cNvGraphicFramePr>
          <p:nvPr>
            <p:extLst>
              <p:ext uri="{D42A27DB-BD31-4B8C-83A1-F6EECF244321}">
                <p14:modId xmlns:p14="http://schemas.microsoft.com/office/powerpoint/2010/main" val="2216676167"/>
              </p:ext>
            </p:extLst>
          </p:nvPr>
        </p:nvGraphicFramePr>
        <p:xfrm>
          <a:off x="481737" y="5303566"/>
          <a:ext cx="2741503" cy="697837"/>
        </p:xfrm>
        <a:graphic>
          <a:graphicData uri="http://schemas.openxmlformats.org/presentationml/2006/ole">
            <mc:AlternateContent xmlns:mc="http://schemas.openxmlformats.org/markup-compatibility/2006">
              <mc:Choice xmlns:v="urn:schemas-microsoft-com:vml" Requires="v">
                <p:oleObj spid="_x0000_s21557" name="Vergelijking" r:id="rId7" imgW="698500" imgH="177800" progId="Equation.3">
                  <p:embed/>
                </p:oleObj>
              </mc:Choice>
              <mc:Fallback>
                <p:oleObj name="Vergelijking" r:id="rId7" imgW="698500" imgH="177800" progId="Equation.3">
                  <p:embed/>
                  <p:pic>
                    <p:nvPicPr>
                      <p:cNvPr id="0" name=""/>
                      <p:cNvPicPr/>
                      <p:nvPr/>
                    </p:nvPicPr>
                    <p:blipFill>
                      <a:blip r:embed="rId8"/>
                      <a:stretch>
                        <a:fillRect/>
                      </a:stretch>
                    </p:blipFill>
                    <p:spPr>
                      <a:xfrm>
                        <a:off x="481737" y="5303566"/>
                        <a:ext cx="2741503" cy="697837"/>
                      </a:xfrm>
                      <a:prstGeom prst="rect">
                        <a:avLst/>
                      </a:prstGeom>
                    </p:spPr>
                  </p:pic>
                </p:oleObj>
              </mc:Fallback>
            </mc:AlternateContent>
          </a:graphicData>
        </a:graphic>
      </p:graphicFrame>
      <p:sp>
        <p:nvSpPr>
          <p:cNvPr id="5" name="Tekstvak 4"/>
          <p:cNvSpPr txBox="1"/>
          <p:nvPr/>
        </p:nvSpPr>
        <p:spPr>
          <a:xfrm>
            <a:off x="4507458" y="2554086"/>
            <a:ext cx="2316527" cy="461665"/>
          </a:xfrm>
          <a:prstGeom prst="rect">
            <a:avLst/>
          </a:prstGeom>
          <a:noFill/>
        </p:spPr>
        <p:txBody>
          <a:bodyPr wrap="square" rtlCol="0">
            <a:spAutoFit/>
          </a:bodyPr>
          <a:lstStyle/>
          <a:p>
            <a:r>
              <a:rPr lang="nl-NL" sz="2400" b="1" dirty="0" smtClean="0"/>
              <a:t>F-schaal</a:t>
            </a:r>
            <a:endParaRPr lang="nl-NL" sz="2400" b="1" dirty="0"/>
          </a:p>
        </p:txBody>
      </p:sp>
      <p:sp>
        <p:nvSpPr>
          <p:cNvPr id="7" name="Tekstvak 6"/>
          <p:cNvSpPr txBox="1"/>
          <p:nvPr/>
        </p:nvSpPr>
        <p:spPr>
          <a:xfrm>
            <a:off x="5443011" y="4109718"/>
            <a:ext cx="1227469" cy="461665"/>
          </a:xfrm>
          <a:prstGeom prst="rect">
            <a:avLst/>
          </a:prstGeom>
          <a:noFill/>
        </p:spPr>
        <p:txBody>
          <a:bodyPr wrap="none" rtlCol="0">
            <a:spAutoFit/>
          </a:bodyPr>
          <a:lstStyle/>
          <a:p>
            <a:r>
              <a:rPr lang="nl-NL" sz="2400" b="1" dirty="0" smtClean="0"/>
              <a:t>T-schaal</a:t>
            </a:r>
            <a:endParaRPr lang="nl-NL"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anim calcmode="lin" valueType="num">
                                      <p:cBhvr additive="base">
                                        <p:cTn id="7" dur="500" fill="hold"/>
                                        <p:tgtEl>
                                          <p:spTgt spid="29699"/>
                                        </p:tgtEl>
                                        <p:attrNameLst>
                                          <p:attrName>ppt_x</p:attrName>
                                        </p:attrNameLst>
                                      </p:cBhvr>
                                      <p:tavLst>
                                        <p:tav tm="0">
                                          <p:val>
                                            <p:strVal val="#ppt_x"/>
                                          </p:val>
                                        </p:tav>
                                        <p:tav tm="100000">
                                          <p:val>
                                            <p:strVal val="#ppt_x"/>
                                          </p:val>
                                        </p:tav>
                                      </p:tavLst>
                                    </p:anim>
                                    <p:anim calcmode="lin" valueType="num">
                                      <p:cBhvr additive="base">
                                        <p:cTn id="8" dur="500" fill="hold"/>
                                        <p:tgtEl>
                                          <p:spTgt spid="296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700"/>
                                        </p:tgtEl>
                                        <p:attrNameLst>
                                          <p:attrName>style.visibility</p:attrName>
                                        </p:attrNameLst>
                                      </p:cBhvr>
                                      <p:to>
                                        <p:strVal val="visible"/>
                                      </p:to>
                                    </p:set>
                                    <p:anim calcmode="lin" valueType="num">
                                      <p:cBhvr additive="base">
                                        <p:cTn id="19" dur="500" fill="hold"/>
                                        <p:tgtEl>
                                          <p:spTgt spid="29700"/>
                                        </p:tgtEl>
                                        <p:attrNameLst>
                                          <p:attrName>ppt_x</p:attrName>
                                        </p:attrNameLst>
                                      </p:cBhvr>
                                      <p:tavLst>
                                        <p:tav tm="0">
                                          <p:val>
                                            <p:strVal val="#ppt_x"/>
                                          </p:val>
                                        </p:tav>
                                        <p:tav tm="100000">
                                          <p:val>
                                            <p:strVal val="#ppt_x"/>
                                          </p:val>
                                        </p:tav>
                                      </p:tavLst>
                                    </p:anim>
                                    <p:anim calcmode="lin" valueType="num">
                                      <p:cBhvr additive="base">
                                        <p:cTn id="20" dur="500" fill="hold"/>
                                        <p:tgtEl>
                                          <p:spTgt spid="2970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7"/>
            <a:ext cx="8229600" cy="1260605"/>
          </a:xfrm>
        </p:spPr>
        <p:txBody>
          <a:bodyPr>
            <a:normAutofit fontScale="90000"/>
          </a:bodyPr>
          <a:lstStyle/>
          <a:p>
            <a:r>
              <a:rPr lang="nl-NL" b="1" dirty="0" smtClean="0"/>
              <a:t>Modelleren </a:t>
            </a:r>
            <a:br>
              <a:rPr lang="nl-NL" b="1" dirty="0" smtClean="0"/>
            </a:br>
            <a:r>
              <a:rPr lang="nl-NL" b="1" dirty="0" smtClean="0"/>
              <a:t>van de sterkte van tornado’s</a:t>
            </a:r>
            <a:endParaRPr lang="nl-NL" b="1" dirty="0"/>
          </a:p>
        </p:txBody>
      </p:sp>
      <p:sp>
        <p:nvSpPr>
          <p:cNvPr id="3" name="Tekstvak 2"/>
          <p:cNvSpPr txBox="1"/>
          <p:nvPr/>
        </p:nvSpPr>
        <p:spPr>
          <a:xfrm>
            <a:off x="572153" y="1688767"/>
            <a:ext cx="6782120" cy="461665"/>
          </a:xfrm>
          <a:prstGeom prst="rect">
            <a:avLst/>
          </a:prstGeom>
          <a:noFill/>
        </p:spPr>
        <p:txBody>
          <a:bodyPr wrap="square" rtlCol="0">
            <a:spAutoFit/>
          </a:bodyPr>
          <a:lstStyle/>
          <a:p>
            <a:r>
              <a:rPr lang="nl-NL" sz="2400" b="1" dirty="0" smtClean="0"/>
              <a:t>Beschrijving</a:t>
            </a:r>
            <a:r>
              <a:rPr lang="nl-NL" sz="2400" b="1" i="1" dirty="0" smtClean="0"/>
              <a:t>: F</a:t>
            </a:r>
            <a:r>
              <a:rPr lang="nl-NL" sz="2400" b="1" dirty="0" smtClean="0"/>
              <a:t>=0, </a:t>
            </a:r>
            <a:r>
              <a:rPr lang="nl-NL" sz="2400" b="1" i="1" dirty="0"/>
              <a:t>F</a:t>
            </a:r>
            <a:r>
              <a:rPr lang="nl-NL" sz="2400" b="1" dirty="0" smtClean="0"/>
              <a:t>=1, </a:t>
            </a:r>
            <a:r>
              <a:rPr lang="nl-NL" sz="2400" b="1" i="1" dirty="0" smtClean="0"/>
              <a:t>F</a:t>
            </a:r>
            <a:r>
              <a:rPr lang="nl-NL" sz="2400" b="1" dirty="0" smtClean="0"/>
              <a:t>=2, </a:t>
            </a:r>
            <a:r>
              <a:rPr lang="nl-NL" sz="2400" b="1" i="1" dirty="0" smtClean="0"/>
              <a:t>F</a:t>
            </a:r>
            <a:r>
              <a:rPr lang="nl-NL" sz="2400" b="1" dirty="0" smtClean="0"/>
              <a:t>=3, </a:t>
            </a:r>
            <a:r>
              <a:rPr lang="nl-NL" sz="2400" b="1" i="1" dirty="0" smtClean="0"/>
              <a:t>F</a:t>
            </a:r>
            <a:r>
              <a:rPr lang="nl-NL" sz="2400" b="1" dirty="0" smtClean="0"/>
              <a:t>=4, </a:t>
            </a:r>
            <a:r>
              <a:rPr lang="nl-NL" sz="2400" b="1" i="1" dirty="0" smtClean="0"/>
              <a:t>F</a:t>
            </a:r>
            <a:r>
              <a:rPr lang="nl-NL" sz="2400" b="1" dirty="0" smtClean="0"/>
              <a:t>=5 </a:t>
            </a:r>
            <a:endParaRPr lang="nl-NL" sz="2400" b="1" i="1" dirty="0"/>
          </a:p>
        </p:txBody>
      </p:sp>
      <p:sp>
        <p:nvSpPr>
          <p:cNvPr id="4" name="Tekstvak 3"/>
          <p:cNvSpPr txBox="1"/>
          <p:nvPr/>
        </p:nvSpPr>
        <p:spPr>
          <a:xfrm>
            <a:off x="753568" y="2297451"/>
            <a:ext cx="6600705" cy="461665"/>
          </a:xfrm>
          <a:prstGeom prst="rect">
            <a:avLst/>
          </a:prstGeom>
          <a:noFill/>
        </p:spPr>
        <p:txBody>
          <a:bodyPr wrap="square" rtlCol="0">
            <a:spAutoFit/>
          </a:bodyPr>
          <a:lstStyle/>
          <a:p>
            <a:r>
              <a:rPr lang="nl-NL" sz="2400" b="1" dirty="0" smtClean="0"/>
              <a:t>3-11-2013 Wijk bij Duurstede </a:t>
            </a:r>
            <a:r>
              <a:rPr lang="nl-NL" sz="2400" b="1" i="1" dirty="0" smtClean="0"/>
              <a:t>v</a:t>
            </a:r>
            <a:r>
              <a:rPr lang="nl-NL" sz="2400" b="1" dirty="0" smtClean="0"/>
              <a:t> ≈ 150 km/u   </a:t>
            </a:r>
            <a:r>
              <a:rPr lang="nl-NL" sz="2400" b="1" i="1" dirty="0" smtClean="0"/>
              <a:t>F</a:t>
            </a:r>
            <a:r>
              <a:rPr lang="nl-NL" sz="2400" b="1" dirty="0" smtClean="0"/>
              <a:t> = ? </a:t>
            </a:r>
            <a:endParaRPr lang="nl-NL" sz="2400" b="1" dirty="0"/>
          </a:p>
        </p:txBody>
      </p:sp>
      <p:sp>
        <p:nvSpPr>
          <p:cNvPr id="5" name="Tekstvak 4"/>
          <p:cNvSpPr txBox="1"/>
          <p:nvPr/>
        </p:nvSpPr>
        <p:spPr>
          <a:xfrm>
            <a:off x="457200" y="2877203"/>
            <a:ext cx="7063204" cy="461665"/>
          </a:xfrm>
          <a:prstGeom prst="rect">
            <a:avLst/>
          </a:prstGeom>
          <a:noFill/>
        </p:spPr>
        <p:txBody>
          <a:bodyPr wrap="square" rtlCol="0">
            <a:spAutoFit/>
          </a:bodyPr>
          <a:lstStyle/>
          <a:p>
            <a:r>
              <a:rPr lang="nl-NL" sz="2400" b="1" dirty="0" smtClean="0"/>
              <a:t>Zwaarste ooit 25-11-2005 172,8 km/u Komt </a:t>
            </a:r>
            <a:r>
              <a:rPr lang="nl-NL" sz="2400" b="1" i="1" dirty="0" smtClean="0"/>
              <a:t>F</a:t>
            </a:r>
            <a:r>
              <a:rPr lang="nl-NL" sz="2400" b="1" dirty="0" smtClean="0"/>
              <a:t>= 4 voor?</a:t>
            </a:r>
            <a:endParaRPr lang="nl-NL" sz="2400" b="1" dirty="0"/>
          </a:p>
        </p:txBody>
      </p:sp>
      <p:sp>
        <p:nvSpPr>
          <p:cNvPr id="6" name="Tekstvak 5"/>
          <p:cNvSpPr txBox="1"/>
          <p:nvPr/>
        </p:nvSpPr>
        <p:spPr>
          <a:xfrm>
            <a:off x="544243" y="3447318"/>
            <a:ext cx="6628615" cy="461665"/>
          </a:xfrm>
          <a:prstGeom prst="rect">
            <a:avLst/>
          </a:prstGeom>
          <a:noFill/>
        </p:spPr>
        <p:txBody>
          <a:bodyPr wrap="square" rtlCol="0">
            <a:spAutoFit/>
          </a:bodyPr>
          <a:lstStyle/>
          <a:p>
            <a:r>
              <a:rPr lang="nl-NL" sz="2400" b="1" dirty="0" smtClean="0"/>
              <a:t>Bedenk een </a:t>
            </a:r>
            <a:r>
              <a:rPr lang="nl-NL" sz="2400" b="1" dirty="0" err="1" smtClean="0"/>
              <a:t>Z</a:t>
            </a:r>
            <a:r>
              <a:rPr lang="nl-NL" sz="2400" b="1" dirty="0" smtClean="0"/>
              <a:t>-schaal voor Europa met </a:t>
            </a:r>
            <a:r>
              <a:rPr lang="nl-NL" sz="2400" b="1" i="1" dirty="0" err="1" smtClean="0"/>
              <a:t>Z</a:t>
            </a:r>
            <a:r>
              <a:rPr lang="nl-NL" sz="2400" b="1" dirty="0" smtClean="0"/>
              <a:t> = </a:t>
            </a:r>
            <a:r>
              <a:rPr lang="nl-NL" sz="2400" b="1" i="1" dirty="0" smtClean="0"/>
              <a:t>a F + b.</a:t>
            </a:r>
            <a:r>
              <a:rPr lang="nl-NL" sz="2400" b="1" dirty="0" smtClean="0"/>
              <a:t> </a:t>
            </a:r>
            <a:endParaRPr lang="nl-NL" sz="2400" b="1" dirty="0"/>
          </a:p>
        </p:txBody>
      </p:sp>
      <p:sp>
        <p:nvSpPr>
          <p:cNvPr id="7" name="Tekstvak 6"/>
          <p:cNvSpPr txBox="1"/>
          <p:nvPr/>
        </p:nvSpPr>
        <p:spPr>
          <a:xfrm>
            <a:off x="572154" y="4141928"/>
            <a:ext cx="6782120" cy="830997"/>
          </a:xfrm>
          <a:prstGeom prst="rect">
            <a:avLst/>
          </a:prstGeom>
          <a:noFill/>
        </p:spPr>
        <p:txBody>
          <a:bodyPr wrap="square" rtlCol="0">
            <a:spAutoFit/>
          </a:bodyPr>
          <a:lstStyle/>
          <a:p>
            <a:r>
              <a:rPr lang="nl-NL" sz="2400" b="1" dirty="0" smtClean="0"/>
              <a:t>Vergelijk de F-schaal met de T-schaal. </a:t>
            </a:r>
          </a:p>
          <a:p>
            <a:r>
              <a:rPr lang="nl-NL" sz="2400" b="1" dirty="0" smtClean="0"/>
              <a:t>Waarom kiest Europa voor de T-schaal?</a:t>
            </a:r>
            <a:endParaRPr lang="nl-NL" sz="2400" b="1" dirty="0"/>
          </a:p>
        </p:txBody>
      </p:sp>
      <p:sp>
        <p:nvSpPr>
          <p:cNvPr id="8" name="Tekstvak 7"/>
          <p:cNvSpPr txBox="1"/>
          <p:nvPr/>
        </p:nvSpPr>
        <p:spPr>
          <a:xfrm>
            <a:off x="753568" y="5052344"/>
            <a:ext cx="5902956" cy="461665"/>
          </a:xfrm>
          <a:prstGeom prst="rect">
            <a:avLst/>
          </a:prstGeom>
          <a:noFill/>
        </p:spPr>
        <p:txBody>
          <a:bodyPr wrap="square" rtlCol="0">
            <a:spAutoFit/>
          </a:bodyPr>
          <a:lstStyle/>
          <a:p>
            <a:r>
              <a:rPr lang="nl-NL" sz="2400" b="1" dirty="0" smtClean="0"/>
              <a:t>Maak de formule die </a:t>
            </a:r>
            <a:r>
              <a:rPr lang="nl-NL" sz="2400" b="1" i="1" dirty="0" smtClean="0"/>
              <a:t>F</a:t>
            </a:r>
            <a:r>
              <a:rPr lang="nl-NL" sz="2400" b="1" dirty="0" smtClean="0"/>
              <a:t> in</a:t>
            </a:r>
            <a:r>
              <a:rPr lang="nl-NL" sz="2400" b="1" i="1" dirty="0" smtClean="0"/>
              <a:t> T </a:t>
            </a:r>
            <a:r>
              <a:rPr lang="nl-NL" sz="2400" b="1" dirty="0" smtClean="0"/>
              <a:t>uitdrukt.</a:t>
            </a:r>
            <a:endParaRPr lang="nl-NL" sz="2400" b="1" dirty="0"/>
          </a:p>
        </p:txBody>
      </p:sp>
      <p:sp>
        <p:nvSpPr>
          <p:cNvPr id="9" name="Tekstvak 8"/>
          <p:cNvSpPr txBox="1"/>
          <p:nvPr/>
        </p:nvSpPr>
        <p:spPr>
          <a:xfrm>
            <a:off x="921028" y="5652485"/>
            <a:ext cx="5735495" cy="461665"/>
          </a:xfrm>
          <a:prstGeom prst="rect">
            <a:avLst/>
          </a:prstGeom>
          <a:noFill/>
        </p:spPr>
        <p:txBody>
          <a:bodyPr wrap="square" rtlCol="0">
            <a:spAutoFit/>
          </a:bodyPr>
          <a:lstStyle/>
          <a:p>
            <a:r>
              <a:rPr lang="nl-NL" sz="2400" b="1" dirty="0" smtClean="0"/>
              <a:t>Beaufort: </a:t>
            </a:r>
            <a:r>
              <a:rPr lang="nl-NL" sz="2400" b="1" i="1" dirty="0" smtClean="0"/>
              <a:t>B </a:t>
            </a:r>
            <a:r>
              <a:rPr lang="nl-NL" sz="2400" b="1" dirty="0" smtClean="0"/>
              <a:t>= 2(</a:t>
            </a:r>
            <a:r>
              <a:rPr lang="nl-NL" sz="2400" b="1" i="1" dirty="0" smtClean="0"/>
              <a:t>T</a:t>
            </a:r>
            <a:r>
              <a:rPr lang="nl-NL" sz="2400" b="1" dirty="0" smtClean="0"/>
              <a:t>+4) 	Druk </a:t>
            </a:r>
            <a:r>
              <a:rPr lang="nl-NL" sz="2400" b="1" i="1" dirty="0" smtClean="0"/>
              <a:t>v</a:t>
            </a:r>
            <a:r>
              <a:rPr lang="nl-NL" sz="2400" b="1" dirty="0" smtClean="0"/>
              <a:t> uit in </a:t>
            </a:r>
            <a:r>
              <a:rPr lang="nl-NL" sz="2400" b="1" i="1" dirty="0" smtClean="0"/>
              <a:t>B</a:t>
            </a:r>
            <a:r>
              <a:rPr lang="nl-NL" sz="2400" b="1" dirty="0" smtClean="0"/>
              <a:t>.</a:t>
            </a:r>
            <a:endParaRPr lang="nl-NL" sz="2400" b="1" dirty="0"/>
          </a:p>
        </p:txBody>
      </p:sp>
    </p:spTree>
    <p:extLst>
      <p:ext uri="{BB962C8B-B14F-4D97-AF65-F5344CB8AC3E}">
        <p14:creationId xmlns:p14="http://schemas.microsoft.com/office/powerpoint/2010/main" val="66023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latin typeface="Times New Roman" charset="0"/>
              </a:rPr>
              <a:t>Modellen vergelijken, vwo A 2013</a:t>
            </a:r>
            <a:endParaRPr lang="nl-NL" b="1" dirty="0">
              <a:latin typeface="Times New Roman" charset="0"/>
            </a:endParaRPr>
          </a:p>
        </p:txBody>
      </p:sp>
      <p:sp>
        <p:nvSpPr>
          <p:cNvPr id="30723" name="Tekstvak 5"/>
          <p:cNvSpPr txBox="1">
            <a:spLocks noChangeArrowheads="1"/>
          </p:cNvSpPr>
          <p:nvPr/>
        </p:nvSpPr>
        <p:spPr bwMode="auto">
          <a:xfrm>
            <a:off x="275784" y="1417638"/>
            <a:ext cx="78014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charset="0"/>
                <a:ea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ctr"/>
            <a:r>
              <a:rPr lang="nl-NL" sz="3600" b="1" dirty="0"/>
              <a:t>T</a:t>
            </a:r>
            <a:r>
              <a:rPr lang="nl-NL" sz="3600" b="1" dirty="0" smtClean="0"/>
              <a:t>wee </a:t>
            </a:r>
            <a:r>
              <a:rPr lang="nl-NL" sz="3600" b="1" dirty="0"/>
              <a:t>formules lichaamsoppervlakte</a:t>
            </a:r>
          </a:p>
        </p:txBody>
      </p:sp>
      <p:graphicFrame>
        <p:nvGraphicFramePr>
          <p:cNvPr id="30724" name="Object 4"/>
          <p:cNvGraphicFramePr>
            <a:graphicFrameLocks noChangeAspect="1"/>
          </p:cNvGraphicFramePr>
          <p:nvPr>
            <p:extLst>
              <p:ext uri="{D42A27DB-BD31-4B8C-83A1-F6EECF244321}">
                <p14:modId xmlns:p14="http://schemas.microsoft.com/office/powerpoint/2010/main" val="3697696036"/>
              </p:ext>
            </p:extLst>
          </p:nvPr>
        </p:nvGraphicFramePr>
        <p:xfrm>
          <a:off x="939800" y="2240492"/>
          <a:ext cx="4678363" cy="919163"/>
        </p:xfrm>
        <a:graphic>
          <a:graphicData uri="http://schemas.openxmlformats.org/presentationml/2006/ole">
            <mc:AlternateContent xmlns:mc="http://schemas.openxmlformats.org/markup-compatibility/2006">
              <mc:Choice xmlns:v="urn:schemas-microsoft-com:vml" Requires="v">
                <p:oleObj spid="_x0000_s22650" name="Vergelijking" r:id="rId4" imgW="1295400" imgH="254000" progId="Equation.3">
                  <p:embed/>
                </p:oleObj>
              </mc:Choice>
              <mc:Fallback>
                <p:oleObj name="Vergelijking" r:id="rId4" imgW="1295400" imgH="254000" progId="Equation.3">
                  <p:embed/>
                  <p:pic>
                    <p:nvPicPr>
                      <p:cNvPr id="0" name=""/>
                      <p:cNvPicPr>
                        <a:picLocks noChangeAspect="1" noChangeArrowheads="1"/>
                      </p:cNvPicPr>
                      <p:nvPr/>
                    </p:nvPicPr>
                    <p:blipFill>
                      <a:blip r:embed="rId5"/>
                      <a:srcRect/>
                      <a:stretch>
                        <a:fillRect/>
                      </a:stretch>
                    </p:blipFill>
                    <p:spPr bwMode="auto">
                      <a:xfrm>
                        <a:off x="939800" y="2240492"/>
                        <a:ext cx="4678363" cy="919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725" name="Object 5"/>
          <p:cNvGraphicFramePr>
            <a:graphicFrameLocks noChangeAspect="1"/>
          </p:cNvGraphicFramePr>
          <p:nvPr>
            <p:extLst>
              <p:ext uri="{D42A27DB-BD31-4B8C-83A1-F6EECF244321}">
                <p14:modId xmlns:p14="http://schemas.microsoft.com/office/powerpoint/2010/main" val="3539023850"/>
              </p:ext>
            </p:extLst>
          </p:nvPr>
        </p:nvGraphicFramePr>
        <p:xfrm>
          <a:off x="917511" y="3425032"/>
          <a:ext cx="6396037" cy="804862"/>
        </p:xfrm>
        <a:graphic>
          <a:graphicData uri="http://schemas.openxmlformats.org/presentationml/2006/ole">
            <mc:AlternateContent xmlns:mc="http://schemas.openxmlformats.org/markup-compatibility/2006">
              <mc:Choice xmlns:v="urn:schemas-microsoft-com:vml" Requires="v">
                <p:oleObj spid="_x0000_s22651" name="Vergelijking" r:id="rId6" imgW="2019300" imgH="254000" progId="Equation.3">
                  <p:embed/>
                </p:oleObj>
              </mc:Choice>
              <mc:Fallback>
                <p:oleObj name="Vergelijking" r:id="rId6" imgW="2019300" imgH="254000" progId="Equation.3">
                  <p:embed/>
                  <p:pic>
                    <p:nvPicPr>
                      <p:cNvPr id="0" name=""/>
                      <p:cNvPicPr>
                        <a:picLocks noChangeAspect="1" noChangeArrowheads="1"/>
                      </p:cNvPicPr>
                      <p:nvPr/>
                    </p:nvPicPr>
                    <p:blipFill>
                      <a:blip r:embed="rId7"/>
                      <a:srcRect/>
                      <a:stretch>
                        <a:fillRect/>
                      </a:stretch>
                    </p:blipFill>
                    <p:spPr bwMode="auto">
                      <a:xfrm>
                        <a:off x="917511" y="3425032"/>
                        <a:ext cx="6396037" cy="804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 name="Tekstvak 2"/>
          <p:cNvSpPr txBox="1"/>
          <p:nvPr/>
        </p:nvSpPr>
        <p:spPr>
          <a:xfrm>
            <a:off x="1037485" y="4340525"/>
            <a:ext cx="5972732" cy="1200328"/>
          </a:xfrm>
          <a:prstGeom prst="rect">
            <a:avLst/>
          </a:prstGeom>
          <a:noFill/>
        </p:spPr>
        <p:txBody>
          <a:bodyPr wrap="square" rtlCol="0">
            <a:spAutoFit/>
          </a:bodyPr>
          <a:lstStyle/>
          <a:p>
            <a:pPr algn="ctr"/>
            <a:r>
              <a:rPr lang="nl-NL" sz="2400" b="1" dirty="0" smtClean="0"/>
              <a:t>In welk model weegt L zwaarder?</a:t>
            </a:r>
          </a:p>
          <a:p>
            <a:pPr algn="ctr"/>
            <a:r>
              <a:rPr lang="nl-NL" sz="2400" b="1" dirty="0"/>
              <a:t>o</a:t>
            </a:r>
            <a:r>
              <a:rPr lang="nl-NL" sz="2400" b="1" dirty="0" smtClean="0"/>
              <a:t>f</a:t>
            </a:r>
          </a:p>
          <a:p>
            <a:pPr algn="ctr"/>
            <a:r>
              <a:rPr lang="nl-NL" sz="2400" b="1" dirty="0" smtClean="0"/>
              <a:t>Waarin verschillen deze twee modellen?</a:t>
            </a:r>
            <a:endParaRPr lang="nl-NL" sz="2400" b="1" dirty="0"/>
          </a:p>
        </p:txBody>
      </p:sp>
      <p:graphicFrame>
        <p:nvGraphicFramePr>
          <p:cNvPr id="4" name="Object 3"/>
          <p:cNvGraphicFramePr>
            <a:graphicFrameLocks noChangeAspect="1"/>
          </p:cNvGraphicFramePr>
          <p:nvPr>
            <p:extLst>
              <p:ext uri="{D42A27DB-BD31-4B8C-83A1-F6EECF244321}">
                <p14:modId xmlns:p14="http://schemas.microsoft.com/office/powerpoint/2010/main" val="220863179"/>
              </p:ext>
            </p:extLst>
          </p:nvPr>
        </p:nvGraphicFramePr>
        <p:xfrm>
          <a:off x="2683862" y="5716548"/>
          <a:ext cx="2690685" cy="717516"/>
        </p:xfrm>
        <a:graphic>
          <a:graphicData uri="http://schemas.openxmlformats.org/presentationml/2006/ole">
            <mc:AlternateContent xmlns:mc="http://schemas.openxmlformats.org/markup-compatibility/2006">
              <mc:Choice xmlns:v="urn:schemas-microsoft-com:vml" Requires="v">
                <p:oleObj spid="_x0000_s22652" name="Vergelijking" r:id="rId8" imgW="762000" imgH="203200" progId="Equation.3">
                  <p:embed/>
                </p:oleObj>
              </mc:Choice>
              <mc:Fallback>
                <p:oleObj name="Vergelijking" r:id="rId8" imgW="762000" imgH="203200" progId="Equation.3">
                  <p:embed/>
                  <p:pic>
                    <p:nvPicPr>
                      <p:cNvPr id="0" name=""/>
                      <p:cNvPicPr/>
                      <p:nvPr/>
                    </p:nvPicPr>
                    <p:blipFill>
                      <a:blip r:embed="rId9"/>
                      <a:stretch>
                        <a:fillRect/>
                      </a:stretch>
                    </p:blipFill>
                    <p:spPr>
                      <a:xfrm>
                        <a:off x="2683862" y="5716548"/>
                        <a:ext cx="2690685" cy="717516"/>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additive="base">
                                        <p:cTn id="7" dur="500" fill="hold"/>
                                        <p:tgtEl>
                                          <p:spTgt spid="30723"/>
                                        </p:tgtEl>
                                        <p:attrNameLst>
                                          <p:attrName>ppt_x</p:attrName>
                                        </p:attrNameLst>
                                      </p:cBhvr>
                                      <p:tavLst>
                                        <p:tav tm="0">
                                          <p:val>
                                            <p:strVal val="#ppt_x"/>
                                          </p:val>
                                        </p:tav>
                                        <p:tav tm="100000">
                                          <p:val>
                                            <p:strVal val="#ppt_x"/>
                                          </p:val>
                                        </p:tav>
                                      </p:tavLst>
                                    </p:anim>
                                    <p:anim calcmode="lin" valueType="num">
                                      <p:cBhvr additive="base">
                                        <p:cTn id="8" dur="500" fill="hold"/>
                                        <p:tgtEl>
                                          <p:spTgt spid="307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24"/>
                                        </p:tgtEl>
                                        <p:attrNameLst>
                                          <p:attrName>style.visibility</p:attrName>
                                        </p:attrNameLst>
                                      </p:cBhvr>
                                      <p:to>
                                        <p:strVal val="visible"/>
                                      </p:to>
                                    </p:set>
                                    <p:anim calcmode="lin" valueType="num">
                                      <p:cBhvr additive="base">
                                        <p:cTn id="13" dur="500" fill="hold"/>
                                        <p:tgtEl>
                                          <p:spTgt spid="30724"/>
                                        </p:tgtEl>
                                        <p:attrNameLst>
                                          <p:attrName>ppt_x</p:attrName>
                                        </p:attrNameLst>
                                      </p:cBhvr>
                                      <p:tavLst>
                                        <p:tav tm="0">
                                          <p:val>
                                            <p:strVal val="#ppt_x"/>
                                          </p:val>
                                        </p:tav>
                                        <p:tav tm="100000">
                                          <p:val>
                                            <p:strVal val="#ppt_x"/>
                                          </p:val>
                                        </p:tav>
                                      </p:tavLst>
                                    </p:anim>
                                    <p:anim calcmode="lin" valueType="num">
                                      <p:cBhvr additive="base">
                                        <p:cTn id="14" dur="500" fill="hold"/>
                                        <p:tgtEl>
                                          <p:spTgt spid="307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25"/>
                                        </p:tgtEl>
                                        <p:attrNameLst>
                                          <p:attrName>style.visibility</p:attrName>
                                        </p:attrNameLst>
                                      </p:cBhvr>
                                      <p:to>
                                        <p:strVal val="visible"/>
                                      </p:to>
                                    </p:set>
                                    <p:anim calcmode="lin" valueType="num">
                                      <p:cBhvr additive="base">
                                        <p:cTn id="19" dur="500" fill="hold"/>
                                        <p:tgtEl>
                                          <p:spTgt spid="30725"/>
                                        </p:tgtEl>
                                        <p:attrNameLst>
                                          <p:attrName>ppt_x</p:attrName>
                                        </p:attrNameLst>
                                      </p:cBhvr>
                                      <p:tavLst>
                                        <p:tav tm="0">
                                          <p:val>
                                            <p:strVal val="#ppt_x"/>
                                          </p:val>
                                        </p:tav>
                                        <p:tav tm="100000">
                                          <p:val>
                                            <p:strVal val="#ppt_x"/>
                                          </p:val>
                                        </p:tav>
                                      </p:tavLst>
                                    </p:anim>
                                    <p:anim calcmode="lin" valueType="num">
                                      <p:cBhvr additive="base">
                                        <p:cTn id="20" dur="500" fill="hold"/>
                                        <p:tgtEl>
                                          <p:spTgt spid="307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Wiskundige denkactiviteiten</a:t>
            </a:r>
            <a:endParaRPr lang="nl-NL" b="1" dirty="0"/>
          </a:p>
        </p:txBody>
      </p:sp>
      <p:pic>
        <p:nvPicPr>
          <p:cNvPr id="16" name="Tijdelijke aanduiding voor inhoud 15" descr="Koppiekoppie.jpg"/>
          <p:cNvPicPr>
            <a:picLocks noGrp="1" noChangeAspect="1"/>
          </p:cNvPicPr>
          <p:nvPr>
            <p:ph idx="1"/>
          </p:nvPr>
        </p:nvPicPr>
        <p:blipFill>
          <a:blip r:embed="rId3">
            <a:extLst>
              <a:ext uri="{28A0092B-C50C-407E-A947-70E740481C1C}">
                <a14:useLocalDpi xmlns:a14="http://schemas.microsoft.com/office/drawing/2010/main" val="0"/>
              </a:ext>
            </a:extLst>
          </a:blip>
          <a:srcRect l="-15492" r="-15492"/>
          <a:stretch>
            <a:fillRect/>
          </a:stretch>
        </p:blipFill>
        <p:spPr>
          <a:xfrm>
            <a:off x="1835696" y="1628800"/>
            <a:ext cx="4968552" cy="4248472"/>
          </a:xfrm>
        </p:spPr>
      </p:pic>
      <p:sp>
        <p:nvSpPr>
          <p:cNvPr id="17" name="Tekstvak 16"/>
          <p:cNvSpPr txBox="1"/>
          <p:nvPr/>
        </p:nvSpPr>
        <p:spPr>
          <a:xfrm>
            <a:off x="899592" y="1916832"/>
            <a:ext cx="1728192" cy="461665"/>
          </a:xfrm>
          <a:prstGeom prst="rect">
            <a:avLst/>
          </a:prstGeom>
          <a:noFill/>
        </p:spPr>
        <p:txBody>
          <a:bodyPr wrap="square" rtlCol="0">
            <a:spAutoFit/>
          </a:bodyPr>
          <a:lstStyle/>
          <a:p>
            <a:r>
              <a:rPr lang="nl-NL" sz="2400" b="1" dirty="0" smtClean="0"/>
              <a:t>abstraheren</a:t>
            </a:r>
            <a:endParaRPr lang="nl-NL" sz="2400" b="1" dirty="0"/>
          </a:p>
        </p:txBody>
      </p:sp>
      <p:sp>
        <p:nvSpPr>
          <p:cNvPr id="18" name="Tekstvak 17"/>
          <p:cNvSpPr txBox="1"/>
          <p:nvPr/>
        </p:nvSpPr>
        <p:spPr>
          <a:xfrm>
            <a:off x="6084168" y="4437112"/>
            <a:ext cx="2736304" cy="461665"/>
          </a:xfrm>
          <a:prstGeom prst="rect">
            <a:avLst/>
          </a:prstGeom>
          <a:noFill/>
        </p:spPr>
        <p:txBody>
          <a:bodyPr wrap="square" rtlCol="0">
            <a:spAutoFit/>
          </a:bodyPr>
          <a:lstStyle/>
          <a:p>
            <a:r>
              <a:rPr lang="nl-NL" sz="2400" b="1" dirty="0" smtClean="0"/>
              <a:t>probleemoplossen</a:t>
            </a:r>
            <a:endParaRPr lang="nl-NL" sz="2400" b="1" dirty="0"/>
          </a:p>
        </p:txBody>
      </p:sp>
      <p:sp>
        <p:nvSpPr>
          <p:cNvPr id="3" name="Tekstvak 2"/>
          <p:cNvSpPr txBox="1"/>
          <p:nvPr/>
        </p:nvSpPr>
        <p:spPr>
          <a:xfrm>
            <a:off x="2149067" y="6029318"/>
            <a:ext cx="1702507" cy="461665"/>
          </a:xfrm>
          <a:prstGeom prst="rect">
            <a:avLst/>
          </a:prstGeom>
          <a:noFill/>
        </p:spPr>
        <p:txBody>
          <a:bodyPr wrap="square" rtlCol="0">
            <a:spAutoFit/>
          </a:bodyPr>
          <a:lstStyle/>
          <a:p>
            <a:r>
              <a:rPr lang="nl-NL" sz="2400" b="1" dirty="0" smtClean="0"/>
              <a:t>modelleren</a:t>
            </a:r>
            <a:endParaRPr lang="nl-NL" sz="2400" b="1" dirty="0"/>
          </a:p>
        </p:txBody>
      </p:sp>
    </p:spTree>
    <p:extLst>
      <p:ext uri="{BB962C8B-B14F-4D97-AF65-F5344CB8AC3E}">
        <p14:creationId xmlns:p14="http://schemas.microsoft.com/office/powerpoint/2010/main" val="155108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smtClean="0"/>
              <a:t>Over de wijn en de zakken</a:t>
            </a:r>
            <a:br>
              <a:rPr lang="nl-NL" b="1" dirty="0" smtClean="0"/>
            </a:br>
            <a:r>
              <a:rPr lang="nl-NL" sz="2400" b="1" dirty="0" smtClean="0"/>
              <a:t>inhouden, programma’s, wiskundelessen</a:t>
            </a:r>
            <a:endParaRPr lang="nl-NL" b="1" dirty="0"/>
          </a:p>
        </p:txBody>
      </p:sp>
      <p:pic>
        <p:nvPicPr>
          <p:cNvPr id="3" name="Afbeelding 2" descr="oude wij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250" y="1558395"/>
            <a:ext cx="1384835" cy="1037561"/>
          </a:xfrm>
          <a:prstGeom prst="rect">
            <a:avLst/>
          </a:prstGeom>
        </p:spPr>
      </p:pic>
      <p:pic>
        <p:nvPicPr>
          <p:cNvPr id="4" name="Afbeelding 3" descr="nieuwe wijnzak.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933374"/>
            <a:ext cx="1252283" cy="1463004"/>
          </a:xfrm>
          <a:prstGeom prst="rect">
            <a:avLst/>
          </a:prstGeom>
        </p:spPr>
      </p:pic>
      <p:pic>
        <p:nvPicPr>
          <p:cNvPr id="5" name="Afbeelding 4" descr="nieuwe wijnzakke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199" y="4535352"/>
            <a:ext cx="1329037" cy="1625222"/>
          </a:xfrm>
          <a:prstGeom prst="rect">
            <a:avLst/>
          </a:prstGeom>
        </p:spPr>
      </p:pic>
      <p:sp>
        <p:nvSpPr>
          <p:cNvPr id="6" name="Tekstvak 5"/>
          <p:cNvSpPr txBox="1"/>
          <p:nvPr/>
        </p:nvSpPr>
        <p:spPr>
          <a:xfrm>
            <a:off x="2511894" y="2037686"/>
            <a:ext cx="4605143" cy="461665"/>
          </a:xfrm>
          <a:prstGeom prst="rect">
            <a:avLst/>
          </a:prstGeom>
          <a:noFill/>
        </p:spPr>
        <p:txBody>
          <a:bodyPr wrap="square" rtlCol="0">
            <a:spAutoFit/>
          </a:bodyPr>
          <a:lstStyle/>
          <a:p>
            <a:pPr algn="ctr"/>
            <a:r>
              <a:rPr lang="nl-NL" sz="2400" b="1" dirty="0" smtClean="0"/>
              <a:t>oud-nieuw?     	</a:t>
            </a:r>
            <a:r>
              <a:rPr lang="nl-NL" sz="2400" b="1" dirty="0"/>
              <a:t>g</a:t>
            </a:r>
            <a:r>
              <a:rPr lang="nl-NL" sz="2400" b="1" dirty="0" smtClean="0"/>
              <a:t>oed-s</a:t>
            </a:r>
            <a:r>
              <a:rPr lang="nl-NL" sz="2400" b="1" dirty="0"/>
              <a:t>l</a:t>
            </a:r>
            <a:r>
              <a:rPr lang="nl-NL" sz="2400" b="1" dirty="0" smtClean="0"/>
              <a:t>echt!</a:t>
            </a:r>
            <a:endParaRPr lang="nl-NL" sz="2400" b="1" dirty="0"/>
          </a:p>
        </p:txBody>
      </p:sp>
      <p:sp>
        <p:nvSpPr>
          <p:cNvPr id="7" name="Tekstvak 6"/>
          <p:cNvSpPr txBox="1"/>
          <p:nvPr/>
        </p:nvSpPr>
        <p:spPr>
          <a:xfrm>
            <a:off x="2637490" y="3545016"/>
            <a:ext cx="4228359" cy="461665"/>
          </a:xfrm>
          <a:prstGeom prst="rect">
            <a:avLst/>
          </a:prstGeom>
          <a:noFill/>
        </p:spPr>
        <p:txBody>
          <a:bodyPr wrap="square" rtlCol="0">
            <a:spAutoFit/>
          </a:bodyPr>
          <a:lstStyle/>
          <a:p>
            <a:r>
              <a:rPr lang="nl-NL" sz="2400" b="1" dirty="0" smtClean="0"/>
              <a:t>+++			          - - -</a:t>
            </a:r>
            <a:endParaRPr lang="nl-NL" sz="2400" b="1" dirty="0"/>
          </a:p>
        </p:txBody>
      </p:sp>
      <p:sp>
        <p:nvSpPr>
          <p:cNvPr id="8" name="Tekstvak 7"/>
          <p:cNvSpPr txBox="1"/>
          <p:nvPr/>
        </p:nvSpPr>
        <p:spPr>
          <a:xfrm>
            <a:off x="2428165" y="4686242"/>
            <a:ext cx="4744693" cy="461665"/>
          </a:xfrm>
          <a:prstGeom prst="rect">
            <a:avLst/>
          </a:prstGeom>
          <a:noFill/>
        </p:spPr>
        <p:txBody>
          <a:bodyPr wrap="square" rtlCol="0">
            <a:spAutoFit/>
          </a:bodyPr>
          <a:lstStyle/>
          <a:p>
            <a:pPr algn="ctr"/>
            <a:r>
              <a:rPr lang="nl-NL" sz="2400" b="1" dirty="0"/>
              <a:t>a</a:t>
            </a:r>
            <a:r>
              <a:rPr lang="nl-NL" sz="2400" b="1" dirty="0" smtClean="0"/>
              <a:t>ctiverende rol van de leraar</a:t>
            </a:r>
            <a:endParaRPr lang="nl-NL" sz="2400" b="1" dirty="0"/>
          </a:p>
        </p:txBody>
      </p:sp>
      <p:sp>
        <p:nvSpPr>
          <p:cNvPr id="9" name="Tekstvak 8"/>
          <p:cNvSpPr txBox="1"/>
          <p:nvPr/>
        </p:nvSpPr>
        <p:spPr>
          <a:xfrm>
            <a:off x="3335240" y="5401264"/>
            <a:ext cx="184666" cy="369332"/>
          </a:xfrm>
          <a:prstGeom prst="rect">
            <a:avLst/>
          </a:prstGeom>
          <a:noFill/>
        </p:spPr>
        <p:txBody>
          <a:bodyPr wrap="none" rtlCol="0">
            <a:spAutoFit/>
          </a:bodyPr>
          <a:lstStyle/>
          <a:p>
            <a:endParaRPr lang="nl-NL"/>
          </a:p>
        </p:txBody>
      </p:sp>
      <p:sp>
        <p:nvSpPr>
          <p:cNvPr id="10" name="Tekstvak 9"/>
          <p:cNvSpPr txBox="1"/>
          <p:nvPr/>
        </p:nvSpPr>
        <p:spPr>
          <a:xfrm>
            <a:off x="2637490" y="5212301"/>
            <a:ext cx="4200449" cy="461665"/>
          </a:xfrm>
          <a:prstGeom prst="rect">
            <a:avLst/>
          </a:prstGeom>
          <a:noFill/>
        </p:spPr>
        <p:txBody>
          <a:bodyPr wrap="square" rtlCol="0">
            <a:spAutoFit/>
          </a:bodyPr>
          <a:lstStyle/>
          <a:p>
            <a:pPr algn="ctr"/>
            <a:r>
              <a:rPr lang="nl-NL" sz="2400" b="1" dirty="0" smtClean="0"/>
              <a:t>krachtige wiskundesectie</a:t>
            </a:r>
            <a:endParaRPr lang="nl-NL" sz="2400" b="1" dirty="0"/>
          </a:p>
        </p:txBody>
      </p:sp>
      <p:sp>
        <p:nvSpPr>
          <p:cNvPr id="11" name="Tekstvak 10"/>
          <p:cNvSpPr txBox="1"/>
          <p:nvPr/>
        </p:nvSpPr>
        <p:spPr>
          <a:xfrm>
            <a:off x="3070095" y="5847880"/>
            <a:ext cx="3237556" cy="461665"/>
          </a:xfrm>
          <a:prstGeom prst="rect">
            <a:avLst/>
          </a:prstGeom>
          <a:noFill/>
        </p:spPr>
        <p:txBody>
          <a:bodyPr wrap="square" rtlCol="0">
            <a:spAutoFit/>
          </a:bodyPr>
          <a:lstStyle/>
          <a:p>
            <a:pPr algn="ctr"/>
            <a:r>
              <a:rPr lang="nl-NL" sz="2400" b="1" dirty="0"/>
              <a:t>b</a:t>
            </a:r>
            <a:r>
              <a:rPr lang="nl-NL" sz="2400" b="1" dirty="0" smtClean="0"/>
              <a:t>aas boven boek</a:t>
            </a:r>
            <a:endParaRPr lang="nl-NL" sz="2400" b="1" dirty="0"/>
          </a:p>
        </p:txBody>
      </p:sp>
    </p:spTree>
    <p:extLst>
      <p:ext uri="{BB962C8B-B14F-4D97-AF65-F5344CB8AC3E}">
        <p14:creationId xmlns:p14="http://schemas.microsoft.com/office/powerpoint/2010/main" val="407242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smtClean="0"/>
              <a:t>WDA-doe dag </a:t>
            </a:r>
            <a:br>
              <a:rPr lang="nl-NL" b="1" dirty="0" smtClean="0"/>
            </a:br>
            <a:r>
              <a:rPr lang="nl-NL" b="1" dirty="0" smtClean="0"/>
              <a:t>25 maart 2015 Utrecht</a:t>
            </a:r>
            <a:endParaRPr lang="nl-NL" b="1" dirty="0"/>
          </a:p>
        </p:txBody>
      </p:sp>
      <p:sp>
        <p:nvSpPr>
          <p:cNvPr id="3" name="Tekstvak 2"/>
          <p:cNvSpPr txBox="1"/>
          <p:nvPr/>
        </p:nvSpPr>
        <p:spPr>
          <a:xfrm>
            <a:off x="697749" y="1967902"/>
            <a:ext cx="5707586" cy="461665"/>
          </a:xfrm>
          <a:prstGeom prst="rect">
            <a:avLst/>
          </a:prstGeom>
          <a:noFill/>
        </p:spPr>
        <p:txBody>
          <a:bodyPr wrap="square" rtlCol="0">
            <a:spAutoFit/>
          </a:bodyPr>
          <a:lstStyle/>
          <a:p>
            <a:pPr algn="ctr"/>
            <a:r>
              <a:rPr lang="nl-NL" sz="2400" b="1" dirty="0" smtClean="0"/>
              <a:t>Platform Wiskunde Nederland en SLO</a:t>
            </a:r>
            <a:endParaRPr lang="nl-NL" sz="2400" b="1" dirty="0"/>
          </a:p>
        </p:txBody>
      </p:sp>
      <p:sp>
        <p:nvSpPr>
          <p:cNvPr id="4" name="Tekstvak 3"/>
          <p:cNvSpPr txBox="1"/>
          <p:nvPr/>
        </p:nvSpPr>
        <p:spPr>
          <a:xfrm>
            <a:off x="1102443" y="2903005"/>
            <a:ext cx="5875047" cy="461665"/>
          </a:xfrm>
          <a:prstGeom prst="rect">
            <a:avLst/>
          </a:prstGeom>
          <a:noFill/>
        </p:spPr>
        <p:txBody>
          <a:bodyPr wrap="square" rtlCol="0">
            <a:spAutoFit/>
          </a:bodyPr>
          <a:lstStyle/>
          <a:p>
            <a:pPr algn="ctr"/>
            <a:r>
              <a:rPr lang="nl-NL" sz="2400" b="1" dirty="0" smtClean="0"/>
              <a:t>WDA in onder – en bovenbouw</a:t>
            </a:r>
            <a:endParaRPr lang="nl-NL" sz="2400" b="1" dirty="0"/>
          </a:p>
        </p:txBody>
      </p:sp>
      <p:sp>
        <p:nvSpPr>
          <p:cNvPr id="5" name="Tekstvak 4"/>
          <p:cNvSpPr txBox="1"/>
          <p:nvPr/>
        </p:nvSpPr>
        <p:spPr>
          <a:xfrm>
            <a:off x="1297813" y="3949761"/>
            <a:ext cx="6995124" cy="461665"/>
          </a:xfrm>
          <a:prstGeom prst="rect">
            <a:avLst/>
          </a:prstGeom>
          <a:noFill/>
        </p:spPr>
        <p:txBody>
          <a:bodyPr wrap="none" rtlCol="0">
            <a:spAutoFit/>
          </a:bodyPr>
          <a:lstStyle/>
          <a:p>
            <a:pPr algn="ctr"/>
            <a:r>
              <a:rPr lang="nl-NL" sz="2400" b="1" dirty="0" smtClean="0"/>
              <a:t>Aan het werk met je eigen boek en de volgende les….</a:t>
            </a:r>
            <a:endParaRPr lang="nl-NL" sz="2400" b="1" dirty="0"/>
          </a:p>
        </p:txBody>
      </p:sp>
    </p:spTree>
    <p:extLst>
      <p:ext uri="{BB962C8B-B14F-4D97-AF65-F5344CB8AC3E}">
        <p14:creationId xmlns:p14="http://schemas.microsoft.com/office/powerpoint/2010/main" val="63611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blindelings</a:t>
            </a:r>
            <a:r>
              <a:rPr lang="nl-NL" dirty="0" smtClean="0"/>
              <a:t> </a:t>
            </a:r>
            <a:r>
              <a:rPr lang="nl-NL" b="1" dirty="0" smtClean="0"/>
              <a:t>trucs</a:t>
            </a:r>
            <a:r>
              <a:rPr lang="nl-NL" dirty="0" smtClean="0"/>
              <a:t> </a:t>
            </a:r>
            <a:r>
              <a:rPr lang="nl-NL" b="1" dirty="0" smtClean="0"/>
              <a:t>trekken</a:t>
            </a:r>
            <a:endParaRPr lang="nl-NL" b="1" dirty="0"/>
          </a:p>
        </p:txBody>
      </p:sp>
      <p:pic>
        <p:nvPicPr>
          <p:cNvPr id="4" name="Tijdelijke aanduiding voor inhoud 3" descr="Trucendoos.jpg"/>
          <p:cNvPicPr>
            <a:picLocks noGrp="1" noChangeAspect="1"/>
          </p:cNvPicPr>
          <p:nvPr>
            <p:ph idx="1"/>
          </p:nvPr>
        </p:nvPicPr>
        <p:blipFill rotWithShape="1">
          <a:blip r:embed="rId3">
            <a:extLst>
              <a:ext uri="{28A0092B-C50C-407E-A947-70E740481C1C}">
                <a14:useLocalDpi xmlns:a14="http://schemas.microsoft.com/office/drawing/2010/main" val="0"/>
              </a:ext>
            </a:extLst>
          </a:blip>
          <a:srcRect l="-7642" r="3768"/>
          <a:stretch/>
        </p:blipFill>
        <p:spPr>
          <a:xfrm>
            <a:off x="2843808" y="1417637"/>
            <a:ext cx="3308341" cy="4089053"/>
          </a:xfrm>
        </p:spPr>
      </p:pic>
      <p:sp>
        <p:nvSpPr>
          <p:cNvPr id="3" name="Tekstvak 2"/>
          <p:cNvSpPr txBox="1"/>
          <p:nvPr/>
        </p:nvSpPr>
        <p:spPr>
          <a:xfrm>
            <a:off x="1006139" y="5294963"/>
            <a:ext cx="6274073" cy="584776"/>
          </a:xfrm>
          <a:prstGeom prst="rect">
            <a:avLst/>
          </a:prstGeom>
          <a:noFill/>
        </p:spPr>
        <p:txBody>
          <a:bodyPr wrap="none" rtlCol="0">
            <a:spAutoFit/>
          </a:bodyPr>
          <a:lstStyle/>
          <a:p>
            <a:r>
              <a:rPr lang="nl-NL" sz="3200" b="1" dirty="0" smtClean="0"/>
              <a:t>Hoe ontstaat dat oplossingsgedrag?</a:t>
            </a:r>
            <a:endParaRPr lang="nl-NL" sz="3200" b="1" dirty="0"/>
          </a:p>
        </p:txBody>
      </p:sp>
      <p:sp>
        <p:nvSpPr>
          <p:cNvPr id="5" name="Tekstvak 4"/>
          <p:cNvSpPr txBox="1"/>
          <p:nvPr/>
        </p:nvSpPr>
        <p:spPr>
          <a:xfrm>
            <a:off x="6152149" y="3789714"/>
            <a:ext cx="2256127" cy="461665"/>
          </a:xfrm>
          <a:prstGeom prst="rect">
            <a:avLst/>
          </a:prstGeom>
          <a:noFill/>
        </p:spPr>
        <p:txBody>
          <a:bodyPr wrap="square" rtlCol="0">
            <a:spAutoFit/>
          </a:bodyPr>
          <a:lstStyle/>
          <a:p>
            <a:r>
              <a:rPr lang="nl-NL" sz="2400" b="1" dirty="0" smtClean="0"/>
              <a:t>Breuken  +  -  x  :</a:t>
            </a:r>
            <a:endParaRPr lang="nl-NL" sz="2400" b="1" dirty="0"/>
          </a:p>
        </p:txBody>
      </p:sp>
      <p:sp>
        <p:nvSpPr>
          <p:cNvPr id="6" name="Tekstvak 5"/>
          <p:cNvSpPr txBox="1"/>
          <p:nvPr/>
        </p:nvSpPr>
        <p:spPr>
          <a:xfrm>
            <a:off x="1271753" y="6243145"/>
            <a:ext cx="3121572" cy="461665"/>
          </a:xfrm>
          <a:prstGeom prst="rect">
            <a:avLst/>
          </a:prstGeom>
          <a:noFill/>
        </p:spPr>
        <p:txBody>
          <a:bodyPr wrap="square" rtlCol="0">
            <a:spAutoFit/>
          </a:bodyPr>
          <a:lstStyle/>
          <a:p>
            <a:r>
              <a:rPr lang="nl-NL" sz="2400" b="1" dirty="0" smtClean="0"/>
              <a:t>Oefening baart kunst?</a:t>
            </a:r>
            <a:endParaRPr lang="nl-NL" sz="2400" b="1" dirty="0"/>
          </a:p>
        </p:txBody>
      </p:sp>
      <p:sp>
        <p:nvSpPr>
          <p:cNvPr id="7" name="Tekstvak 6"/>
          <p:cNvSpPr txBox="1"/>
          <p:nvPr/>
        </p:nvSpPr>
        <p:spPr>
          <a:xfrm>
            <a:off x="4593021" y="6229413"/>
            <a:ext cx="3468414" cy="461665"/>
          </a:xfrm>
          <a:prstGeom prst="rect">
            <a:avLst/>
          </a:prstGeom>
          <a:noFill/>
        </p:spPr>
        <p:txBody>
          <a:bodyPr wrap="square" rtlCol="0">
            <a:spAutoFit/>
          </a:bodyPr>
          <a:lstStyle/>
          <a:p>
            <a:r>
              <a:rPr lang="nl-NL" sz="2400" b="1" dirty="0" smtClean="0"/>
              <a:t>Oefening baart onbegrip?</a:t>
            </a:r>
            <a:endParaRPr lang="nl-NL" sz="2400" b="1" dirty="0"/>
          </a:p>
        </p:txBody>
      </p:sp>
    </p:spTree>
    <p:extLst>
      <p:ext uri="{BB962C8B-B14F-4D97-AF65-F5344CB8AC3E}">
        <p14:creationId xmlns:p14="http://schemas.microsoft.com/office/powerpoint/2010/main" val="92656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smtClean="0"/>
              <a:t>Heuristische methode </a:t>
            </a:r>
            <a:br>
              <a:rPr lang="nl-NL" b="1" dirty="0" smtClean="0"/>
            </a:br>
            <a:r>
              <a:rPr lang="nl-NL" b="1" dirty="0" smtClean="0"/>
              <a:t>Archimedes ± 250 v. C.</a:t>
            </a:r>
            <a:endParaRPr lang="nl-NL" b="1" dirty="0"/>
          </a:p>
        </p:txBody>
      </p:sp>
      <p:pic>
        <p:nvPicPr>
          <p:cNvPr id="6" name="Afbeelding 5" descr="Archimed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83" y="1491950"/>
            <a:ext cx="5307724" cy="4155641"/>
          </a:xfrm>
          <a:prstGeom prst="rect">
            <a:avLst/>
          </a:prstGeom>
        </p:spPr>
      </p:pic>
      <p:sp>
        <p:nvSpPr>
          <p:cNvPr id="7" name="Tekstvak 6"/>
          <p:cNvSpPr txBox="1"/>
          <p:nvPr/>
        </p:nvSpPr>
        <p:spPr>
          <a:xfrm flipH="1">
            <a:off x="1664497" y="6015361"/>
            <a:ext cx="4601289" cy="461665"/>
          </a:xfrm>
          <a:prstGeom prst="rect">
            <a:avLst/>
          </a:prstGeom>
          <a:noFill/>
        </p:spPr>
        <p:txBody>
          <a:bodyPr wrap="square" rtlCol="0">
            <a:spAutoFit/>
          </a:bodyPr>
          <a:lstStyle/>
          <a:p>
            <a:r>
              <a:rPr lang="nl-NL" sz="2400" b="1" dirty="0" smtClean="0"/>
              <a:t>Oude wijn?        Zoekstrategieën!</a:t>
            </a:r>
            <a:endParaRPr lang="nl-NL" sz="2400" b="1" dirty="0"/>
          </a:p>
        </p:txBody>
      </p:sp>
      <p:graphicFrame>
        <p:nvGraphicFramePr>
          <p:cNvPr id="5" name="Object 4"/>
          <p:cNvGraphicFramePr>
            <a:graphicFrameLocks noChangeAspect="1"/>
          </p:cNvGraphicFramePr>
          <p:nvPr>
            <p:extLst>
              <p:ext uri="{D42A27DB-BD31-4B8C-83A1-F6EECF244321}">
                <p14:modId xmlns:p14="http://schemas.microsoft.com/office/powerpoint/2010/main" val="3280823267"/>
              </p:ext>
            </p:extLst>
          </p:nvPr>
        </p:nvGraphicFramePr>
        <p:xfrm>
          <a:off x="4514850" y="3340100"/>
          <a:ext cx="114300" cy="177800"/>
        </p:xfrm>
        <a:graphic>
          <a:graphicData uri="http://schemas.openxmlformats.org/presentationml/2006/ole">
            <mc:AlternateContent xmlns:mc="http://schemas.openxmlformats.org/markup-compatibility/2006">
              <mc:Choice xmlns:v="urn:schemas-microsoft-com:vml" Requires="v">
                <p:oleObj spid="_x0000_s24595" name="Equation" r:id="rId5" imgW="114120" imgH="177480" progId="Equation.DSMT4">
                  <p:embed/>
                </p:oleObj>
              </mc:Choice>
              <mc:Fallback>
                <p:oleObj name="Equation" r:id="rId5" imgW="114120" imgH="177480" progId="Equation.DSMT4">
                  <p:embed/>
                  <p:pic>
                    <p:nvPicPr>
                      <p:cNvPr id="0" name=""/>
                      <p:cNvPicPr/>
                      <p:nvPr/>
                    </p:nvPicPr>
                    <p:blipFill>
                      <a:blip r:embed="rId6"/>
                      <a:stretch>
                        <a:fillRect/>
                      </a:stretch>
                    </p:blipFill>
                    <p:spPr>
                      <a:xfrm>
                        <a:off x="4514850" y="3340100"/>
                        <a:ext cx="114300" cy="1778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605687078"/>
              </p:ext>
            </p:extLst>
          </p:nvPr>
        </p:nvGraphicFramePr>
        <p:xfrm>
          <a:off x="5257800" y="3594100"/>
          <a:ext cx="3761893" cy="905641"/>
        </p:xfrm>
        <a:graphic>
          <a:graphicData uri="http://schemas.openxmlformats.org/presentationml/2006/ole">
            <mc:AlternateContent xmlns:mc="http://schemas.openxmlformats.org/markup-compatibility/2006">
              <mc:Choice xmlns:v="urn:schemas-microsoft-com:vml" Requires="v">
                <p:oleObj spid="_x0000_s24596" name="Equation" r:id="rId7" imgW="1371600" imgH="330120" progId="Equation.DSMT4">
                  <p:embed/>
                </p:oleObj>
              </mc:Choice>
              <mc:Fallback>
                <p:oleObj name="Equation" r:id="rId7" imgW="1371600" imgH="330120" progId="Equation.DSMT4">
                  <p:embed/>
                  <p:pic>
                    <p:nvPicPr>
                      <p:cNvPr id="0" name=""/>
                      <p:cNvPicPr/>
                      <p:nvPr/>
                    </p:nvPicPr>
                    <p:blipFill>
                      <a:blip r:embed="rId8"/>
                      <a:stretch>
                        <a:fillRect/>
                      </a:stretch>
                    </p:blipFill>
                    <p:spPr>
                      <a:xfrm>
                        <a:off x="5257800" y="3594100"/>
                        <a:ext cx="3761893" cy="905641"/>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671727952"/>
              </p:ext>
            </p:extLst>
          </p:nvPr>
        </p:nvGraphicFramePr>
        <p:xfrm>
          <a:off x="4006850" y="2257425"/>
          <a:ext cx="114300" cy="177800"/>
        </p:xfrm>
        <a:graphic>
          <a:graphicData uri="http://schemas.openxmlformats.org/presentationml/2006/ole">
            <mc:AlternateContent xmlns:mc="http://schemas.openxmlformats.org/markup-compatibility/2006">
              <mc:Choice xmlns:v="urn:schemas-microsoft-com:vml" Requires="v">
                <p:oleObj spid="_x0000_s24597" name="Equation" r:id="rId9" imgW="114120" imgH="177480" progId="Equation.DSMT4">
                  <p:embed/>
                </p:oleObj>
              </mc:Choice>
              <mc:Fallback>
                <p:oleObj name="Equation" r:id="rId9" imgW="114120" imgH="177480" progId="Equation.DSMT4">
                  <p:embed/>
                  <p:pic>
                    <p:nvPicPr>
                      <p:cNvPr id="0" name=""/>
                      <p:cNvPicPr/>
                      <p:nvPr/>
                    </p:nvPicPr>
                    <p:blipFill>
                      <a:blip r:embed="rId6"/>
                      <a:stretch>
                        <a:fillRect/>
                      </a:stretch>
                    </p:blipFill>
                    <p:spPr>
                      <a:xfrm>
                        <a:off x="4006850" y="2257425"/>
                        <a:ext cx="114300" cy="177800"/>
                      </a:xfrm>
                      <a:prstGeom prst="rect">
                        <a:avLst/>
                      </a:prstGeom>
                    </p:spPr>
                  </p:pic>
                </p:oleObj>
              </mc:Fallback>
            </mc:AlternateContent>
          </a:graphicData>
        </a:graphic>
      </p:graphicFrame>
    </p:spTree>
    <p:extLst>
      <p:ext uri="{BB962C8B-B14F-4D97-AF65-F5344CB8AC3E}">
        <p14:creationId xmlns:p14="http://schemas.microsoft.com/office/powerpoint/2010/main" val="120087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err="1" smtClean="0"/>
              <a:t>Pibo</a:t>
            </a:r>
            <a:r>
              <a:rPr lang="nl-NL" b="1" dirty="0" smtClean="0"/>
              <a:t> Steenstra 1770 </a:t>
            </a:r>
            <a:endParaRPr lang="nl-NL" b="1" dirty="0"/>
          </a:p>
        </p:txBody>
      </p:sp>
      <p:sp>
        <p:nvSpPr>
          <p:cNvPr id="3" name="Tijdelijke aanduiding voor inhoud 2"/>
          <p:cNvSpPr>
            <a:spLocks noGrp="1"/>
          </p:cNvSpPr>
          <p:nvPr>
            <p:ph idx="1"/>
          </p:nvPr>
        </p:nvSpPr>
        <p:spPr>
          <a:xfrm>
            <a:off x="652570" y="1600200"/>
            <a:ext cx="8229600" cy="4525963"/>
          </a:xfrm>
        </p:spPr>
        <p:txBody>
          <a:bodyPr/>
          <a:lstStyle/>
          <a:p>
            <a:pPr algn="ctr"/>
            <a:r>
              <a:rPr lang="nl-NL" dirty="0" smtClean="0"/>
              <a:t>Grondbeginselen der MEETKUNST</a:t>
            </a:r>
          </a:p>
          <a:p>
            <a:r>
              <a:rPr lang="nl-NL" sz="2400" dirty="0" smtClean="0"/>
              <a:t>Wiskunstenaars.</a:t>
            </a:r>
          </a:p>
          <a:p>
            <a:r>
              <a:rPr lang="nl-NL" sz="2400" dirty="0" smtClean="0"/>
              <a:t>Begin maar achterin boek 1, concrete berekeningen.</a:t>
            </a:r>
          </a:p>
          <a:p>
            <a:r>
              <a:rPr lang="nl-NL" sz="2400" dirty="0" smtClean="0"/>
              <a:t>Dan boek 8 , de “platte </a:t>
            </a:r>
            <a:r>
              <a:rPr lang="nl-NL" sz="2400" dirty="0" err="1" smtClean="0"/>
              <a:t>driehoeksmeeting</a:t>
            </a:r>
            <a:r>
              <a:rPr lang="nl-NL" sz="2400" dirty="0" smtClean="0"/>
              <a:t>”.</a:t>
            </a:r>
          </a:p>
          <a:p>
            <a:pPr marL="0" indent="0">
              <a:buNone/>
            </a:pPr>
            <a:endParaRPr lang="nl-NL" sz="2400" dirty="0" smtClean="0"/>
          </a:p>
          <a:p>
            <a:pPr marL="0" indent="0">
              <a:buNone/>
            </a:pPr>
            <a:r>
              <a:rPr lang="nl-NL" sz="2400" dirty="0" smtClean="0"/>
              <a:t>Waarom?</a:t>
            </a:r>
          </a:p>
          <a:p>
            <a:pPr marL="0" indent="0">
              <a:buNone/>
            </a:pPr>
            <a:r>
              <a:rPr lang="nl-NL" sz="2400" dirty="0" smtClean="0"/>
              <a:t>“daar ze anders wanneer er, volgens beloop van het Boek, terstond mede aangevangen wordt, </a:t>
            </a:r>
            <a:r>
              <a:rPr lang="nl-NL" sz="2400" b="1" dirty="0" smtClean="0">
                <a:solidFill>
                  <a:srgbClr val="FF0000"/>
                </a:solidFill>
              </a:rPr>
              <a:t>niets met allen van verstaan</a:t>
            </a:r>
            <a:r>
              <a:rPr lang="nl-NL" sz="2400" dirty="0" smtClean="0"/>
              <a:t>, en erin </a:t>
            </a:r>
            <a:r>
              <a:rPr lang="nl-NL" sz="2400" b="1" dirty="0" smtClean="0">
                <a:solidFill>
                  <a:srgbClr val="FF0000"/>
                </a:solidFill>
              </a:rPr>
              <a:t>de blinde zonder vrucht</a:t>
            </a:r>
            <a:r>
              <a:rPr lang="nl-NL" sz="2400" dirty="0" smtClean="0"/>
              <a:t> in voortgaan, of een </a:t>
            </a:r>
            <a:r>
              <a:rPr lang="nl-NL" sz="2400" b="1" dirty="0" smtClean="0">
                <a:solidFill>
                  <a:srgbClr val="FF0000"/>
                </a:solidFill>
              </a:rPr>
              <a:t>tegenzin</a:t>
            </a:r>
            <a:r>
              <a:rPr lang="nl-NL" sz="2400" dirty="0" smtClean="0"/>
              <a:t> in krijgen”</a:t>
            </a:r>
            <a:endParaRPr lang="nl-NL" sz="2400" dirty="0"/>
          </a:p>
        </p:txBody>
      </p:sp>
    </p:spTree>
    <p:extLst>
      <p:ext uri="{BB962C8B-B14F-4D97-AF65-F5344CB8AC3E}">
        <p14:creationId xmlns:p14="http://schemas.microsoft.com/office/powerpoint/2010/main" val="92883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smtClean="0"/>
              <a:t>Examenprogramma HBS 1870</a:t>
            </a:r>
            <a:br>
              <a:rPr lang="nl-NL" b="1" dirty="0" smtClean="0"/>
            </a:br>
            <a:r>
              <a:rPr lang="nl-NL" sz="2400" b="1" dirty="0" err="1" smtClean="0"/>
              <a:t>Jenneke</a:t>
            </a:r>
            <a:r>
              <a:rPr lang="nl-NL" sz="2400" b="1" dirty="0" smtClean="0"/>
              <a:t> </a:t>
            </a:r>
            <a:r>
              <a:rPr lang="nl-NL" sz="2400" b="1" dirty="0" err="1" smtClean="0"/>
              <a:t>Krüger</a:t>
            </a:r>
            <a:endParaRPr lang="nl-NL" b="1" dirty="0"/>
          </a:p>
        </p:txBody>
      </p:sp>
      <p:sp>
        <p:nvSpPr>
          <p:cNvPr id="3" name="Tijdelijke aanduiding voor inhoud 2"/>
          <p:cNvSpPr>
            <a:spLocks noGrp="1"/>
          </p:cNvSpPr>
          <p:nvPr>
            <p:ph idx="1"/>
          </p:nvPr>
        </p:nvSpPr>
        <p:spPr/>
        <p:txBody>
          <a:bodyPr>
            <a:normAutofit fontScale="92500" lnSpcReduction="10000"/>
          </a:bodyPr>
          <a:lstStyle/>
          <a:p>
            <a:r>
              <a:rPr lang="nl-NL" dirty="0" smtClean="0"/>
              <a:t>“de </a:t>
            </a:r>
            <a:r>
              <a:rPr lang="nl-NL" b="1" dirty="0" smtClean="0">
                <a:solidFill>
                  <a:srgbClr val="0070C0"/>
                </a:solidFill>
              </a:rPr>
              <a:t>gekozen</a:t>
            </a:r>
            <a:r>
              <a:rPr lang="nl-NL" dirty="0" smtClean="0"/>
              <a:t> oplossingsmethode kunnen </a:t>
            </a:r>
            <a:r>
              <a:rPr lang="nl-NL" b="1" dirty="0" smtClean="0">
                <a:solidFill>
                  <a:srgbClr val="0070C0"/>
                </a:solidFill>
              </a:rPr>
              <a:t>toelichten</a:t>
            </a:r>
            <a:r>
              <a:rPr lang="nl-NL" dirty="0" smtClean="0"/>
              <a:t>”</a:t>
            </a:r>
          </a:p>
          <a:p>
            <a:r>
              <a:rPr lang="nl-NL" dirty="0" smtClean="0"/>
              <a:t>“Een duidelijk begrip van de eisen van het </a:t>
            </a:r>
            <a:r>
              <a:rPr lang="nl-NL" b="1" dirty="0" smtClean="0">
                <a:solidFill>
                  <a:srgbClr val="0000FF"/>
                </a:solidFill>
              </a:rPr>
              <a:t>wiskundig betoog </a:t>
            </a:r>
            <a:r>
              <a:rPr lang="nl-NL" dirty="0" smtClean="0"/>
              <a:t>en </a:t>
            </a:r>
            <a:r>
              <a:rPr lang="nl-NL" b="1" dirty="0" smtClean="0">
                <a:solidFill>
                  <a:schemeClr val="tx2">
                    <a:lumMod val="60000"/>
                    <a:lumOff val="40000"/>
                  </a:schemeClr>
                </a:solidFill>
              </a:rPr>
              <a:t>onderlinge verbanden</a:t>
            </a:r>
            <a:r>
              <a:rPr lang="nl-NL" dirty="0" smtClean="0"/>
              <a:t>”</a:t>
            </a:r>
          </a:p>
          <a:p>
            <a:r>
              <a:rPr lang="nl-NL" dirty="0" smtClean="0"/>
              <a:t>“</a:t>
            </a:r>
            <a:r>
              <a:rPr lang="nl-NL" b="1" dirty="0" smtClean="0">
                <a:solidFill>
                  <a:srgbClr val="FF0000"/>
                </a:solidFill>
              </a:rPr>
              <a:t>Niet</a:t>
            </a:r>
            <a:r>
              <a:rPr lang="nl-NL" dirty="0" smtClean="0"/>
              <a:t> in aanmerking komen het in oplossing geven van zodanige vraagstukken die meer strekken tot een bewijs voor de </a:t>
            </a:r>
            <a:r>
              <a:rPr lang="nl-NL" b="1" dirty="0" smtClean="0">
                <a:solidFill>
                  <a:srgbClr val="FF0000"/>
                </a:solidFill>
              </a:rPr>
              <a:t>scherpzinnigheid</a:t>
            </a:r>
            <a:r>
              <a:rPr lang="nl-NL" b="1" dirty="0" smtClean="0"/>
              <a:t> </a:t>
            </a:r>
            <a:r>
              <a:rPr lang="nl-NL" dirty="0" smtClean="0"/>
              <a:t>of </a:t>
            </a:r>
            <a:r>
              <a:rPr lang="nl-NL" b="1" dirty="0" smtClean="0">
                <a:solidFill>
                  <a:srgbClr val="FF0000"/>
                </a:solidFill>
              </a:rPr>
              <a:t>vindingrijkheid</a:t>
            </a:r>
            <a:r>
              <a:rPr lang="nl-NL" dirty="0" smtClean="0"/>
              <a:t> van de kandidaat, dan van zijn grondige kennis van de </a:t>
            </a:r>
            <a:r>
              <a:rPr lang="nl-NL" b="1" dirty="0" smtClean="0">
                <a:solidFill>
                  <a:srgbClr val="0000FF"/>
                </a:solidFill>
              </a:rPr>
              <a:t>wiskundige hoofdwaarheden.</a:t>
            </a:r>
            <a:r>
              <a:rPr lang="nl-NL" dirty="0" smtClean="0"/>
              <a:t>” </a:t>
            </a:r>
          </a:p>
        </p:txBody>
      </p:sp>
    </p:spTree>
    <p:extLst>
      <p:ext uri="{BB962C8B-B14F-4D97-AF65-F5344CB8AC3E}">
        <p14:creationId xmlns:p14="http://schemas.microsoft.com/office/powerpoint/2010/main" val="116959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smtClean="0"/>
              <a:t>Schoolboeken 1830-1970</a:t>
            </a:r>
            <a:br>
              <a:rPr lang="nl-NL" b="1" dirty="0" smtClean="0"/>
            </a:br>
            <a:r>
              <a:rPr lang="nl-NL" sz="2400" b="1" dirty="0" smtClean="0"/>
              <a:t>Harm Jan Smid</a:t>
            </a:r>
            <a:endParaRPr lang="nl-NL" b="1" dirty="0"/>
          </a:p>
        </p:txBody>
      </p:sp>
      <p:sp>
        <p:nvSpPr>
          <p:cNvPr id="3" name="Tijdelijke aanduiding voor inhoud 2"/>
          <p:cNvSpPr>
            <a:spLocks noGrp="1"/>
          </p:cNvSpPr>
          <p:nvPr>
            <p:ph idx="1"/>
          </p:nvPr>
        </p:nvSpPr>
        <p:spPr/>
        <p:txBody>
          <a:bodyPr/>
          <a:lstStyle/>
          <a:p>
            <a:r>
              <a:rPr lang="nl-NL" dirty="0" smtClean="0"/>
              <a:t>1826 De Gelder: Van buiten leren is </a:t>
            </a:r>
            <a:r>
              <a:rPr lang="nl-NL" b="1" dirty="0">
                <a:solidFill>
                  <a:srgbClr val="3366FF"/>
                </a:solidFill>
              </a:rPr>
              <a:t>alleen</a:t>
            </a:r>
            <a:r>
              <a:rPr lang="nl-NL" b="1" dirty="0" smtClean="0"/>
              <a:t> </a:t>
            </a:r>
            <a:r>
              <a:rPr lang="nl-NL" b="1" dirty="0">
                <a:solidFill>
                  <a:srgbClr val="3366FF"/>
                </a:solidFill>
              </a:rPr>
              <a:t>zinvol</a:t>
            </a:r>
            <a:r>
              <a:rPr lang="nl-NL" dirty="0" smtClean="0"/>
              <a:t> als de stof goed is </a:t>
            </a:r>
            <a:r>
              <a:rPr lang="nl-NL" b="1" dirty="0">
                <a:solidFill>
                  <a:srgbClr val="3366FF"/>
                </a:solidFill>
              </a:rPr>
              <a:t>b</a:t>
            </a:r>
            <a:r>
              <a:rPr lang="nl-NL" b="1" dirty="0" smtClean="0">
                <a:solidFill>
                  <a:srgbClr val="3366FF"/>
                </a:solidFill>
              </a:rPr>
              <a:t>egrepen</a:t>
            </a:r>
            <a:r>
              <a:rPr lang="nl-NL" dirty="0" smtClean="0"/>
              <a:t>. Veel concrete voorbeelden, vragen, doorvragen.</a:t>
            </a:r>
          </a:p>
          <a:p>
            <a:r>
              <a:rPr lang="nl-NL" dirty="0" smtClean="0"/>
              <a:t>1840 KMA-docenten: regels geven, oefenen.</a:t>
            </a:r>
          </a:p>
          <a:p>
            <a:r>
              <a:rPr lang="nl-NL" dirty="0" smtClean="0"/>
              <a:t>1870 Versluys: “</a:t>
            </a:r>
            <a:r>
              <a:rPr lang="nl-NL" b="1" dirty="0" smtClean="0">
                <a:solidFill>
                  <a:srgbClr val="3366FF"/>
                </a:solidFill>
              </a:rPr>
              <a:t>heuristisch onderwijs</a:t>
            </a:r>
            <a:r>
              <a:rPr lang="nl-NL" dirty="0" smtClean="0"/>
              <a:t>, </a:t>
            </a:r>
            <a:r>
              <a:rPr lang="nl-NL" b="1" dirty="0" smtClean="0"/>
              <a:t>dogmatische boeken</a:t>
            </a:r>
            <a:r>
              <a:rPr lang="nl-NL" dirty="0" smtClean="0"/>
              <a:t>”. Docent maakt het onderwijs en gaat “</a:t>
            </a:r>
            <a:r>
              <a:rPr lang="nl-NL" b="1" dirty="0" smtClean="0">
                <a:solidFill>
                  <a:srgbClr val="FF0000"/>
                </a:solidFill>
              </a:rPr>
              <a:t>werktuigelijk leren</a:t>
            </a:r>
            <a:r>
              <a:rPr lang="nl-NL" dirty="0" smtClean="0"/>
              <a:t>” tegen. </a:t>
            </a:r>
          </a:p>
          <a:p>
            <a:r>
              <a:rPr lang="nl-NL" dirty="0" smtClean="0"/>
              <a:t>Tot 1968 “</a:t>
            </a:r>
            <a:r>
              <a:rPr lang="nl-NL" b="1" dirty="0" smtClean="0"/>
              <a:t>dogmatische</a:t>
            </a:r>
            <a:r>
              <a:rPr lang="nl-NL" dirty="0" smtClean="0"/>
              <a:t> boeken”. (Sigma.)</a:t>
            </a:r>
            <a:endParaRPr lang="nl-NL" dirty="0"/>
          </a:p>
        </p:txBody>
      </p:sp>
    </p:spTree>
    <p:extLst>
      <p:ext uri="{BB962C8B-B14F-4D97-AF65-F5344CB8AC3E}">
        <p14:creationId xmlns:p14="http://schemas.microsoft.com/office/powerpoint/2010/main" val="91974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smtClean="0"/>
              <a:t>Algebra-onderwijs 1960</a:t>
            </a:r>
            <a:br>
              <a:rPr lang="nl-NL" b="1" dirty="0" smtClean="0"/>
            </a:br>
            <a:r>
              <a:rPr lang="nl-NL" sz="2400" b="1" dirty="0" smtClean="0"/>
              <a:t>conferentie wiskunde werkgroep (1957 </a:t>
            </a:r>
            <a:r>
              <a:rPr lang="nl-NL" sz="2400" b="1" dirty="0" err="1" smtClean="0"/>
              <a:t>Sputnik</a:t>
            </a:r>
            <a:r>
              <a:rPr lang="nl-NL" sz="2400" b="1" dirty="0" smtClean="0"/>
              <a:t>)</a:t>
            </a:r>
            <a:endParaRPr lang="nl-NL" b="1" dirty="0"/>
          </a:p>
        </p:txBody>
      </p:sp>
      <p:sp>
        <p:nvSpPr>
          <p:cNvPr id="3" name="Tijdelijke aanduiding voor inhoud 2"/>
          <p:cNvSpPr>
            <a:spLocks noGrp="1"/>
          </p:cNvSpPr>
          <p:nvPr>
            <p:ph idx="1"/>
          </p:nvPr>
        </p:nvSpPr>
        <p:spPr/>
        <p:txBody>
          <a:bodyPr/>
          <a:lstStyle/>
          <a:p>
            <a:r>
              <a:rPr lang="nl-NL" dirty="0" err="1" smtClean="0"/>
              <a:t>Vredenduin</a:t>
            </a:r>
            <a:r>
              <a:rPr lang="nl-NL" dirty="0" smtClean="0"/>
              <a:t>:</a:t>
            </a:r>
          </a:p>
          <a:p>
            <a:r>
              <a:rPr lang="nl-NL" dirty="0" err="1" smtClean="0"/>
              <a:t>Alders</a:t>
            </a:r>
            <a:r>
              <a:rPr lang="nl-NL" dirty="0" smtClean="0"/>
              <a:t>: geen y-as of formules met y =…</a:t>
            </a:r>
          </a:p>
          <a:p>
            <a:r>
              <a:rPr lang="nl-NL" dirty="0" smtClean="0"/>
              <a:t>Bos: de kip en het ei…..</a:t>
            </a:r>
          </a:p>
          <a:p>
            <a:r>
              <a:rPr lang="nl-NL" dirty="0" smtClean="0"/>
              <a:t>Bos: beginnen met</a:t>
            </a:r>
            <a:r>
              <a:rPr lang="nl-NL" b="1" dirty="0" smtClean="0"/>
              <a:t> grootheden</a:t>
            </a:r>
            <a:r>
              <a:rPr lang="nl-NL" dirty="0" smtClean="0"/>
              <a:t>,   </a:t>
            </a:r>
          </a:p>
          <a:p>
            <a:r>
              <a:rPr lang="nl-NL" dirty="0" err="1" smtClean="0"/>
              <a:t>Minnaert</a:t>
            </a:r>
            <a:r>
              <a:rPr lang="nl-NL" dirty="0" smtClean="0"/>
              <a:t>: vaardigheid </a:t>
            </a:r>
            <a:r>
              <a:rPr lang="nl-NL" b="1" dirty="0" smtClean="0">
                <a:solidFill>
                  <a:srgbClr val="3366FF"/>
                </a:solidFill>
              </a:rPr>
              <a:t>doorschoten met inzicht</a:t>
            </a:r>
          </a:p>
          <a:p>
            <a:r>
              <a:rPr lang="nl-NL" dirty="0" err="1" smtClean="0"/>
              <a:t>Minnaert</a:t>
            </a:r>
            <a:r>
              <a:rPr lang="nl-NL" dirty="0" smtClean="0"/>
              <a:t>: </a:t>
            </a:r>
            <a:r>
              <a:rPr lang="nl-NL" b="1" dirty="0" smtClean="0">
                <a:solidFill>
                  <a:srgbClr val="3366FF"/>
                </a:solidFill>
              </a:rPr>
              <a:t>leerlingen leren zelf formules te maken.</a:t>
            </a:r>
            <a:endParaRPr lang="nl-NL" b="1" dirty="0">
              <a:solidFill>
                <a:srgbClr val="3366FF"/>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249320698"/>
              </p:ext>
            </p:extLst>
          </p:nvPr>
        </p:nvGraphicFramePr>
        <p:xfrm>
          <a:off x="3447401" y="1600200"/>
          <a:ext cx="4410560" cy="551320"/>
        </p:xfrm>
        <a:graphic>
          <a:graphicData uri="http://schemas.openxmlformats.org/presentationml/2006/ole">
            <mc:AlternateContent xmlns:mc="http://schemas.openxmlformats.org/markup-compatibility/2006">
              <mc:Choice xmlns:v="urn:schemas-microsoft-com:vml" Requires="v">
                <p:oleObj spid="_x0000_s1140" name="Vergelijking" r:id="rId4" imgW="1828800" imgH="228600" progId="Equation.3">
                  <p:embed/>
                </p:oleObj>
              </mc:Choice>
              <mc:Fallback>
                <p:oleObj name="Vergelijking" r:id="rId4" imgW="1828800" imgH="228600" progId="Equation.3">
                  <p:embed/>
                  <p:pic>
                    <p:nvPicPr>
                      <p:cNvPr id="0" name=""/>
                      <p:cNvPicPr/>
                      <p:nvPr/>
                    </p:nvPicPr>
                    <p:blipFill>
                      <a:blip r:embed="rId5"/>
                      <a:stretch>
                        <a:fillRect/>
                      </a:stretch>
                    </p:blipFill>
                    <p:spPr>
                      <a:xfrm>
                        <a:off x="3447401" y="1600200"/>
                        <a:ext cx="4410560" cy="55132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51392930"/>
              </p:ext>
            </p:extLst>
          </p:nvPr>
        </p:nvGraphicFramePr>
        <p:xfrm>
          <a:off x="6362544" y="3079883"/>
          <a:ext cx="1703433" cy="986198"/>
        </p:xfrm>
        <a:graphic>
          <a:graphicData uri="http://schemas.openxmlformats.org/presentationml/2006/ole">
            <mc:AlternateContent xmlns:mc="http://schemas.openxmlformats.org/markup-compatibility/2006">
              <mc:Choice xmlns:v="urn:schemas-microsoft-com:vml" Requires="v">
                <p:oleObj spid="_x0000_s1141" name="Vergelijking" r:id="rId6" imgW="723900" imgH="419100" progId="Equation.3">
                  <p:embed/>
                </p:oleObj>
              </mc:Choice>
              <mc:Fallback>
                <p:oleObj name="Vergelijking" r:id="rId6" imgW="723900" imgH="419100" progId="Equation.3">
                  <p:embed/>
                  <p:pic>
                    <p:nvPicPr>
                      <p:cNvPr id="0" name=""/>
                      <p:cNvPicPr/>
                      <p:nvPr/>
                    </p:nvPicPr>
                    <p:blipFill>
                      <a:blip r:embed="rId7"/>
                      <a:stretch>
                        <a:fillRect/>
                      </a:stretch>
                    </p:blipFill>
                    <p:spPr>
                      <a:xfrm>
                        <a:off x="6362544" y="3079883"/>
                        <a:ext cx="1703433" cy="986198"/>
                      </a:xfrm>
                      <a:prstGeom prst="rect">
                        <a:avLst/>
                      </a:prstGeom>
                    </p:spPr>
                  </p:pic>
                </p:oleObj>
              </mc:Fallback>
            </mc:AlternateContent>
          </a:graphicData>
        </a:graphic>
      </p:graphicFrame>
    </p:spTree>
    <p:extLst>
      <p:ext uri="{BB962C8B-B14F-4D97-AF65-F5344CB8AC3E}">
        <p14:creationId xmlns:p14="http://schemas.microsoft.com/office/powerpoint/2010/main" val="20188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ChangeArrowheads="1"/>
          </p:cNvSpPr>
          <p:nvPr>
            <p:ph type="title"/>
          </p:nvPr>
        </p:nvSpPr>
        <p:spPr/>
        <p:txBody>
          <a:bodyPr/>
          <a:lstStyle/>
          <a:p>
            <a:pPr algn="ctr"/>
            <a:r>
              <a:rPr lang="en-US" sz="4000" b="1" dirty="0" err="1" smtClean="0"/>
              <a:t>Mijn</a:t>
            </a:r>
            <a:r>
              <a:rPr lang="en-US" sz="4000" b="1" dirty="0" smtClean="0"/>
              <a:t> </a:t>
            </a:r>
            <a:r>
              <a:rPr lang="en-US" sz="4000" b="1" dirty="0" err="1" smtClean="0"/>
              <a:t>eerste</a:t>
            </a:r>
            <a:r>
              <a:rPr lang="en-US" sz="4000" b="1" dirty="0" smtClean="0"/>
              <a:t> les over </a:t>
            </a:r>
            <a:r>
              <a:rPr lang="en-US" sz="4000" b="1" dirty="0" err="1" smtClean="0"/>
              <a:t>wortels</a:t>
            </a:r>
            <a:r>
              <a:rPr lang="en-US" sz="4000" b="1" dirty="0" smtClean="0"/>
              <a:t>, 1964</a:t>
            </a:r>
            <a:endParaRPr lang="en-US" sz="4000" b="1" dirty="0"/>
          </a:p>
        </p:txBody>
      </p:sp>
      <p:graphicFrame>
        <p:nvGraphicFramePr>
          <p:cNvPr id="588804" name="Object 4"/>
          <p:cNvGraphicFramePr>
            <a:graphicFrameLocks noGrp="1" noChangeAspect="1"/>
          </p:cNvGraphicFramePr>
          <p:nvPr>
            <p:ph idx="1"/>
            <p:extLst>
              <p:ext uri="{D42A27DB-BD31-4B8C-83A1-F6EECF244321}">
                <p14:modId xmlns:p14="http://schemas.microsoft.com/office/powerpoint/2010/main" val="728575710"/>
              </p:ext>
            </p:extLst>
          </p:nvPr>
        </p:nvGraphicFramePr>
        <p:xfrm>
          <a:off x="2791891" y="2253857"/>
          <a:ext cx="3069201" cy="1377943"/>
        </p:xfrm>
        <a:graphic>
          <a:graphicData uri="http://schemas.openxmlformats.org/presentationml/2006/ole">
            <mc:AlternateContent xmlns:mc="http://schemas.openxmlformats.org/markup-compatibility/2006">
              <mc:Choice xmlns:v="urn:schemas-microsoft-com:vml" Requires="v">
                <p:oleObj spid="_x0000_s15526" name="Equation" r:id="rId4" imgW="622080" imgH="279360" progId="Equation.3">
                  <p:embed/>
                </p:oleObj>
              </mc:Choice>
              <mc:Fallback>
                <p:oleObj name="Equation" r:id="rId4" imgW="622080" imgH="2793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1891" y="2253857"/>
                        <a:ext cx="3069201" cy="1377943"/>
                      </a:xfrm>
                      <a:prstGeom prst="rect">
                        <a:avLst/>
                      </a:prstGeom>
                      <a:noFill/>
                      <a:ln>
                        <a:noFill/>
                      </a:ln>
                      <a:effectLst/>
                      <a:extLst/>
                    </p:spPr>
                  </p:pic>
                </p:oleObj>
              </mc:Fallback>
            </mc:AlternateContent>
          </a:graphicData>
        </a:graphic>
      </p:graphicFrame>
      <p:sp>
        <p:nvSpPr>
          <p:cNvPr id="2" name="Tekstvak 1"/>
          <p:cNvSpPr txBox="1"/>
          <p:nvPr/>
        </p:nvSpPr>
        <p:spPr>
          <a:xfrm>
            <a:off x="962891" y="1730637"/>
            <a:ext cx="7214725" cy="523220"/>
          </a:xfrm>
          <a:prstGeom prst="rect">
            <a:avLst/>
          </a:prstGeom>
          <a:noFill/>
        </p:spPr>
        <p:txBody>
          <a:bodyPr wrap="square" rtlCol="0">
            <a:spAutoFit/>
          </a:bodyPr>
          <a:lstStyle/>
          <a:p>
            <a:pPr algn="ctr"/>
            <a:r>
              <a:rPr lang="nl-NL" sz="2800" b="1" dirty="0" smtClean="0"/>
              <a:t>Leerboek der algebra; </a:t>
            </a:r>
            <a:r>
              <a:rPr lang="nl-NL" sz="2800" b="1" dirty="0" err="1" smtClean="0"/>
              <a:t>Stoelinga</a:t>
            </a:r>
            <a:r>
              <a:rPr lang="nl-NL" sz="2800" b="1" dirty="0" smtClean="0"/>
              <a:t> en van Tol</a:t>
            </a:r>
            <a:endParaRPr lang="nl-NL" sz="2800" b="1" dirty="0"/>
          </a:p>
        </p:txBody>
      </p:sp>
      <p:graphicFrame>
        <p:nvGraphicFramePr>
          <p:cNvPr id="5" name="Object 9"/>
          <p:cNvGraphicFramePr>
            <a:graphicFrameLocks noChangeAspect="1"/>
          </p:cNvGraphicFramePr>
          <p:nvPr>
            <p:extLst>
              <p:ext uri="{D42A27DB-BD31-4B8C-83A1-F6EECF244321}">
                <p14:modId xmlns:p14="http://schemas.microsoft.com/office/powerpoint/2010/main" val="2056033280"/>
              </p:ext>
            </p:extLst>
          </p:nvPr>
        </p:nvGraphicFramePr>
        <p:xfrm>
          <a:off x="962891" y="4848105"/>
          <a:ext cx="3014278" cy="2363329"/>
        </p:xfrm>
        <a:graphic>
          <a:graphicData uri="http://schemas.openxmlformats.org/presentationml/2006/ole">
            <mc:AlternateContent xmlns:mc="http://schemas.openxmlformats.org/markup-compatibility/2006">
              <mc:Choice xmlns:v="urn:schemas-microsoft-com:vml" Requires="v">
                <p:oleObj spid="_x0000_s15527" name="Vergelijking" r:id="rId6" imgW="939800" imgH="736600" progId="Equation.3">
                  <p:embed/>
                </p:oleObj>
              </mc:Choice>
              <mc:Fallback>
                <p:oleObj name="Vergelijking" r:id="rId6" imgW="939800" imgH="736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891" y="4848105"/>
                        <a:ext cx="3014278" cy="2363329"/>
                      </a:xfrm>
                      <a:prstGeom prst="rect">
                        <a:avLst/>
                      </a:prstGeom>
                      <a:noFill/>
                      <a:ln>
                        <a:noFill/>
                      </a:ln>
                      <a:effectLst/>
                      <a:extLst/>
                    </p:spPr>
                  </p:pic>
                </p:oleObj>
              </mc:Fallback>
            </mc:AlternateContent>
          </a:graphicData>
        </a:graphic>
      </p:graphicFrame>
      <p:graphicFrame>
        <p:nvGraphicFramePr>
          <p:cNvPr id="6" name="Object 8"/>
          <p:cNvGraphicFramePr>
            <a:graphicFrameLocks noChangeAspect="1"/>
          </p:cNvGraphicFramePr>
          <p:nvPr>
            <p:extLst>
              <p:ext uri="{D42A27DB-BD31-4B8C-83A1-F6EECF244321}">
                <p14:modId xmlns:p14="http://schemas.microsoft.com/office/powerpoint/2010/main" val="2120986321"/>
              </p:ext>
            </p:extLst>
          </p:nvPr>
        </p:nvGraphicFramePr>
        <p:xfrm>
          <a:off x="4748616" y="5196056"/>
          <a:ext cx="3429000" cy="1195388"/>
        </p:xfrm>
        <a:graphic>
          <a:graphicData uri="http://schemas.openxmlformats.org/presentationml/2006/ole">
            <mc:AlternateContent xmlns:mc="http://schemas.openxmlformats.org/markup-compatibility/2006">
              <mc:Choice xmlns:v="urn:schemas-microsoft-com:vml" Requires="v">
                <p:oleObj spid="_x0000_s15528" name="Vergelijking" r:id="rId8" imgW="1092200" imgH="381000" progId="Equation.3">
                  <p:embed/>
                </p:oleObj>
              </mc:Choice>
              <mc:Fallback>
                <p:oleObj name="Vergelijking" r:id="rId8" imgW="1092200" imgH="381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48616" y="5196056"/>
                        <a:ext cx="3429000" cy="1195388"/>
                      </a:xfrm>
                      <a:prstGeom prst="rect">
                        <a:avLst/>
                      </a:prstGeom>
                      <a:noFill/>
                      <a:ln>
                        <a:noFill/>
                      </a:ln>
                      <a:effectLst/>
                      <a:extLst/>
                    </p:spPr>
                  </p:pic>
                </p:oleObj>
              </mc:Fallback>
            </mc:AlternateContent>
          </a:graphicData>
        </a:graphic>
      </p:graphicFrame>
      <p:sp>
        <p:nvSpPr>
          <p:cNvPr id="3" name="Tekstvak 2"/>
          <p:cNvSpPr txBox="1"/>
          <p:nvPr/>
        </p:nvSpPr>
        <p:spPr>
          <a:xfrm>
            <a:off x="1653661" y="3645877"/>
            <a:ext cx="5833183" cy="461665"/>
          </a:xfrm>
          <a:prstGeom prst="rect">
            <a:avLst/>
          </a:prstGeom>
          <a:noFill/>
        </p:spPr>
        <p:txBody>
          <a:bodyPr wrap="square" rtlCol="0">
            <a:spAutoFit/>
          </a:bodyPr>
          <a:lstStyle/>
          <a:p>
            <a:r>
              <a:rPr lang="nl-NL" sz="2400" b="1" dirty="0" smtClean="0">
                <a:solidFill>
                  <a:srgbClr val="FF0000"/>
                </a:solidFill>
              </a:rPr>
              <a:t>VNO-model:  Voordoen-Nadoen-Oefenen</a:t>
            </a:r>
            <a:endParaRPr lang="nl-NL" sz="2400" b="1" dirty="0">
              <a:solidFill>
                <a:srgbClr val="FF000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8802"/>
                                        </p:tgtEl>
                                        <p:attrNameLst>
                                          <p:attrName>style.visibility</p:attrName>
                                        </p:attrNameLst>
                                      </p:cBhvr>
                                      <p:to>
                                        <p:strVal val="visible"/>
                                      </p:to>
                                    </p:set>
                                    <p:anim calcmode="lin" valueType="num">
                                      <p:cBhvr additive="base">
                                        <p:cTn id="7" dur="500" fill="hold"/>
                                        <p:tgtEl>
                                          <p:spTgt spid="588802"/>
                                        </p:tgtEl>
                                        <p:attrNameLst>
                                          <p:attrName>ppt_x</p:attrName>
                                        </p:attrNameLst>
                                      </p:cBhvr>
                                      <p:tavLst>
                                        <p:tav tm="0">
                                          <p:val>
                                            <p:strVal val="#ppt_x"/>
                                          </p:val>
                                        </p:tav>
                                        <p:tav tm="100000">
                                          <p:val>
                                            <p:strVal val="#ppt_x"/>
                                          </p:val>
                                        </p:tav>
                                      </p:tavLst>
                                    </p:anim>
                                    <p:anim calcmode="lin" valueType="num">
                                      <p:cBhvr additive="base">
                                        <p:cTn id="8" dur="500" fill="hold"/>
                                        <p:tgtEl>
                                          <p:spTgt spid="5888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88804"/>
                                        </p:tgtEl>
                                        <p:attrNameLst>
                                          <p:attrName>style.visibility</p:attrName>
                                        </p:attrNameLst>
                                      </p:cBhvr>
                                      <p:to>
                                        <p:strVal val="visible"/>
                                      </p:to>
                                    </p:set>
                                    <p:anim calcmode="lin" valueType="num">
                                      <p:cBhvr additive="base">
                                        <p:cTn id="19" dur="500" fill="hold"/>
                                        <p:tgtEl>
                                          <p:spTgt spid="588804"/>
                                        </p:tgtEl>
                                        <p:attrNameLst>
                                          <p:attrName>ppt_x</p:attrName>
                                        </p:attrNameLst>
                                      </p:cBhvr>
                                      <p:tavLst>
                                        <p:tav tm="0">
                                          <p:val>
                                            <p:strVal val="#ppt_x"/>
                                          </p:val>
                                        </p:tav>
                                        <p:tav tm="100000">
                                          <p:val>
                                            <p:strVal val="#ppt_x"/>
                                          </p:val>
                                        </p:tav>
                                      </p:tavLst>
                                    </p:anim>
                                    <p:anim calcmode="lin" valueType="num">
                                      <p:cBhvr additive="base">
                                        <p:cTn id="20" dur="500" fill="hold"/>
                                        <p:tgtEl>
                                          <p:spTgt spid="58880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02" grpId="0"/>
      <p:bldP spid="2" grpId="0"/>
      <p:bldP spid="3" grpId="0"/>
    </p:bld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28116</TotalTime>
  <Words>2559</Words>
  <Application>Microsoft Office PowerPoint</Application>
  <PresentationFormat>Diavoorstelling (4:3)</PresentationFormat>
  <Paragraphs>499</Paragraphs>
  <Slides>21</Slides>
  <Notes>21</Notes>
  <HiddenSlides>0</HiddenSlides>
  <MMClips>0</MMClips>
  <ScaleCrop>false</ScaleCrop>
  <HeadingPairs>
    <vt:vector size="6" baseType="variant">
      <vt:variant>
        <vt:lpstr>Thema</vt:lpstr>
      </vt:variant>
      <vt:variant>
        <vt:i4>1</vt:i4>
      </vt:variant>
      <vt:variant>
        <vt:lpstr>Ingesloten OLE-bronprogramma's</vt:lpstr>
      </vt:variant>
      <vt:variant>
        <vt:i4>2</vt:i4>
      </vt:variant>
      <vt:variant>
        <vt:lpstr>Diatitels</vt:lpstr>
      </vt:variant>
      <vt:variant>
        <vt:i4>21</vt:i4>
      </vt:variant>
    </vt:vector>
  </HeadingPairs>
  <TitlesOfParts>
    <vt:vector size="24" baseType="lpstr">
      <vt:lpstr>Office-thema</vt:lpstr>
      <vt:lpstr>Equation</vt:lpstr>
      <vt:lpstr>Vergelijking</vt:lpstr>
      <vt:lpstr>Oude wijn in nieuwe zakken? </vt:lpstr>
      <vt:lpstr>Wiskundige denkactiviteiten</vt:lpstr>
      <vt:lpstr>blindelings trucs trekken</vt:lpstr>
      <vt:lpstr>Heuristische methode  Archimedes ± 250 v. C.</vt:lpstr>
      <vt:lpstr>Pibo Steenstra 1770 </vt:lpstr>
      <vt:lpstr>Examenprogramma HBS 1870 Jenneke Krüger</vt:lpstr>
      <vt:lpstr>Schoolboeken 1830-1970 Harm Jan Smid</vt:lpstr>
      <vt:lpstr>Algebra-onderwijs 1960 conferentie wiskunde werkgroep (1957 Sputnik)</vt:lpstr>
      <vt:lpstr>Mijn eerste les over wortels, 1964</vt:lpstr>
      <vt:lpstr>Euclidische meetkunde mijn lessen en Wim Bos</vt:lpstr>
      <vt:lpstr>MW 7e editie vwo B2 deel 1, 1999</vt:lpstr>
      <vt:lpstr>Vwo wiskunde B 2013: Gevraagd lengte OP</vt:lpstr>
      <vt:lpstr>Parate en productieve vaardigheden</vt:lpstr>
      <vt:lpstr>overzicht</vt:lpstr>
      <vt:lpstr>inzicht</vt:lpstr>
      <vt:lpstr>Modelleren</vt:lpstr>
      <vt:lpstr>Rekenen aan modellen  voor de sterkte van tornado’s Wiskunde B havo 2013 </vt:lpstr>
      <vt:lpstr>Modelleren  van de sterkte van tornado’s</vt:lpstr>
      <vt:lpstr>Modellen vergelijken, vwo A 2013</vt:lpstr>
      <vt:lpstr>Over de wijn en de zakken inhouden, programma’s, wiskundelessen</vt:lpstr>
      <vt:lpstr>WDA-doe dag  25 maart 2015 Utrecht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 van Streun</dc:creator>
  <cp:lastModifiedBy>avstreun</cp:lastModifiedBy>
  <cp:revision>122</cp:revision>
  <cp:lastPrinted>2015-01-27T19:41:10Z</cp:lastPrinted>
  <dcterms:created xsi:type="dcterms:W3CDTF">2015-01-06T18:03:06Z</dcterms:created>
  <dcterms:modified xsi:type="dcterms:W3CDTF">2015-01-31T06:13:20Z</dcterms:modified>
</cp:coreProperties>
</file>