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257" r:id="rId2"/>
    <p:sldId id="420" r:id="rId3"/>
    <p:sldId id="421" r:id="rId4"/>
    <p:sldId id="422" r:id="rId5"/>
    <p:sldId id="424" r:id="rId6"/>
    <p:sldId id="423" r:id="rId7"/>
    <p:sldId id="425" r:id="rId8"/>
    <p:sldId id="426" r:id="rId9"/>
    <p:sldId id="427" r:id="rId10"/>
    <p:sldId id="428" r:id="rId11"/>
    <p:sldId id="429" r:id="rId12"/>
    <p:sldId id="430" r:id="rId13"/>
    <p:sldId id="432" r:id="rId14"/>
    <p:sldId id="433" r:id="rId15"/>
    <p:sldId id="434" r:id="rId16"/>
    <p:sldId id="437" r:id="rId17"/>
    <p:sldId id="435" r:id="rId18"/>
    <p:sldId id="439" r:id="rId19"/>
    <p:sldId id="440" r:id="rId20"/>
    <p:sldId id="441" r:id="rId21"/>
    <p:sldId id="442" r:id="rId22"/>
    <p:sldId id="443" r:id="rId23"/>
    <p:sldId id="44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00FF"/>
    <a:srgbClr val="0066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5" autoAdjust="0"/>
    <p:restoredTop sz="94581" autoAdjust="0"/>
  </p:normalViewPr>
  <p:slideViewPr>
    <p:cSldViewPr>
      <p:cViewPr>
        <p:scale>
          <a:sx n="100" d="100"/>
          <a:sy n="100" d="100"/>
        </p:scale>
        <p:origin x="-138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41D22090-FF56-40EF-82C3-34BAA9A2E93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97345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 smtClean="0"/>
              <a:t>Click to edit Master text styles</a:t>
            </a:r>
          </a:p>
          <a:p>
            <a:pPr lvl="1"/>
            <a:r>
              <a:rPr lang="nl-NL" altLang="nl-NL" noProof="0" smtClean="0"/>
              <a:t>Second level</a:t>
            </a:r>
          </a:p>
          <a:p>
            <a:pPr lvl="2"/>
            <a:r>
              <a:rPr lang="nl-NL" altLang="nl-NL" noProof="0" smtClean="0"/>
              <a:t>Third level</a:t>
            </a:r>
          </a:p>
          <a:p>
            <a:pPr lvl="3"/>
            <a:r>
              <a:rPr lang="nl-NL" altLang="nl-NL" noProof="0" smtClean="0"/>
              <a:t>Fourth level</a:t>
            </a:r>
          </a:p>
          <a:p>
            <a:pPr lvl="4"/>
            <a:r>
              <a:rPr lang="nl-NL" altLang="nl-NL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779E62B-4404-4489-A11F-BF158D860B6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4903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BD1630-CF7F-4611-9DDC-52C53B0168E9}" type="slidenum">
              <a:rPr lang="nl-NL" altLang="nl-NL">
                <a:latin typeface="Times New Roman" pitchFamily="18" charset="0"/>
              </a:rPr>
              <a:pPr/>
              <a:t>1</a:t>
            </a:fld>
            <a:endParaRPr lang="nl-NL" altLang="nl-NL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7244620-F3FE-4969-924E-22C57E2AF335}" type="slidenum">
              <a:rPr lang="en-US" altLang="nl-NL">
                <a:latin typeface="Times New Roman" pitchFamily="18" charset="0"/>
              </a:rPr>
              <a:pPr/>
              <a:t>12</a:t>
            </a:fld>
            <a:endParaRPr lang="en-US" altLang="nl-NL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79BB9C-9CC2-45D9-A080-00782BCCFD77}" type="slidenum">
              <a:rPr lang="nl-NL" altLang="nl-NL">
                <a:latin typeface="Times New Roman" pitchFamily="18" charset="0"/>
              </a:rPr>
              <a:pPr/>
              <a:t>2</a:t>
            </a:fld>
            <a:endParaRPr lang="nl-NL" altLang="nl-NL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CCFE2BA-F803-474E-B0EE-D1FEE20E604C}" type="slidenum">
              <a:rPr lang="en-US" altLang="nl-NL">
                <a:latin typeface="Times New Roman" pitchFamily="18" charset="0"/>
              </a:rPr>
              <a:pPr/>
              <a:t>5</a:t>
            </a:fld>
            <a:endParaRPr lang="en-US" altLang="nl-NL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C15D785-B804-4506-B851-33E5B52BDA67}" type="slidenum">
              <a:rPr lang="en-US" altLang="nl-NL">
                <a:latin typeface="Times New Roman" pitchFamily="18" charset="0"/>
              </a:rPr>
              <a:pPr/>
              <a:t>6</a:t>
            </a:fld>
            <a:endParaRPr lang="en-US" altLang="nl-NL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3BE001-67B9-423F-86DB-98C02D0269F2}" type="slidenum">
              <a:rPr lang="en-US" altLang="nl-NL">
                <a:latin typeface="Times New Roman" pitchFamily="18" charset="0"/>
              </a:rPr>
              <a:pPr/>
              <a:t>7</a:t>
            </a:fld>
            <a:endParaRPr lang="en-US" altLang="nl-NL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3E0B4B1-8D4B-4532-A70C-09ECA8AE0C2F}" type="slidenum">
              <a:rPr lang="en-US" altLang="nl-NL">
                <a:latin typeface="Times New Roman" pitchFamily="18" charset="0"/>
              </a:rPr>
              <a:pPr/>
              <a:t>8</a:t>
            </a:fld>
            <a:endParaRPr lang="en-US" altLang="nl-NL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EFB6C8-B2B0-4A3D-AF2A-E92EBC2A1EBF}" type="slidenum">
              <a:rPr lang="en-US" altLang="nl-NL">
                <a:latin typeface="Times New Roman" pitchFamily="18" charset="0"/>
              </a:rPr>
              <a:pPr/>
              <a:t>9</a:t>
            </a:fld>
            <a:endParaRPr lang="en-US" altLang="nl-NL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6D0C74-19FB-4364-AE12-A18CB33F45A7}" type="slidenum">
              <a:rPr lang="en-US" altLang="nl-NL">
                <a:latin typeface="Times New Roman" pitchFamily="18" charset="0"/>
              </a:rPr>
              <a:pPr/>
              <a:t>10</a:t>
            </a:fld>
            <a:endParaRPr lang="en-US" altLang="nl-NL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4807AF4-9062-4DE2-AF01-FC2805BC606C}" type="slidenum">
              <a:rPr lang="en-US" altLang="nl-NL">
                <a:latin typeface="Times New Roman" pitchFamily="18" charset="0"/>
              </a:rPr>
              <a:pPr/>
              <a:t>11</a:t>
            </a:fld>
            <a:endParaRPr lang="en-US" altLang="nl-NL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10 h 385"/>
                <a:gd name="T2" fmla="*/ 5762 w 5762"/>
                <a:gd name="T3" fmla="*/ 201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36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</a:p>
        </p:txBody>
      </p:sp>
      <p:sp>
        <p:nvSpPr>
          <p:cNvPr id="136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72200"/>
            <a:ext cx="3581400" cy="457200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125A9B-FD79-4779-9910-7B41A84B020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8263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50EE0-8350-445E-BF95-A66723DA6D1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605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96113" y="457200"/>
            <a:ext cx="1949450" cy="579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700713" cy="579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CDE4-8955-4CFF-BFE3-C7FB5B43CDB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892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143000" y="1752600"/>
            <a:ext cx="38100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105400" y="1752600"/>
            <a:ext cx="3810000" cy="21717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5105400" y="4076700"/>
            <a:ext cx="3810000" cy="21717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2DF5-1986-4811-B27A-66931E10C45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838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143000" y="1752600"/>
            <a:ext cx="3810000" cy="21717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105400" y="1752600"/>
            <a:ext cx="3810000" cy="21717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1143000" y="4076700"/>
            <a:ext cx="3810000" cy="21717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05400" y="4076700"/>
            <a:ext cx="3810000" cy="21717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18346-EEF9-4607-9924-7FC8209E19F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267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143000" y="1752600"/>
            <a:ext cx="38100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05400" y="1752600"/>
            <a:ext cx="38100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4B41-E04A-4C22-B32B-60AA38425FF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381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5856-426B-4810-B40A-D2AFFA86E94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7894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AD31-B8B9-485C-9AC0-825BA681B72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663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054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522B-8675-4269-8DD4-48E364ADC8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40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24A9-EAB8-4B24-8331-18F0FAE644F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29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E5CF-EA8F-4E89-9E23-535875C8067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123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C435E-D0A4-43EA-87A2-6AE33E1095A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6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71FC-26F0-4EA7-B1CB-199B57A10D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37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C281-12C2-42BC-BFE0-92F8D8FD23D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96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10 h 385"/>
                <a:gd name="T2" fmla="*/ 4320 w 5762"/>
                <a:gd name="T3" fmla="*/ 201 h 385"/>
                <a:gd name="T4" fmla="*/ 4320 w 5762"/>
                <a:gd name="T5" fmla="*/ 4 h 385"/>
                <a:gd name="T6" fmla="*/ 0 w 5762"/>
                <a:gd name="T7" fmla="*/ 0 h 385"/>
                <a:gd name="T8" fmla="*/ 0 w 5762"/>
                <a:gd name="T9" fmla="*/ 21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9 w 5761"/>
                <a:gd name="T3" fmla="*/ 0 h 189"/>
                <a:gd name="T4" fmla="*/ 4319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13519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3519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3519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41EBC672-C6E9-4038-A9E7-7F32DB48308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bruggen_kettingen/dynmod.cm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hyperlink" Target="bruggen_kettingen/Golden%20Gate%20Bridge.cm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ruggen_kettingen/Golden%20Gate%20model.cm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linky/hanging2.cma" TargetMode="External"/><Relationship Id="rId2" Type="http://schemas.openxmlformats.org/officeDocument/2006/relationships/hyperlink" Target="Slinky/hanging.c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linky/falling.cm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bungee/bungeevideo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bungee/bungee_model.cmr" TargetMode="External"/><Relationship Id="rId2" Type="http://schemas.openxmlformats.org/officeDocument/2006/relationships/hyperlink" Target="bungee/bungee_measurement.cm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bruggen_kettingen/halsketting.cma" TargetMode="External"/><Relationship Id="rId2" Type="http://schemas.openxmlformats.org/officeDocument/2006/relationships/hyperlink" Target="bruggen_kettingen/halsketting.gg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bruggen_kettingen/Gewichten%20aan%20een%20ketting.cm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ruggen_kettingen/programma.cm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2438400"/>
          </a:xfrm>
        </p:spPr>
        <p:txBody>
          <a:bodyPr/>
          <a:lstStyle/>
          <a:p>
            <a:pPr algn="ctr"/>
            <a:r>
              <a:rPr lang="en-US" altLang="nl-NL" sz="3600" b="1" smtClean="0"/>
              <a:t>Wiskunde en zwaartekracht: een kwestie van aantrekking</a:t>
            </a:r>
            <a:endParaRPr lang="en-US" altLang="nl-NL" sz="3200" i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14600"/>
            <a:ext cx="7772400" cy="45720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endParaRPr lang="nl-NL" altLang="nl-NL" sz="1800" smtClean="0"/>
          </a:p>
          <a:p>
            <a:pPr algn="ctr">
              <a:buFont typeface="Monotype Sorts" pitchFamily="2" charset="2"/>
              <a:buNone/>
            </a:pPr>
            <a:r>
              <a:rPr lang="en-US" altLang="nl-NL" smtClean="0"/>
              <a:t>André Heck</a:t>
            </a:r>
          </a:p>
          <a:p>
            <a:pPr algn="ctr">
              <a:buFont typeface="Monotype Sorts" pitchFamily="2" charset="2"/>
              <a:buNone/>
            </a:pPr>
            <a:endParaRPr lang="en-US" altLang="nl-NL" sz="2000" smtClean="0"/>
          </a:p>
          <a:p>
            <a:pPr algn="ctr">
              <a:buFont typeface="Monotype Sorts" pitchFamily="2" charset="2"/>
              <a:buNone/>
            </a:pPr>
            <a:r>
              <a:rPr lang="en-US" altLang="nl-NL" sz="2400" b="1" smtClean="0"/>
              <a:t>Korteweg-de Vries Instituut</a:t>
            </a:r>
            <a:endParaRPr lang="en-US" altLang="nl-NL" smtClean="0"/>
          </a:p>
          <a:p>
            <a:pPr algn="ctr">
              <a:buFont typeface="Monotype Sorts" pitchFamily="2" charset="2"/>
              <a:buNone/>
            </a:pPr>
            <a:r>
              <a:rPr lang="en-US" altLang="nl-NL" sz="2400" smtClean="0"/>
              <a:t>Universiteit van Amsterdam</a:t>
            </a:r>
            <a:br>
              <a:rPr lang="en-US" altLang="nl-NL" sz="2400" smtClean="0"/>
            </a:br>
            <a:endParaRPr lang="en-US" altLang="nl-NL" sz="2400" smtClean="0"/>
          </a:p>
          <a:p>
            <a:pPr algn="ctr">
              <a:buFont typeface="Monotype Sorts" pitchFamily="2" charset="2"/>
              <a:buNone/>
            </a:pPr>
            <a:r>
              <a:rPr lang="nl-NL" altLang="nl-NL" sz="1800" smtClean="0"/>
              <a:t>NWD, 30 Januari, 2015</a:t>
            </a:r>
            <a:br>
              <a:rPr lang="nl-NL" altLang="nl-NL" sz="1800" smtClean="0"/>
            </a:br>
            <a:endParaRPr lang="en-US" altLang="nl-NL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1250" y="3048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l-NL" altLang="nl-NL" sz="3200" kern="0" dirty="0" smtClean="0"/>
              <a:t>Als grafisch model</a:t>
            </a:r>
            <a:endParaRPr lang="nl-NL" altLang="nl-NL" kern="0" dirty="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1229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295400"/>
            <a:ext cx="792797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1250" y="3048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l-NL" altLang="nl-NL" sz="3200" kern="0" dirty="0" smtClean="0"/>
              <a:t>Overspanning van Golden Gate brug</a:t>
            </a:r>
            <a:endParaRPr lang="nl-NL" altLang="nl-NL" kern="0" dirty="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/>
          </a:p>
        </p:txBody>
      </p:sp>
      <p:graphicFrame>
        <p:nvGraphicFramePr>
          <p:cNvPr id="13317" name="Object 3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36030"/>
              </p:ext>
            </p:extLst>
          </p:nvPr>
        </p:nvGraphicFramePr>
        <p:xfrm>
          <a:off x="1752600" y="1981200"/>
          <a:ext cx="727551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Bitmapafbeelding" r:id="rId5" imgW="10885714" imgH="7085714" progId="Paint.Picture">
                  <p:embed/>
                </p:oleObj>
              </mc:Choice>
              <mc:Fallback>
                <p:oleObj name="Bitmapafbeelding" r:id="rId5" imgW="10885714" imgH="70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1200"/>
                        <a:ext cx="7275513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kstvak 4"/>
          <p:cNvSpPr txBox="1">
            <a:spLocks noChangeArrowheads="1"/>
          </p:cNvSpPr>
          <p:nvPr/>
        </p:nvSpPr>
        <p:spPr bwMode="auto">
          <a:xfrm>
            <a:off x="1644650" y="1184275"/>
            <a:ext cx="3078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3200"/>
              <a:t>Beeldrectificatie</a:t>
            </a:r>
            <a:endParaRPr lang="nl-NL" altLang="nl-NL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1250" y="3048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l-NL" altLang="nl-NL" sz="3200" kern="0" dirty="0" smtClean="0"/>
              <a:t>Grafisch model</a:t>
            </a:r>
            <a:endParaRPr lang="nl-NL" altLang="nl-NL" kern="0" dirty="0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1434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066800"/>
            <a:ext cx="79343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219200"/>
          </a:xfrm>
        </p:spPr>
        <p:txBody>
          <a:bodyPr/>
          <a:lstStyle/>
          <a:p>
            <a:pPr algn="ctr"/>
            <a:r>
              <a:rPr lang="en-US" altLang="nl-NL" sz="3200" dirty="0" err="1" smtClean="0"/>
              <a:t>Uitbreidingen</a:t>
            </a:r>
            <a:endParaRPr lang="en-US" altLang="nl-NL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nl-NL" altLang="nl-NL" sz="2800" dirty="0" smtClean="0"/>
              <a:t>Meer aandacht in wiskundeonderwijs voor</a:t>
            </a:r>
            <a:br>
              <a:rPr lang="nl-NL" altLang="nl-NL" sz="2800" dirty="0" smtClean="0"/>
            </a:br>
            <a:endParaRPr lang="nl-NL" altLang="nl-NL" sz="200" dirty="0" smtClean="0"/>
          </a:p>
          <a:p>
            <a:r>
              <a:rPr lang="en-US" altLang="nl-NL" sz="2800" dirty="0" err="1" smtClean="0"/>
              <a:t>ankerkettingen</a:t>
            </a:r>
            <a:endParaRPr lang="nl-NL" altLang="nl-NL" sz="2800" dirty="0" smtClean="0"/>
          </a:p>
          <a:p>
            <a:r>
              <a:rPr lang="nl-NL" altLang="nl-NL" sz="2800" dirty="0" smtClean="0"/>
              <a:t>diverse bouwvormen</a:t>
            </a:r>
          </a:p>
          <a:p>
            <a:r>
              <a:rPr lang="nl-NL" altLang="nl-NL" sz="2800" dirty="0" smtClean="0"/>
              <a:t>rol van perspectief bij digitale beelden</a:t>
            </a:r>
          </a:p>
          <a:p>
            <a:r>
              <a:rPr lang="en-US" altLang="nl-NL" sz="2800" dirty="0" err="1" smtClean="0"/>
              <a:t>Meten</a:t>
            </a:r>
            <a:r>
              <a:rPr lang="en-US" altLang="nl-NL" sz="2800" dirty="0" smtClean="0"/>
              <a:t> op </a:t>
            </a:r>
            <a:r>
              <a:rPr lang="en-US" altLang="nl-NL" sz="2800" dirty="0" err="1" smtClean="0"/>
              <a:t>videoclips</a:t>
            </a:r>
            <a:r>
              <a:rPr lang="en-US" altLang="nl-NL" sz="2800" dirty="0" smtClean="0"/>
              <a:t>: Tacoma bridge</a:t>
            </a:r>
          </a:p>
          <a:p>
            <a:endParaRPr lang="en-US" altLang="nl-NL" sz="2800" dirty="0"/>
          </a:p>
          <a:p>
            <a:pPr marL="0" indent="0">
              <a:buNone/>
            </a:pPr>
            <a:r>
              <a:rPr lang="en-US" altLang="nl-NL" sz="2800" i="1" dirty="0" err="1" smtClean="0"/>
              <a:t>Referentie</a:t>
            </a:r>
            <a:r>
              <a:rPr lang="en-US" altLang="nl-NL" sz="2800" i="1" dirty="0" smtClean="0"/>
              <a:t>:</a:t>
            </a:r>
          </a:p>
          <a:p>
            <a:pPr marL="0" indent="0">
              <a:buNone/>
            </a:pPr>
            <a:r>
              <a:rPr lang="nl-NL" sz="2800" dirty="0"/>
              <a:t>André </a:t>
            </a:r>
            <a:r>
              <a:rPr lang="nl-NL" sz="2800" dirty="0" err="1"/>
              <a:t>Heck</a:t>
            </a:r>
            <a:r>
              <a:rPr lang="nl-NL" sz="2800" dirty="0"/>
              <a:t> (2007). Modelleren van bruggen en </a:t>
            </a:r>
            <a:r>
              <a:rPr lang="nl-NL" sz="2800" dirty="0" smtClean="0"/>
              <a:t>bogen. </a:t>
            </a:r>
            <a:r>
              <a:rPr lang="nl-NL" sz="2800" i="1" dirty="0" smtClean="0"/>
              <a:t>Nieuwe </a:t>
            </a:r>
            <a:r>
              <a:rPr lang="nl-NL" sz="2800" i="1" dirty="0" err="1"/>
              <a:t>Wiskrant</a:t>
            </a:r>
            <a:r>
              <a:rPr lang="nl-NL" sz="2800" i="1" dirty="0"/>
              <a:t> 27</a:t>
            </a:r>
            <a:r>
              <a:rPr lang="nl-NL" sz="2800" dirty="0"/>
              <a:t> (1) 42-52. </a:t>
            </a:r>
            <a:endParaRPr lang="nl-NL" altLang="nl-NL" sz="2800" dirty="0" smtClean="0"/>
          </a:p>
          <a:p>
            <a:endParaRPr lang="en-US" alt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47787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219200"/>
          </a:xfrm>
        </p:spPr>
        <p:txBody>
          <a:bodyPr/>
          <a:lstStyle/>
          <a:p>
            <a:r>
              <a:rPr lang="en-US" altLang="nl-NL" dirty="0" smtClean="0"/>
              <a:t>3. Slinky </a:t>
            </a:r>
            <a:r>
              <a:rPr lang="en-US" altLang="nl-NL" dirty="0" err="1" smtClean="0"/>
              <a:t>Fysica</a:t>
            </a:r>
            <a:endParaRPr lang="en-US" altLang="nl-NL" dirty="0" smtClean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924800" cy="4495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altLang="nl-NL" sz="2800" i="1" dirty="0" err="1" smtClean="0"/>
              <a:t>Statica</a:t>
            </a:r>
            <a:r>
              <a:rPr lang="en-US" altLang="nl-NL" sz="2800" i="1" dirty="0" smtClean="0"/>
              <a:t>: Hoe </a:t>
            </a:r>
            <a:r>
              <a:rPr lang="en-US" altLang="nl-NL" sz="2800" i="1" dirty="0" err="1" smtClean="0"/>
              <a:t>hangt</a:t>
            </a:r>
            <a:r>
              <a:rPr lang="en-US" altLang="nl-NL" sz="2800" i="1" dirty="0" smtClean="0"/>
              <a:t> </a:t>
            </a:r>
            <a:r>
              <a:rPr lang="en-US" altLang="nl-NL" sz="2800" i="1" dirty="0" err="1" smtClean="0"/>
              <a:t>een</a:t>
            </a:r>
            <a:r>
              <a:rPr lang="en-US" altLang="nl-NL" sz="2800" i="1" dirty="0" smtClean="0"/>
              <a:t> slinky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nl-NL" sz="2800" i="1" dirty="0" err="1" smtClean="0"/>
              <a:t>Dynamica</a:t>
            </a:r>
            <a:r>
              <a:rPr lang="en-US" altLang="nl-NL" sz="2800" i="1" dirty="0" smtClean="0"/>
              <a:t>: Hoe </a:t>
            </a:r>
            <a:r>
              <a:rPr lang="en-US" altLang="nl-NL" sz="2800" i="1" dirty="0" err="1" smtClean="0"/>
              <a:t>valt</a:t>
            </a:r>
            <a:r>
              <a:rPr lang="en-US" altLang="nl-NL" sz="2800" i="1" dirty="0" smtClean="0"/>
              <a:t> </a:t>
            </a:r>
            <a:r>
              <a:rPr lang="en-US" altLang="nl-NL" sz="2800" i="1" dirty="0" err="1" smtClean="0"/>
              <a:t>een</a:t>
            </a:r>
            <a:r>
              <a:rPr lang="en-US" altLang="nl-NL" sz="2800" i="1" dirty="0" smtClean="0"/>
              <a:t> slinky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nl-NL" sz="2800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nl-NL" sz="2800" dirty="0" err="1" smtClean="0"/>
              <a:t>Experimenteren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modelleren</a:t>
            </a:r>
            <a:r>
              <a:rPr lang="en-US" altLang="nl-NL" sz="2800" dirty="0" smtClean="0"/>
              <a:t>:</a:t>
            </a:r>
          </a:p>
          <a:p>
            <a:pPr>
              <a:defRPr/>
            </a:pPr>
            <a:r>
              <a:rPr lang="en-US" altLang="nl-NL" sz="2800" dirty="0" err="1"/>
              <a:t>b</a:t>
            </a:r>
            <a:r>
              <a:rPr lang="en-US" altLang="nl-NL" sz="2800" dirty="0" err="1" smtClean="0"/>
              <a:t>eeldmeting</a:t>
            </a:r>
            <a:r>
              <a:rPr lang="en-US" altLang="nl-NL" sz="2800" dirty="0" smtClean="0"/>
              <a:t>: </a:t>
            </a:r>
            <a:r>
              <a:rPr lang="en-US" altLang="nl-NL" sz="2800" dirty="0" smtClean="0">
                <a:hlinkClick r:id="rId2" action="ppaction://hlinkfile"/>
              </a:rPr>
              <a:t>eerste meting</a:t>
            </a:r>
            <a:r>
              <a:rPr lang="en-US" altLang="nl-NL" sz="2800" dirty="0" smtClean="0"/>
              <a:t>, </a:t>
            </a:r>
            <a:r>
              <a:rPr lang="en-US" altLang="nl-NL" sz="2800" dirty="0" smtClean="0">
                <a:hlinkClick r:id="rId3" action="ppaction://hlinkfile"/>
              </a:rPr>
              <a:t>tweede meting</a:t>
            </a:r>
            <a:r>
              <a:rPr lang="en-US" altLang="nl-NL" sz="2800" dirty="0" smtClean="0"/>
              <a:t> </a:t>
            </a:r>
          </a:p>
          <a:p>
            <a:pPr>
              <a:defRPr/>
            </a:pPr>
            <a:r>
              <a:rPr lang="en-US" altLang="nl-NL" sz="2800" dirty="0" err="1" smtClean="0"/>
              <a:t>videometing</a:t>
            </a:r>
            <a:r>
              <a:rPr lang="en-US" altLang="nl-NL" sz="2800" dirty="0" smtClean="0"/>
              <a:t>: </a:t>
            </a:r>
            <a:r>
              <a:rPr lang="en-US" altLang="nl-NL" sz="2800" dirty="0" smtClean="0">
                <a:hlinkClick r:id="rId4" action="ppaction://hlinkfile"/>
              </a:rPr>
              <a:t>hogesnelheidscamera</a:t>
            </a:r>
            <a:r>
              <a:rPr lang="en-US" altLang="nl-NL" dirty="0" smtClean="0"/>
              <a:t/>
            </a:r>
            <a:br>
              <a:rPr lang="en-US" altLang="nl-NL" dirty="0" smtClean="0"/>
            </a:br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681222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219200"/>
          </a:xfrm>
        </p:spPr>
        <p:txBody>
          <a:bodyPr/>
          <a:lstStyle/>
          <a:p>
            <a:pPr algn="ctr"/>
            <a:r>
              <a:rPr lang="en-US" altLang="nl-NL" sz="3200" dirty="0" smtClean="0"/>
              <a:t>Model van </a:t>
            </a:r>
            <a:r>
              <a:rPr lang="en-US" altLang="nl-NL" sz="3200" dirty="0" err="1" smtClean="0"/>
              <a:t>een</a:t>
            </a:r>
            <a:r>
              <a:rPr lang="en-US" altLang="nl-NL" sz="3200" dirty="0" smtClean="0"/>
              <a:t> </a:t>
            </a:r>
            <a:r>
              <a:rPr lang="en-US" altLang="nl-NL" sz="3200" dirty="0" err="1" smtClean="0"/>
              <a:t>hangende</a:t>
            </a:r>
            <a:r>
              <a:rPr lang="en-US" altLang="nl-NL" sz="3200" dirty="0" smtClean="0"/>
              <a:t> Slinky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66800" y="1600200"/>
                <a:ext cx="8077200" cy="5029200"/>
              </a:xfrm>
            </p:spPr>
            <p:txBody>
              <a:bodyPr/>
              <a:lstStyle/>
              <a:p>
                <a:pPr>
                  <a:buFont typeface="Monotype Sorts" pitchFamily="2" charset="2"/>
                  <a:buNone/>
                </a:pPr>
                <a:r>
                  <a:rPr lang="nl-NL" altLang="nl-NL" sz="2800" i="1" dirty="0" smtClean="0"/>
                  <a:t>Uitgangspunten: </a:t>
                </a:r>
              </a:p>
              <a:p>
                <a:r>
                  <a:rPr lang="nl-NL" altLang="nl-NL" sz="2800" dirty="0" smtClean="0"/>
                  <a:t>voor elke winding: massa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nl-NL" altLang="nl-NL" sz="2800" dirty="0" smtClean="0"/>
                  <a:t>, veerconstante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nl-NL" sz="2800" i="1" dirty="0" smtClean="0"/>
                  <a:t/>
                </a:r>
                <a:br>
                  <a:rPr lang="en-US" altLang="nl-NL" sz="2800" i="1" dirty="0" smtClean="0"/>
                </a:br>
                <a:endParaRPr lang="nl-NL" altLang="nl-NL" sz="2800" i="1" dirty="0" smtClean="0"/>
              </a:p>
              <a:p>
                <a:r>
                  <a:rPr lang="nl-NL" altLang="nl-NL" sz="2800" dirty="0"/>
                  <a:t>w</a:t>
                </a:r>
                <a:r>
                  <a:rPr lang="nl-NL" altLang="nl-NL" sz="2800" dirty="0" smtClean="0"/>
                  <a:t>et van </a:t>
                </a:r>
                <a:r>
                  <a:rPr lang="nl-NL" altLang="nl-NL" sz="2800" dirty="0" err="1" smtClean="0"/>
                  <a:t>Hooke</a:t>
                </a:r>
                <a:r>
                  <a:rPr lang="nl-NL" altLang="nl-NL" sz="2800" dirty="0" smtClean="0"/>
                  <a:t> voor een veer toepasbaar: </a:t>
                </a:r>
                <a:br>
                  <a:rPr lang="nl-NL" altLang="nl-NL" sz="2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nl-NL" sz="28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altLang="nl-NL" sz="2800" b="0" i="1" smtClean="0">
                        <a:latin typeface="Cambria Math"/>
                      </a:rPr>
                      <m:t>=</m:t>
                    </m:r>
                    <m:r>
                      <a:rPr lang="en-US" altLang="nl-NL" sz="2800" b="0" i="1" smtClean="0">
                        <a:latin typeface="Cambria Math"/>
                      </a:rPr>
                      <m:t>𝑘𝑢</m:t>
                    </m:r>
                    <m:r>
                      <a:rPr lang="en-US" altLang="nl-NL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nl-NL" altLang="nl-NL" sz="2800" dirty="0" smtClean="0"/>
                  <a:t>voor uitwijking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nl-NL" altLang="nl-NL" sz="2800" dirty="0" smtClean="0"/>
                  <a:t>, veerconstante </a:t>
                </a:r>
                <a:r>
                  <a:rPr lang="nl-NL" altLang="nl-NL" sz="2800" dirty="0"/>
                  <a:t>veerconstante </a:t>
                </a:r>
                <a14:m>
                  <m:oMath xmlns:m="http://schemas.openxmlformats.org/officeDocument/2006/math">
                    <m:r>
                      <a:rPr lang="en-US" altLang="nl-NL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nl-NL" sz="2800" i="1" dirty="0" smtClean="0"/>
                  <a:t/>
                </a:r>
                <a:br>
                  <a:rPr lang="en-US" altLang="nl-NL" sz="2800" i="1" dirty="0" smtClean="0"/>
                </a:br>
                <a:endParaRPr lang="nl-NL" altLang="nl-NL" sz="2800" i="1" dirty="0"/>
              </a:p>
              <a:p>
                <a:r>
                  <a:rPr lang="nl-NL" altLang="nl-NL" sz="2800" dirty="0" smtClean="0"/>
                  <a:t>nummer windingen van onderaf: 1, 2, 3</a:t>
                </a:r>
                <a:br>
                  <a:rPr lang="nl-NL" altLang="nl-NL" sz="2800" dirty="0" smtClean="0"/>
                </a:br>
                <a:endParaRPr lang="nl-NL" altLang="nl-NL" sz="2800" dirty="0" smtClean="0"/>
              </a:p>
              <a:p>
                <a:r>
                  <a:rPr lang="nl-NL" altLang="nl-NL" sz="2800" dirty="0" smtClean="0"/>
                  <a:t>zij </a:t>
                </a:r>
                <a14:m>
                  <m:oMath xmlns:m="http://schemas.openxmlformats.org/officeDocument/2006/math">
                    <m:r>
                      <a:rPr lang="en-US" altLang="nl-NL" sz="2800" i="1">
                        <a:latin typeface="Cambria Math"/>
                      </a:rPr>
                      <m:t>𝑢</m:t>
                    </m:r>
                  </m:oMath>
                </a14:m>
                <a:r>
                  <a:rPr lang="nl-NL" altLang="nl-NL" sz="2800" dirty="0" smtClean="0"/>
                  <a:t> de afstand tussen winding 1 en 2  </a:t>
                </a:r>
              </a:p>
              <a:p>
                <a:endParaRPr lang="en-US" altLang="nl-NL" sz="2800" dirty="0"/>
              </a:p>
              <a:p>
                <a:endParaRPr lang="en-US" altLang="nl-NL" sz="2800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800" y="1600200"/>
                <a:ext cx="8077200" cy="5029200"/>
              </a:xfrm>
              <a:blipFill rotWithShape="1">
                <a:blip r:embed="rId2"/>
                <a:stretch>
                  <a:fillRect l="-1509" t="-12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slin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90"/>
            <a:ext cx="819150" cy="68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289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5350" y="914400"/>
                <a:ext cx="8865624" cy="6708058"/>
              </a:xfrm>
            </p:spPr>
            <p:txBody>
              <a:bodyPr/>
              <a:lstStyle/>
              <a:p>
                <a:r>
                  <a:rPr lang="nl-NL" altLang="nl-NL" sz="2800" dirty="0" smtClean="0"/>
                  <a:t>tussen winding 1 en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nl-NL" sz="28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nl-NL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nl-NL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nl-NL" sz="28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nl-NL" altLang="nl-NL" sz="2800" dirty="0" smtClean="0"/>
                  <a:t/>
                </a:r>
                <a:br>
                  <a:rPr lang="nl-NL" altLang="nl-NL" sz="2800" dirty="0" smtClean="0"/>
                </a:br>
                <a:endParaRPr lang="nl-NL" altLang="nl-NL" sz="1000" dirty="0" smtClean="0"/>
              </a:p>
              <a:p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𝑚𝑔</m:t>
                    </m:r>
                    <m:r>
                      <a:rPr lang="en-US" altLang="nl-NL" sz="2800" b="0" i="1" smtClean="0">
                        <a:latin typeface="Cambria Math"/>
                      </a:rPr>
                      <m:t>=</m:t>
                    </m:r>
                    <m:r>
                      <a:rPr lang="en-US" altLang="nl-NL" sz="2800" b="0" i="1" smtClean="0">
                        <a:latin typeface="Cambria Math"/>
                      </a:rPr>
                      <m:t>𝑘𝑢</m:t>
                    </m:r>
                    <m:r>
                      <a:rPr lang="en-US" altLang="nl-NL" sz="2800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altLang="nl-NL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nl-NL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nl-NL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nl-NL" sz="2800" b="0" i="1" smtClean="0">
                            <a:latin typeface="Cambria Math"/>
                            <a:ea typeface="Cambria Math"/>
                          </a:rPr>
                          <m:t>𝑚𝑔</m:t>
                        </m:r>
                      </m:num>
                      <m:den>
                        <m:r>
                          <a:rPr lang="en-US" altLang="nl-NL" sz="28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nl-NL" altLang="nl-NL" sz="2800" dirty="0" smtClean="0"/>
                  <a:t/>
                </a:r>
                <a:br>
                  <a:rPr lang="nl-NL" altLang="nl-NL" sz="2800" dirty="0" smtClean="0"/>
                </a:br>
                <a:endParaRPr lang="nl-NL" altLang="nl-NL" sz="1000" dirty="0" smtClean="0"/>
              </a:p>
              <a:p>
                <a:r>
                  <a:rPr lang="nl-NL" sz="2800" dirty="0"/>
                  <a:t>winding 3 </a:t>
                </a:r>
                <a:r>
                  <a:rPr lang="nl-NL" sz="2800" dirty="0" smtClean="0"/>
                  <a:t>moet twee windingen dragen:</a:t>
                </a:r>
                <a:br>
                  <a:rPr lang="nl-NL" sz="2800" dirty="0" smtClean="0"/>
                </a:br>
                <a:r>
                  <a:rPr lang="nl-NL" altLang="nl-NL" sz="2800" dirty="0"/>
                  <a:t>de </a:t>
                </a:r>
                <a:r>
                  <a:rPr lang="nl-NL" altLang="nl-NL" sz="2800" dirty="0" smtClean="0"/>
                  <a:t>afstand </a:t>
                </a:r>
                <a:r>
                  <a:rPr lang="nl-NL" altLang="nl-NL" sz="2800" dirty="0"/>
                  <a:t>tussen winding </a:t>
                </a:r>
                <a:r>
                  <a:rPr lang="nl-NL" altLang="nl-NL" sz="2800" dirty="0" smtClean="0"/>
                  <a:t>2 </a:t>
                </a:r>
                <a:r>
                  <a:rPr lang="nl-NL" altLang="nl-NL" sz="2800" dirty="0"/>
                  <a:t>en </a:t>
                </a:r>
                <a:r>
                  <a:rPr lang="nl-NL" altLang="nl-NL" sz="2800" dirty="0" smtClean="0"/>
                  <a:t>3 is: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2</m:t>
                    </m:r>
                    <m:r>
                      <a:rPr lang="en-US" altLang="nl-NL" sz="28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nl-NL" sz="1000" dirty="0" smtClean="0"/>
              </a:p>
              <a:p>
                <a:r>
                  <a:rPr lang="nl-NL" sz="2800" dirty="0" smtClean="0"/>
                  <a:t>enzovoorts:</a:t>
                </a:r>
                <a:br>
                  <a:rPr lang="nl-NL" sz="2800" dirty="0" smtClean="0"/>
                </a:br>
                <a:r>
                  <a:rPr lang="nl-NL" altLang="nl-NL" sz="2800" dirty="0"/>
                  <a:t>de afstand tussen winding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𝑛</m:t>
                    </m:r>
                    <m:r>
                      <a:rPr lang="en-US" altLang="nl-NL" sz="2800" b="0" i="1" smtClean="0">
                        <a:latin typeface="Cambria Math"/>
                      </a:rPr>
                      <m:t>−1 </m:t>
                    </m:r>
                  </m:oMath>
                </a14:m>
                <a:r>
                  <a:rPr lang="nl-NL" altLang="nl-NL" sz="2800" dirty="0"/>
                  <a:t>en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nl-NL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(</m:t>
                    </m:r>
                    <m:r>
                      <a:rPr lang="en-US" altLang="nl-NL" sz="2800" b="0" i="1" smtClean="0">
                        <a:latin typeface="Cambria Math"/>
                      </a:rPr>
                      <m:t>𝑛</m:t>
                    </m:r>
                    <m:r>
                      <a:rPr lang="en-US" altLang="nl-NL" sz="2800" b="0" i="1" smtClean="0">
                        <a:latin typeface="Cambria Math"/>
                      </a:rPr>
                      <m:t>−1)</m:t>
                    </m:r>
                    <m:r>
                      <a:rPr lang="en-US" altLang="nl-NL" sz="2800" i="1">
                        <a:latin typeface="Cambria Math"/>
                      </a:rPr>
                      <m:t>𝑢</m:t>
                    </m:r>
                  </m:oMath>
                </a14:m>
                <a:r>
                  <a:rPr lang="nl-NL" sz="2800" dirty="0" smtClean="0"/>
                  <a:t> </a:t>
                </a:r>
                <a:br>
                  <a:rPr lang="nl-NL" sz="2800" dirty="0" smtClean="0"/>
                </a:br>
                <a:r>
                  <a:rPr lang="nl-NL" altLang="nl-NL" sz="1000" dirty="0" smtClean="0"/>
                  <a:t>  </a:t>
                </a:r>
              </a:p>
              <a:p>
                <a:r>
                  <a:rPr lang="en-US" altLang="nl-NL" sz="2800" i="1" dirty="0" err="1" smtClean="0"/>
                  <a:t>rekenkundige</a:t>
                </a:r>
                <a:r>
                  <a:rPr lang="en-US" altLang="nl-NL" sz="2800" i="1" dirty="0" smtClean="0"/>
                  <a:t> reeks </a:t>
                </a:r>
                <a:r>
                  <a:rPr lang="en-US" altLang="nl-NL" sz="2800" dirty="0" err="1" smtClean="0"/>
                  <a:t>voor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totale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lengte</a:t>
                </a:r>
                <a:r>
                  <a:rPr lang="en-US" alt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nl-NL" sz="2800" dirty="0" smtClean="0"/>
                  <a:t>:</a:t>
                </a:r>
                <a:br>
                  <a:rPr lang="en-US" altLang="nl-NL" sz="2800" dirty="0" smtClean="0"/>
                </a:br>
                <a:r>
                  <a:rPr lang="en-US" altLang="nl-NL" sz="1000" dirty="0" smtClean="0"/>
                  <a:t/>
                </a:r>
                <a:br>
                  <a:rPr lang="en-US" altLang="nl-NL" sz="1000" dirty="0" smtClean="0"/>
                </a:b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𝐿</m:t>
                    </m:r>
                    <m:r>
                      <a:rPr lang="en-US" altLang="nl-NL" sz="2800" b="0" i="1" smtClean="0">
                        <a:latin typeface="Cambria Math"/>
                      </a:rPr>
                      <m:t>=</m:t>
                    </m:r>
                    <m:r>
                      <a:rPr lang="en-US" altLang="nl-NL" sz="2800" b="0" i="1" smtClean="0">
                        <a:latin typeface="Cambria Math"/>
                      </a:rPr>
                      <m:t>𝑢</m:t>
                    </m:r>
                    <m:r>
                      <a:rPr lang="en-US" altLang="nl-NL" sz="2800" b="0" i="1" smtClean="0">
                        <a:latin typeface="Cambria Math"/>
                      </a:rPr>
                      <m:t>+2</m:t>
                    </m:r>
                    <m:r>
                      <a:rPr lang="en-US" altLang="nl-NL" sz="2800" b="0" i="1" smtClean="0">
                        <a:latin typeface="Cambria Math"/>
                      </a:rPr>
                      <m:t>𝑢</m:t>
                    </m:r>
                    <m:r>
                      <a:rPr lang="en-US" altLang="nl-NL" sz="2800" b="0" i="1" smtClean="0">
                        <a:latin typeface="Cambria Math"/>
                      </a:rPr>
                      <m:t>+⋯+</m:t>
                    </m:r>
                    <m:d>
                      <m:dPr>
                        <m:ctrlPr>
                          <a:rPr lang="en-US" altLang="nl-NL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nl-NL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nl-NL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nl-NL" sz="2800" b="0" i="1" smtClean="0">
                        <a:latin typeface="Cambria Math"/>
                      </a:rPr>
                      <m:t>𝑢</m:t>
                    </m:r>
                    <m:r>
                      <a:rPr lang="en-US" altLang="nl-NL" sz="28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nl-NL" sz="28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nl-NL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nl-NL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nl-NL" sz="2800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altLang="nl-NL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nl-NL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nl-NL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nl-NL" sz="2800" i="1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endParaRPr lang="en-US" altLang="nl-NL" sz="2800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5350" y="914400"/>
                <a:ext cx="8865624" cy="6708058"/>
              </a:xfrm>
              <a:blipFill rotWithShape="1">
                <a:blip r:embed="rId2"/>
                <a:stretch>
                  <a:fillRect l="-619" t="-9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slin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19150" cy="68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56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71550" y="152400"/>
                <a:ext cx="8172450" cy="6708058"/>
              </a:xfrm>
            </p:spPr>
            <p:txBody>
              <a:bodyPr/>
              <a:lstStyle/>
              <a:p>
                <a:r>
                  <a:rPr lang="en-US" altLang="nl-NL" sz="2800" dirty="0" err="1" smtClean="0"/>
                  <a:t>zwaartepunt</a:t>
                </a:r>
                <a:r>
                  <a:rPr lang="en-US" altLang="nl-NL" sz="2800" dirty="0" smtClean="0"/>
                  <a:t> :</a:t>
                </a:r>
                <a:br>
                  <a:rPr lang="en-US" altLang="nl-NL" sz="2800" dirty="0" smtClean="0"/>
                </a:br>
                <a14:m>
                  <m:oMath xmlns:m="http://schemas.openxmlformats.org/officeDocument/2006/math">
                    <m:r>
                      <a:rPr lang="en-US" altLang="nl-NL" sz="2800" b="0" i="0" smtClean="0">
                        <a:latin typeface="Cambria Math"/>
                      </a:rPr>
                      <m:t>        </m:t>
                    </m:r>
                    <m:r>
                      <a:rPr lang="en-US" altLang="nl-NL" sz="2800" b="0" i="1" smtClean="0">
                        <a:latin typeface="Cambria Math"/>
                      </a:rPr>
                      <m:t>𝑍</m:t>
                    </m:r>
                    <m:r>
                      <a:rPr lang="en-US" altLang="nl-N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nl-NL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nl-NL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nl-NL" sz="2800" b="0" i="1" smtClean="0">
                            <a:latin typeface="Cambria Math"/>
                          </a:rPr>
                          <m:t>𝑛𝑚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nl-NL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nl-NL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nl-NL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nl-NL" sz="28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nl-NL" sz="2800" b="0" i="1" smtClean="0">
                            <a:latin typeface="Cambria Math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sz="2800"/>
                          <m:t>·</m:t>
                        </m:r>
                        <m:box>
                          <m:boxPr>
                            <m:ctrlPr>
                              <a:rPr lang="en-US" altLang="nl-NL" sz="2800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nl-NL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nl-NL" sz="2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nl-NL" sz="28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altLang="nl-NL" sz="2800" b="0" i="1" smtClean="0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altLang="nl-NL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nl-NL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nl-NL" sz="28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altLang="nl-NL" sz="2800" b="0" i="1" smtClean="0">
                            <a:latin typeface="Cambria Math"/>
                          </a:rPr>
                          <m:t>𝑢</m:t>
                        </m:r>
                      </m:e>
                    </m:nary>
                    <m:r>
                      <a:rPr lang="en-US" altLang="nl-N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nl-NL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nl-NL" sz="28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altLang="nl-NL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nl-NL" sz="28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nl-NL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nl-NL" sz="2800" i="1">
                            <a:latin typeface="Cambria Math"/>
                          </a:rPr>
                          <m:t>𝑖</m:t>
                        </m:r>
                        <m:r>
                          <a:rPr lang="en-US" altLang="nl-NL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nl-NL" sz="2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nl-NL" sz="2800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altLang="nl-N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nl-NL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nl-NL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nary>
                    <m:r>
                      <a:rPr lang="en-US" altLang="nl-NL" sz="28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nl-NL" sz="28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nl-NL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nl-NL" sz="28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box>
                    <m:d>
                      <m:dPr>
                        <m:ctrlPr>
                          <a:rPr lang="en-US" altLang="nl-N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nl-NL" sz="2800" i="1">
                            <a:latin typeface="Cambria Math"/>
                          </a:rPr>
                          <m:t>𝑛</m:t>
                        </m:r>
                        <m:r>
                          <a:rPr lang="en-US" altLang="nl-NL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nl-NL" sz="2800" i="1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altLang="nl-NL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nl-NL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nl-NL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nl-NL" sz="2800" b="0" i="1" smtClean="0">
                        <a:latin typeface="Cambria Math"/>
                      </a:rPr>
                      <m:t>𝑢</m:t>
                    </m:r>
                    <m:r>
                      <a:rPr lang="en-US" altLang="nl-NL" sz="28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nl-NL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nl-N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nl-NL" sz="28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altLang="nl-NL" sz="28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nl-N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nl-NL" sz="28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nl-NL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nl-NL" sz="2800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altLang="nl-NL" sz="2800" dirty="0"/>
              </a:p>
              <a:p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𝑍</m:t>
                    </m:r>
                    <m:r>
                      <a:rPr lang="en-US" altLang="nl-NL" sz="2800" i="1">
                        <a:latin typeface="Cambria Math"/>
                        <a:ea typeface="Cambria Math"/>
                      </a:rPr>
                      <m:t>≈</m:t>
                    </m:r>
                    <m:box>
                      <m:boxPr>
                        <m:ctrlPr>
                          <a:rPr lang="en-US" altLang="nl-NL" sz="280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nl-NL" sz="2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nl-NL" sz="2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altLang="nl-NL" sz="2800" b="0" i="1" smtClean="0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altLang="nl-NL" sz="2800" dirty="0" smtClean="0"/>
                  <a:t>  voor </a:t>
                </a:r>
                <a:r>
                  <a:rPr lang="en-US" altLang="nl-NL" sz="2800" dirty="0" err="1" smtClean="0"/>
                  <a:t>grote</a:t>
                </a:r>
                <a:r>
                  <a:rPr lang="en-US" alt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nl-NL" sz="1000" dirty="0" smtClean="0"/>
                  <a:t/>
                </a:r>
                <a:br>
                  <a:rPr lang="en-US" altLang="nl-NL" sz="1000" dirty="0" smtClean="0"/>
                </a:br>
                <a:endParaRPr lang="nl-NL" altLang="nl-NL" sz="1000" dirty="0" smtClean="0"/>
              </a:p>
              <a:p>
                <a:r>
                  <a:rPr lang="en-US" sz="2800" dirty="0" err="1" smtClean="0"/>
                  <a:t>beperking</a:t>
                </a:r>
                <a:r>
                  <a:rPr lang="en-US" sz="2800" dirty="0" smtClean="0"/>
                  <a:t> in model: </a:t>
                </a:r>
                <a:br>
                  <a:rPr lang="en-US" sz="2800" dirty="0" smtClean="0"/>
                </a:br>
                <a:r>
                  <a:rPr lang="en-US" sz="2800" dirty="0" err="1" smtClean="0"/>
                  <a:t>dikte</a:t>
                </a:r>
                <a:r>
                  <a:rPr lang="en-US" sz="2800" dirty="0" smtClean="0"/>
                  <a:t> van winding </a:t>
                </a:r>
                <a:r>
                  <a:rPr lang="en-US" sz="2800" dirty="0" err="1" smtClean="0"/>
                  <a:t>verwaarloosd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met </a:t>
                </a:r>
                <a:r>
                  <a:rPr lang="en-US" sz="2800" dirty="0" err="1" smtClean="0"/>
                  <a:t>dikte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Symbol" panose="05050102010706020507" pitchFamily="18" charset="2"/>
                  </a:rPr>
                  <a:t>d </a:t>
                </a:r>
                <a:r>
                  <a:rPr lang="en-US" sz="2800" dirty="0" err="1" smtClean="0">
                    <a:latin typeface="+mj-lt"/>
                  </a:rPr>
                  <a:t>en</a:t>
                </a:r>
                <a:r>
                  <a:rPr lang="en-US" sz="28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2800" dirty="0" smtClean="0">
                    <a:latin typeface="+mj-lt"/>
                  </a:rPr>
                  <a:t>:</a:t>
                </a:r>
                <a:br>
                  <a:rPr lang="en-US" sz="2800" dirty="0" smtClean="0">
                    <a:latin typeface="+mj-lt"/>
                  </a:rPr>
                </a:br>
                <a:r>
                  <a:rPr lang="en-US" sz="2800" dirty="0" smtClean="0">
                    <a:latin typeface="+mj-lt"/>
                  </a:rPr>
                  <a:t/>
                </a:r>
                <a:br>
                  <a:rPr lang="en-US" sz="2800" dirty="0" smtClean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𝑍</m:t>
                    </m:r>
                    <m:r>
                      <a:rPr lang="en-US" altLang="nl-NL" sz="28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nl-NL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nl-N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nl-NL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altLang="nl-NL" sz="28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nl-N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nl-NL" sz="2800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nl-N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nl-NL" sz="28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nl-NL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nl-NL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nl-N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nl-NL" sz="2800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nl-NL" sz="28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altLang="nl-NL" sz="28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 </a:t>
                </a:r>
                <a:br>
                  <a:rPr lang="en-US" sz="2800" dirty="0" smtClean="0"/>
                </a:br>
                <a:endParaRPr lang="nl-NL" sz="1000" dirty="0" smtClean="0"/>
              </a:p>
              <a:p>
                <a:endParaRPr lang="en-US" altLang="nl-NL" sz="2800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1550" y="152400"/>
                <a:ext cx="8172450" cy="6708058"/>
              </a:xfrm>
              <a:blipFill rotWithShape="1">
                <a:blip r:embed="rId2"/>
                <a:stretch>
                  <a:fillRect l="-597" t="-9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slin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90"/>
            <a:ext cx="819150" cy="68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28" y="4443225"/>
            <a:ext cx="3183672" cy="24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8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71550" y="1066800"/>
                <a:ext cx="8172450" cy="67080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nl-NL" sz="2800" i="1">
                        <a:latin typeface="Cambria Math"/>
                      </a:rPr>
                      <m:t>𝑍</m:t>
                    </m:r>
                    <m:r>
                      <a:rPr lang="en-US" altLang="nl-NL" sz="2800" i="1">
                        <a:latin typeface="Cambria Math"/>
                        <a:ea typeface="Cambria Math"/>
                      </a:rPr>
                      <m:t>≈</m:t>
                    </m:r>
                    <m:box>
                      <m:boxPr>
                        <m:ctrlPr>
                          <a:rPr lang="en-US" altLang="nl-NL" sz="2800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nl-NL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nl-NL" sz="28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altLang="nl-NL" sz="2800" i="1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altLang="nl-NL" sz="2800" i="1">
                        <a:latin typeface="Cambria Math"/>
                        <a:ea typeface="Cambria Math"/>
                      </a:rPr>
                      <m:t>+</m:t>
                    </m:r>
                    <m:box>
                      <m:boxPr>
                        <m:ctrlPr>
                          <a:rPr lang="en-US" altLang="nl-NL" sz="2800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nl-NL" sz="2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nl-NL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nl-NL" sz="2800" i="1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box>
                    <m:sSub>
                      <m:sSubPr>
                        <m:ctrlPr>
                          <a:rPr lang="en-US" altLang="nl-NL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nl-NL" sz="2800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en-US" altLang="nl-NL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nl-NL" sz="2800" dirty="0"/>
                  <a:t>voor </a:t>
                </a:r>
                <a:r>
                  <a:rPr lang="en-US" altLang="nl-NL" sz="2800" dirty="0" err="1"/>
                  <a:t>grote</a:t>
                </a:r>
                <a:r>
                  <a:rPr lang="en-US" altLang="nl-NL" sz="2800" dirty="0"/>
                  <a:t> </a:t>
                </a:r>
                <a14:m>
                  <m:oMath xmlns:m="http://schemas.openxmlformats.org/officeDocument/2006/math">
                    <m:r>
                      <a:rPr lang="en-US" altLang="nl-NL" sz="2800" i="1">
                        <a:latin typeface="Cambria Math"/>
                      </a:rPr>
                      <m:t>𝑛</m:t>
                    </m:r>
                  </m:oMath>
                </a14:m>
                <a:endParaRPr lang="en-US" altLang="nl-NL" sz="2800" dirty="0" smtClean="0"/>
              </a:p>
              <a:p>
                <a:pPr marL="0" indent="0">
                  <a:buNone/>
                </a:pPr>
                <a:endParaRPr lang="en-US" altLang="nl-NL" sz="2800" dirty="0"/>
              </a:p>
              <a:p>
                <a:r>
                  <a:rPr lang="en-US" altLang="nl-NL" sz="2800" dirty="0" err="1" smtClean="0"/>
                  <a:t>Modellering</a:t>
                </a:r>
                <a:r>
                  <a:rPr lang="en-US" altLang="nl-NL" sz="2800" dirty="0" smtClean="0"/>
                  <a:t> van </a:t>
                </a:r>
                <a:r>
                  <a:rPr lang="en-US" altLang="nl-NL" sz="2800" dirty="0" err="1" smtClean="0"/>
                  <a:t>vallende</a:t>
                </a:r>
                <a:r>
                  <a:rPr lang="en-US" altLang="nl-NL" sz="2800" dirty="0" smtClean="0"/>
                  <a:t> Slinky via </a:t>
                </a:r>
                <a:r>
                  <a:rPr lang="en-US" altLang="nl-NL" sz="2800" dirty="0" err="1" smtClean="0"/>
                  <a:t>partiële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differentiaalvergelijking</a:t>
                </a:r>
                <a:r>
                  <a:rPr lang="en-US" altLang="nl-NL" sz="2800" dirty="0"/>
                  <a:t> </a:t>
                </a:r>
                <a:r>
                  <a:rPr lang="en-US" altLang="nl-NL" sz="2800" dirty="0" smtClean="0"/>
                  <a:t>of via </a:t>
                </a:r>
                <a:r>
                  <a:rPr lang="en-US" altLang="nl-NL" sz="2800" dirty="0" err="1" smtClean="0"/>
                  <a:t>dynamica</a:t>
                </a:r>
                <a:r>
                  <a:rPr lang="en-US" altLang="nl-NL" sz="2800" dirty="0" smtClean="0"/>
                  <a:t> van </a:t>
                </a:r>
                <a:r>
                  <a:rPr lang="en-US" altLang="nl-NL" sz="2800" dirty="0" err="1" smtClean="0"/>
                  <a:t>objecten</a:t>
                </a:r>
                <a:r>
                  <a:rPr lang="en-US" altLang="nl-NL" sz="2800" dirty="0" smtClean="0"/>
                  <a:t> met </a:t>
                </a:r>
                <a:r>
                  <a:rPr lang="en-US" altLang="nl-NL" sz="2800" dirty="0" err="1" smtClean="0"/>
                  <a:t>veranderende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massa</a:t>
                </a:r>
                <a:r>
                  <a:rPr lang="en-US" altLang="nl-NL" sz="2800" dirty="0" smtClean="0"/>
                  <a:t>.</a:t>
                </a:r>
              </a:p>
              <a:p>
                <a:endParaRPr lang="en-US" altLang="nl-NL" sz="2800" dirty="0"/>
              </a:p>
              <a:p>
                <a:pPr marL="0" indent="0">
                  <a:buNone/>
                </a:pPr>
                <a:r>
                  <a:rPr lang="en-US" altLang="nl-NL" sz="2800" i="1" dirty="0" err="1"/>
                  <a:t>Referentie</a:t>
                </a:r>
                <a:r>
                  <a:rPr lang="en-US" altLang="nl-NL" sz="2800" i="1" dirty="0"/>
                  <a:t>:</a:t>
                </a:r>
              </a:p>
              <a:p>
                <a:pPr marL="0" indent="0">
                  <a:buNone/>
                </a:pPr>
                <a:r>
                  <a:rPr lang="nl-NL" sz="2800" dirty="0" smtClean="0"/>
                  <a:t>André </a:t>
                </a:r>
                <a:r>
                  <a:rPr lang="nl-NL" sz="2800" dirty="0" err="1"/>
                  <a:t>Heck</a:t>
                </a:r>
                <a:r>
                  <a:rPr lang="nl-NL" sz="2800" dirty="0"/>
                  <a:t> &amp; Peter </a:t>
                </a:r>
                <a:r>
                  <a:rPr lang="nl-NL" sz="2800" dirty="0" err="1"/>
                  <a:t>Uylings</a:t>
                </a:r>
                <a:r>
                  <a:rPr lang="nl-NL" sz="2800" dirty="0"/>
                  <a:t> (2009). Hoe hangt een </a:t>
                </a:r>
                <a:r>
                  <a:rPr lang="nl-NL" sz="2800" dirty="0" err="1"/>
                  <a:t>slinky</a:t>
                </a:r>
                <a:r>
                  <a:rPr lang="nl-NL" sz="2800" dirty="0"/>
                  <a:t>? </a:t>
                </a:r>
                <a:r>
                  <a:rPr lang="nl-NL" sz="2800" i="1" dirty="0" smtClean="0"/>
                  <a:t>Signaal</a:t>
                </a:r>
                <a:r>
                  <a:rPr lang="nl-NL" sz="2800" dirty="0"/>
                  <a:t>, 30, </a:t>
                </a:r>
                <a:r>
                  <a:rPr lang="nl-NL" sz="2800" dirty="0" smtClean="0"/>
                  <a:t>9-13. </a:t>
                </a:r>
                <a:endParaRPr lang="nl-NL" altLang="nl-NL" sz="2800" dirty="0"/>
              </a:p>
              <a:p>
                <a:pPr marL="0" indent="0">
                  <a:buNone/>
                </a:pPr>
                <a:r>
                  <a:rPr lang="en-US" altLang="nl-NL" sz="2800" dirty="0" smtClean="0"/>
                  <a:t/>
                </a:r>
                <a:br>
                  <a:rPr lang="en-US" altLang="nl-NL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nl-NL" sz="1000" dirty="0" smtClean="0"/>
              </a:p>
              <a:p>
                <a:endParaRPr lang="en-US" altLang="nl-NL" sz="2800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1550" y="1066800"/>
                <a:ext cx="8172450" cy="6708058"/>
              </a:xfrm>
              <a:blipFill rotWithShape="1">
                <a:blip r:embed="rId2"/>
                <a:stretch>
                  <a:fillRect l="-1491" t="-1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slin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90"/>
            <a:ext cx="819150" cy="68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4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219200"/>
          </a:xfrm>
        </p:spPr>
        <p:txBody>
          <a:bodyPr/>
          <a:lstStyle/>
          <a:p>
            <a:r>
              <a:rPr lang="en-US" altLang="nl-NL" dirty="0" smtClean="0"/>
              <a:t>4. </a:t>
            </a:r>
            <a:r>
              <a:rPr lang="en-US" altLang="nl-NL" dirty="0" err="1" smtClean="0"/>
              <a:t>Vallen</a:t>
            </a:r>
            <a:r>
              <a:rPr lang="en-US" altLang="nl-NL" dirty="0" smtClean="0"/>
              <a:t> met </a:t>
            </a:r>
            <a:r>
              <a:rPr lang="en-US" altLang="nl-NL" dirty="0" err="1" smtClean="0"/>
              <a:t>versnelling</a:t>
            </a:r>
            <a:r>
              <a:rPr lang="en-US" altLang="nl-NL" dirty="0" smtClean="0"/>
              <a:t> &gt; </a:t>
            </a:r>
            <a:r>
              <a:rPr lang="en-US" altLang="nl-NL" i="1" dirty="0" smtClean="0"/>
              <a:t>g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382000" cy="4495800"/>
          </a:xfrm>
        </p:spPr>
        <p:txBody>
          <a:bodyPr/>
          <a:lstStyle/>
          <a:p>
            <a:pPr>
              <a:buNone/>
            </a:pPr>
            <a:r>
              <a:rPr lang="en-US" altLang="nl-NL" sz="2800" dirty="0" err="1" smtClean="0"/>
              <a:t>Historie</a:t>
            </a:r>
            <a:r>
              <a:rPr lang="en-US" altLang="nl-NL" sz="2800" dirty="0" smtClean="0"/>
              <a:t>: </a:t>
            </a:r>
          </a:p>
          <a:p>
            <a:pPr>
              <a:buNone/>
            </a:pPr>
            <a:r>
              <a:rPr lang="en-US" altLang="nl-NL" sz="2800" dirty="0" smtClean="0"/>
              <a:t>2003: </a:t>
            </a:r>
            <a:r>
              <a:rPr lang="en-US" altLang="nl-NL" sz="2800" dirty="0" err="1" smtClean="0"/>
              <a:t>Profielwerkstuk</a:t>
            </a:r>
            <a:r>
              <a:rPr lang="en-US" altLang="nl-NL" sz="2800" dirty="0" smtClean="0"/>
              <a:t> </a:t>
            </a:r>
            <a:r>
              <a:rPr lang="en-US" sz="2800" dirty="0" err="1"/>
              <a:t>Niek</a:t>
            </a:r>
            <a:r>
              <a:rPr lang="en-US" sz="2800" dirty="0"/>
              <a:t> </a:t>
            </a:r>
            <a:r>
              <a:rPr lang="en-US" sz="2800" dirty="0" err="1" smtClean="0"/>
              <a:t>Dubbelaar</a:t>
            </a:r>
            <a:r>
              <a:rPr lang="en-US" sz="2800" dirty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</a:t>
            </a:r>
            <a:r>
              <a:rPr lang="en-US" sz="2800" dirty="0" err="1" smtClean="0"/>
              <a:t>Remco</a:t>
            </a:r>
            <a:r>
              <a:rPr lang="en-US" sz="2800" dirty="0" smtClean="0"/>
              <a:t> </a:t>
            </a:r>
            <a:r>
              <a:rPr lang="en-US" sz="2800" dirty="0" err="1" smtClean="0"/>
              <a:t>Brantjes</a:t>
            </a:r>
            <a:r>
              <a:rPr lang="en-US" sz="2800" dirty="0" smtClean="0"/>
              <a:t> (Bonhoeffer College)</a:t>
            </a:r>
            <a:br>
              <a:rPr lang="en-US" sz="2800" dirty="0" smtClean="0"/>
            </a:br>
            <a:r>
              <a:rPr lang="en-US" sz="2800" dirty="0" smtClean="0"/>
              <a:t>       - </a:t>
            </a:r>
            <a:r>
              <a:rPr lang="en-US" sz="2800" dirty="0" err="1" smtClean="0"/>
              <a:t>videometingen</a:t>
            </a:r>
            <a:r>
              <a:rPr lang="en-US" sz="2800" dirty="0" smtClean="0"/>
              <a:t> van </a:t>
            </a:r>
            <a:br>
              <a:rPr lang="en-US" sz="2800" dirty="0" smtClean="0"/>
            </a:br>
            <a:r>
              <a:rPr lang="en-US" sz="2800" dirty="0" smtClean="0"/>
              <a:t>         </a:t>
            </a:r>
            <a:r>
              <a:rPr lang="en-US" sz="2800" dirty="0" err="1" smtClean="0"/>
              <a:t>bungeejump</a:t>
            </a:r>
            <a:r>
              <a:rPr lang="en-US" sz="2800" dirty="0" smtClean="0"/>
              <a:t> van</a:t>
            </a:r>
            <a:br>
              <a:rPr lang="en-US" sz="2800" dirty="0" smtClean="0"/>
            </a:br>
            <a:r>
              <a:rPr lang="en-US" sz="2800" dirty="0" smtClean="0"/>
              <a:t>         </a:t>
            </a:r>
            <a:r>
              <a:rPr lang="en-US" sz="2800" dirty="0" err="1" smtClean="0"/>
              <a:t>speelgoedpoppen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- </a:t>
            </a:r>
            <a:r>
              <a:rPr lang="en-US" sz="2800" dirty="0" err="1" smtClean="0"/>
              <a:t>publicatie</a:t>
            </a:r>
            <a:r>
              <a:rPr lang="en-US" sz="2800" dirty="0" smtClean="0"/>
              <a:t> in </a:t>
            </a:r>
            <a:r>
              <a:rPr lang="en-US" sz="2800" dirty="0" err="1" smtClean="0"/>
              <a:t>NTvN</a:t>
            </a:r>
            <a:endParaRPr lang="en-US" sz="2800" dirty="0" smtClean="0"/>
          </a:p>
          <a:p>
            <a:pPr>
              <a:buNone/>
            </a:pPr>
            <a:endParaRPr lang="en-US" altLang="nl-NL" sz="2800" dirty="0"/>
          </a:p>
          <a:p>
            <a:pPr>
              <a:buNone/>
            </a:pPr>
            <a:r>
              <a:rPr lang="en-US" altLang="nl-NL" sz="2800" dirty="0" err="1" smtClean="0"/>
              <a:t>Interessante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fase</a:t>
            </a:r>
            <a:r>
              <a:rPr lang="en-US" altLang="nl-NL" sz="2800" dirty="0" smtClean="0"/>
              <a:t>: </a:t>
            </a:r>
          </a:p>
          <a:p>
            <a:pPr>
              <a:buNone/>
            </a:pPr>
            <a:r>
              <a:rPr lang="en-US" altLang="nl-NL" sz="2800" dirty="0" err="1" smtClean="0"/>
              <a:t>valbeweging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samen</a:t>
            </a:r>
            <a:r>
              <a:rPr lang="en-US" altLang="nl-NL" sz="2800" dirty="0" smtClean="0"/>
              <a:t> </a:t>
            </a:r>
          </a:p>
          <a:p>
            <a:pPr>
              <a:buNone/>
            </a:pPr>
            <a:r>
              <a:rPr lang="en-US" altLang="nl-NL" sz="2800" dirty="0" smtClean="0"/>
              <a:t>met </a:t>
            </a:r>
            <a:r>
              <a:rPr lang="en-US" altLang="nl-NL" sz="2800" dirty="0" err="1" smtClean="0"/>
              <a:t>koord</a:t>
            </a:r>
            <a:r>
              <a:rPr lang="en-US" altLang="nl-NL" sz="2800" dirty="0" smtClean="0"/>
              <a:t>: </a:t>
            </a:r>
            <a:r>
              <a:rPr lang="en-US" sz="2800" i="1" dirty="0"/>
              <a:t>a </a:t>
            </a:r>
            <a:r>
              <a:rPr lang="en-US" sz="2800" dirty="0" smtClean="0"/>
              <a:t>&gt; </a:t>
            </a:r>
            <a:r>
              <a:rPr lang="en-US" sz="2800" i="1" dirty="0" smtClean="0"/>
              <a:t>g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altLang="nl-NL" sz="2800" dirty="0" smtClean="0"/>
          </a:p>
        </p:txBody>
      </p:sp>
      <p:pic>
        <p:nvPicPr>
          <p:cNvPr id="4" name="Picture 3" descr="Foto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57500"/>
            <a:ext cx="2484043" cy="186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s3-eu-west-1.amazonaws.com/natuurkunde-assets/content_files/files/4451/original/supportBinaryFiles_referenceId_2_supportId_881691?14102647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18" y="4833937"/>
            <a:ext cx="32480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5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r>
              <a:rPr lang="en-US" altLang="nl-NL" dirty="0" err="1" smtClean="0"/>
              <a:t>Inhoud</a:t>
            </a:r>
            <a:r>
              <a:rPr lang="nl-NL" altLang="nl-NL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8229600" cy="5638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Monotype Sorts" pitchFamily="2" charset="2"/>
              <a:buAutoNum type="arabicPeriod"/>
            </a:pPr>
            <a:r>
              <a:rPr lang="en-US" altLang="nl-NL" sz="2800" b="1" i="1" dirty="0" err="1" smtClean="0"/>
              <a:t>Achtergrond</a:t>
            </a:r>
            <a:r>
              <a:rPr lang="en-US" altLang="nl-NL" sz="2800" b="1" i="1" dirty="0" smtClean="0"/>
              <a:t/>
            </a:r>
            <a:br>
              <a:rPr lang="en-US" altLang="nl-NL" sz="2800" b="1" i="1" dirty="0" smtClean="0"/>
            </a:br>
            <a:endParaRPr lang="en-US" altLang="nl-NL" sz="2800" b="1" i="1" dirty="0" smtClean="0"/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Monotype Sorts" pitchFamily="2" charset="2"/>
              <a:buAutoNum type="arabicPeriod"/>
            </a:pPr>
            <a:r>
              <a:rPr lang="en-US" altLang="nl-NL" sz="2800" b="1" i="1" dirty="0" smtClean="0"/>
              <a:t>Hoe </a:t>
            </a:r>
            <a:r>
              <a:rPr lang="en-US" altLang="nl-NL" sz="2800" b="1" i="1" dirty="0" err="1" smtClean="0"/>
              <a:t>hangt</a:t>
            </a:r>
            <a:r>
              <a:rPr lang="en-US" altLang="nl-NL" sz="2800" b="1" i="1" dirty="0" smtClean="0"/>
              <a:t> </a:t>
            </a:r>
            <a:r>
              <a:rPr lang="en-US" altLang="nl-NL" sz="2800" b="1" i="1" dirty="0" err="1" smtClean="0"/>
              <a:t>een</a:t>
            </a:r>
            <a:r>
              <a:rPr lang="en-US" altLang="nl-NL" sz="2800" b="1" i="1" dirty="0" smtClean="0"/>
              <a:t> </a:t>
            </a:r>
            <a:r>
              <a:rPr lang="en-US" altLang="nl-NL" sz="2800" b="1" i="1" dirty="0" err="1" smtClean="0"/>
              <a:t>ketting</a:t>
            </a:r>
            <a:r>
              <a:rPr lang="en-US" altLang="nl-NL" sz="2800" b="1" i="1" dirty="0" smtClean="0"/>
              <a:t>?</a:t>
            </a:r>
            <a:r>
              <a:rPr lang="en-US" altLang="nl-NL" sz="2800" dirty="0" smtClean="0"/>
              <a:t/>
            </a:r>
            <a:br>
              <a:rPr lang="en-US" altLang="nl-NL" sz="2800" dirty="0" smtClean="0"/>
            </a:br>
            <a:endParaRPr lang="en-US" altLang="nl-NL" sz="2800" dirty="0" smtClean="0"/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Monotype Sorts" pitchFamily="2" charset="2"/>
              <a:buAutoNum type="arabicPeriod"/>
            </a:pPr>
            <a:r>
              <a:rPr lang="en-US" altLang="nl-NL" sz="2800" b="1" i="1" dirty="0" smtClean="0"/>
              <a:t>Slinky </a:t>
            </a:r>
            <a:r>
              <a:rPr lang="en-US" altLang="nl-NL" sz="2800" b="1" i="1" dirty="0" err="1" smtClean="0"/>
              <a:t>fysica</a:t>
            </a:r>
            <a:r>
              <a:rPr lang="en-US" altLang="nl-NL" sz="2800" b="1" i="1" dirty="0" smtClean="0"/>
              <a:t/>
            </a:r>
            <a:br>
              <a:rPr lang="en-US" altLang="nl-NL" sz="2800" b="1" i="1" dirty="0" smtClean="0"/>
            </a:br>
            <a:endParaRPr lang="en-US" altLang="nl-NL" sz="2800" dirty="0" smtClean="0"/>
          </a:p>
          <a:p>
            <a:pPr marL="609600" indent="-609600">
              <a:lnSpc>
                <a:spcPct val="80000"/>
              </a:lnSpc>
              <a:buClr>
                <a:schemeClr val="tx2"/>
              </a:buClr>
              <a:buFont typeface="Monotype Sorts" pitchFamily="2" charset="2"/>
              <a:buAutoNum type="arabicPeriod"/>
            </a:pPr>
            <a:r>
              <a:rPr lang="en-US" altLang="nl-NL" sz="2800" b="1" i="1" dirty="0" err="1" smtClean="0"/>
              <a:t>Vallen</a:t>
            </a:r>
            <a:r>
              <a:rPr lang="en-US" altLang="nl-NL" sz="2800" b="1" i="1" dirty="0" smtClean="0"/>
              <a:t> met </a:t>
            </a:r>
            <a:r>
              <a:rPr lang="en-US" altLang="nl-NL" sz="2800" b="1" i="1" dirty="0" err="1" smtClean="0"/>
              <a:t>versnelling</a:t>
            </a:r>
            <a:r>
              <a:rPr lang="en-US" altLang="nl-NL" sz="2800" b="1" i="1" dirty="0" smtClean="0"/>
              <a:t> &gt; g</a:t>
            </a:r>
            <a:r>
              <a:rPr lang="en-US" altLang="nl-NL" sz="900" b="1" i="1" dirty="0" smtClean="0"/>
              <a:t/>
            </a:r>
            <a:br>
              <a:rPr lang="en-US" altLang="nl-NL" sz="900" b="1" i="1" dirty="0" smtClean="0"/>
            </a:br>
            <a:endParaRPr lang="en-US" altLang="nl-NL" sz="2800" b="1" i="1" dirty="0" smtClean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71550" y="1066800"/>
                <a:ext cx="8172450" cy="6708058"/>
              </a:xfrm>
            </p:spPr>
            <p:txBody>
              <a:bodyPr/>
              <a:lstStyle/>
              <a:p>
                <a:r>
                  <a:rPr lang="en-US" altLang="nl-NL" sz="2800" dirty="0" err="1" smtClean="0"/>
                  <a:t>veel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reacties</a:t>
                </a:r>
                <a:r>
                  <a:rPr lang="en-US" altLang="nl-NL" sz="2800" dirty="0" smtClean="0"/>
                  <a:t> over </a:t>
                </a:r>
                <a:r>
                  <a:rPr lang="en-US" altLang="nl-NL" sz="2800" dirty="0" err="1" smtClean="0"/>
                  <a:t>kwaliteit</a:t>
                </a:r>
                <a:r>
                  <a:rPr lang="en-US" altLang="nl-NL" sz="2800" dirty="0" smtClean="0"/>
                  <a:t> van </a:t>
                </a:r>
                <a:r>
                  <a:rPr lang="en-US" altLang="nl-NL" sz="2800" dirty="0" err="1" smtClean="0"/>
                  <a:t>natuurkunde-onderwijs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vanwege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versnelling</a:t>
                </a:r>
                <a:r>
                  <a:rPr lang="en-US" altLang="nl-NL" sz="2800" dirty="0" smtClean="0"/>
                  <a:t> &gt; </a:t>
                </a:r>
                <a14:m>
                  <m:oMath xmlns:m="http://schemas.openxmlformats.org/officeDocument/2006/math">
                    <m:r>
                      <a:rPr lang="en-US" altLang="nl-NL" sz="2800" b="0" i="1" smtClean="0">
                        <a:latin typeface="Cambria Math"/>
                      </a:rPr>
                      <m:t>𝑔</m:t>
                    </m:r>
                  </m:oMath>
                </a14:m>
                <a:endParaRPr lang="en-US" altLang="nl-NL" sz="2800" dirty="0"/>
              </a:p>
              <a:p>
                <a:r>
                  <a:rPr lang="nl-NL" sz="2800" dirty="0" smtClean="0"/>
                  <a:t>redactioneel commentaar: </a:t>
                </a:r>
                <a:br>
                  <a:rPr lang="nl-NL" sz="2800" dirty="0" smtClean="0"/>
                </a:br>
                <a:r>
                  <a:rPr lang="nl-NL" sz="2800" dirty="0" smtClean="0"/>
                  <a:t>“Het </a:t>
                </a:r>
                <a:r>
                  <a:rPr lang="nl-NL" sz="2800" i="1" dirty="0"/>
                  <a:t>bungee</a:t>
                </a:r>
                <a:r>
                  <a:rPr lang="nl-NL" sz="2800" dirty="0"/>
                  <a:t>-artikel </a:t>
                </a:r>
                <a:r>
                  <a:rPr lang="nl-NL" sz="2800" dirty="0" smtClean="0"/>
                  <a:t>toont in </a:t>
                </a:r>
                <a:r>
                  <a:rPr lang="nl-NL" sz="2800" dirty="0"/>
                  <a:t>ieder geval </a:t>
                </a:r>
                <a:r>
                  <a:rPr lang="nl-NL" sz="2800" dirty="0" smtClean="0"/>
                  <a:t>aan </a:t>
                </a:r>
                <a:r>
                  <a:rPr lang="nl-NL" sz="2800" dirty="0"/>
                  <a:t>dat de klassieke </a:t>
                </a:r>
                <a:r>
                  <a:rPr lang="nl-NL" sz="2800" dirty="0" smtClean="0"/>
                  <a:t>mechanica </a:t>
                </a:r>
                <a:r>
                  <a:rPr lang="nl-NL" sz="2800" dirty="0"/>
                  <a:t>de </a:t>
                </a:r>
                <a:r>
                  <a:rPr lang="nl-NL" sz="2800" dirty="0" err="1" smtClean="0"/>
                  <a:t>intuïtie</a:t>
                </a:r>
                <a:r>
                  <a:rPr lang="nl-NL" sz="2800" dirty="0" smtClean="0"/>
                  <a:t> </a:t>
                </a:r>
                <a:r>
                  <a:rPr lang="nl-NL" sz="2800" dirty="0"/>
                  <a:t>flink beet kan nemen en leuke, </a:t>
                </a:r>
                <a:r>
                  <a:rPr lang="nl-NL" sz="2800" dirty="0" smtClean="0"/>
                  <a:t>toegankelijke </a:t>
                </a:r>
                <a:r>
                  <a:rPr lang="nl-NL" sz="2800" dirty="0"/>
                  <a:t>puzzels oplevert</a:t>
                </a:r>
                <a:r>
                  <a:rPr lang="en-US" altLang="nl-NL" sz="2800" dirty="0" smtClean="0"/>
                  <a:t>.”</a:t>
                </a:r>
              </a:p>
              <a:p>
                <a:r>
                  <a:rPr lang="en-US" altLang="nl-NL" sz="2800" dirty="0" smtClean="0"/>
                  <a:t>2010: high speed </a:t>
                </a:r>
                <a:r>
                  <a:rPr lang="en-US" altLang="nl-NL" sz="2800" dirty="0" err="1" smtClean="0"/>
                  <a:t>videometingen</a:t>
                </a:r>
                <a:r>
                  <a:rPr lang="en-US" altLang="nl-NL" sz="2800" dirty="0"/>
                  <a:t> </a:t>
                </a:r>
                <a:r>
                  <a:rPr lang="en-US" altLang="nl-NL" sz="2800" dirty="0" smtClean="0"/>
                  <a:t>+ </a:t>
                </a:r>
                <a:r>
                  <a:rPr lang="en-US" altLang="nl-NL" sz="2800" dirty="0" err="1" smtClean="0"/>
                  <a:t>modellering</a:t>
                </a:r>
                <a:endParaRPr lang="en-US" altLang="nl-NL" sz="2800" dirty="0"/>
              </a:p>
              <a:p>
                <a:pPr marL="0" indent="0">
                  <a:buNone/>
                </a:pPr>
                <a:endParaRPr lang="en-US" altLang="nl-NL" sz="2800" i="1" dirty="0"/>
              </a:p>
              <a:p>
                <a:pPr marL="0" indent="0">
                  <a:buNone/>
                </a:pPr>
                <a:r>
                  <a:rPr lang="nl-NL" sz="2800" dirty="0" smtClean="0"/>
                  <a:t>André </a:t>
                </a:r>
                <a:r>
                  <a:rPr lang="nl-NL" sz="2800" dirty="0" err="1"/>
                  <a:t>Heck</a:t>
                </a:r>
                <a:r>
                  <a:rPr lang="nl-NL" sz="2800" dirty="0"/>
                  <a:t> </a:t>
                </a:r>
                <a:r>
                  <a:rPr lang="nl-NL" sz="2800" dirty="0" smtClean="0"/>
                  <a:t>et al (2010). </a:t>
                </a:r>
                <a:r>
                  <a:rPr lang="en-US" sz="2800" dirty="0"/>
                  <a:t>Understanding Physics of Bungee Jumping. </a:t>
                </a:r>
                <a:r>
                  <a:rPr lang="en-US" sz="2800" i="1" dirty="0"/>
                  <a:t>Physics Education</a:t>
                </a:r>
                <a:r>
                  <a:rPr lang="en-US" sz="2800" dirty="0"/>
                  <a:t>, 45 (1)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63-72</a:t>
                </a:r>
                <a:r>
                  <a:rPr lang="nl-NL" sz="2800" dirty="0" smtClean="0"/>
                  <a:t>. </a:t>
                </a:r>
                <a:endParaRPr lang="nl-NL" altLang="nl-NL" sz="2800" dirty="0"/>
              </a:p>
              <a:p>
                <a:pPr marL="0" indent="0">
                  <a:buNone/>
                </a:pPr>
                <a:r>
                  <a:rPr lang="en-US" altLang="nl-NL" sz="2800" dirty="0" smtClean="0"/>
                  <a:t/>
                </a:r>
                <a:br>
                  <a:rPr lang="en-US" altLang="nl-NL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nl-NL" sz="1000" dirty="0" smtClean="0"/>
              </a:p>
              <a:p>
                <a:endParaRPr lang="en-US" altLang="nl-NL" sz="2800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1550" y="1066800"/>
                <a:ext cx="8172450" cy="6708058"/>
              </a:xfrm>
              <a:blipFill rotWithShape="1">
                <a:blip r:embed="rId2"/>
                <a:stretch>
                  <a:fillRect l="-1491" t="-909" r="-24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10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219200"/>
          </a:xfrm>
        </p:spPr>
        <p:txBody>
          <a:bodyPr/>
          <a:lstStyle/>
          <a:p>
            <a:pPr algn="ctr"/>
            <a:r>
              <a:rPr lang="en-US" altLang="nl-NL" sz="3200" dirty="0" err="1" smtClean="0"/>
              <a:t>Modellering</a:t>
            </a:r>
            <a:endParaRPr lang="en-US" altLang="nl-NL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66800" y="1371600"/>
                <a:ext cx="8077200" cy="5029200"/>
              </a:xfrm>
            </p:spPr>
            <p:txBody>
              <a:bodyPr/>
              <a:lstStyle/>
              <a:p>
                <a:pPr>
                  <a:buFont typeface="Monotype Sorts" pitchFamily="2" charset="2"/>
                  <a:buNone/>
                </a:pPr>
                <a:r>
                  <a:rPr lang="nl-NL" altLang="nl-NL" sz="2800" i="1" dirty="0" smtClean="0"/>
                  <a:t>Uitgangspunten: </a:t>
                </a:r>
              </a:p>
              <a:p>
                <a:r>
                  <a:rPr lang="en-US" altLang="nl-NL" sz="2800" dirty="0" err="1" smtClean="0"/>
                  <a:t>bekijk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vallend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persoon</a:t>
                </a:r>
                <a:r>
                  <a:rPr lang="en-US" altLang="nl-NL" sz="2800" dirty="0" smtClean="0"/>
                  <a:t> + </a:t>
                </a:r>
                <a:r>
                  <a:rPr lang="en-US" altLang="nl-NL" sz="2800" dirty="0" err="1" smtClean="0"/>
                  <a:t>koord</a:t>
                </a:r>
                <a:r>
                  <a:rPr lang="en-US" altLang="nl-NL" sz="2800" dirty="0" smtClean="0"/>
                  <a:t> </a:t>
                </a:r>
                <a:r>
                  <a:rPr lang="en-US" altLang="nl-NL" sz="2800" dirty="0" err="1" smtClean="0"/>
                  <a:t>tezamen</a:t>
                </a:r>
                <a:r>
                  <a:rPr lang="en-US" altLang="nl-NL" sz="2800" dirty="0" smtClean="0"/>
                  <a:t/>
                </a:r>
                <a:br>
                  <a:rPr lang="en-US" altLang="nl-NL" sz="2800" dirty="0" smtClean="0"/>
                </a:br>
                <a:endParaRPr lang="nl-NL" altLang="nl-NL" sz="800" i="1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we </a:t>
                </a:r>
                <a:r>
                  <a:rPr lang="en-US" sz="2800" dirty="0" err="1" smtClean="0"/>
                  <a:t>zijn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gewend</a:t>
                </a:r>
                <a:r>
                  <a:rPr lang="en-US" sz="2800" dirty="0" smtClean="0"/>
                  <a:t> aan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m:rPr>
                        <m:nor/>
                      </m:rPr>
                      <a:rPr lang="en-US" sz="2800"/>
                      <m:t>·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, maar </a:t>
                </a:r>
                <a:r>
                  <a:rPr lang="en-US" sz="2800" dirty="0" err="1" smtClean="0"/>
                  <a:t>versnelling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 smtClean="0"/>
                  <a:t>behoeft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een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kracht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als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oorzaak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correct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𝑑𝑝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 smtClean="0"/>
                  <a:t>  met </a:t>
                </a:r>
                <a:r>
                  <a:rPr lang="en-US" sz="2800" dirty="0" err="1" smtClean="0"/>
                  <a:t>impuls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m:rPr>
                        <m:nor/>
                      </m:rPr>
                      <a:rPr lang="en-US" sz="2800"/>
                      <m:t>·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2800" dirty="0" err="1" smtClean="0"/>
                  <a:t>en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voor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tijdsafhankelijke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massa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geldt</a:t>
                </a:r>
                <a:r>
                  <a:rPr lang="en-US" sz="2800" dirty="0" smtClean="0"/>
                  <a:t>: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𝑑𝑚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m:rPr>
                        <m:nor/>
                      </m:rPr>
                      <a:rPr lang="en-US" sz="2800"/>
                      <m:t>·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m:rPr>
                        <m:nor/>
                      </m:rPr>
                      <a:rPr lang="en-US" sz="2800"/>
                      <m:t>·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800" dirty="0" err="1"/>
                  <a:t>a</a:t>
                </a:r>
                <a:r>
                  <a:rPr lang="en-US" sz="2800" dirty="0" err="1" smtClean="0"/>
                  <a:t>ls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𝑚𝑔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en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effect </a:t>
                </a:r>
                <a:r>
                  <a:rPr lang="en-US" sz="2800" dirty="0" err="1" smtClean="0"/>
                  <a:t>alleen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gevolg</a:t>
                </a:r>
                <a:r>
                  <a:rPr lang="en-US" sz="2800" dirty="0" smtClean="0"/>
                  <a:t> van </a:t>
                </a:r>
                <a:r>
                  <a:rPr lang="en-US" sz="2800" dirty="0" err="1" smtClean="0"/>
                  <a:t>afnemende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massa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1400" i="1" dirty="0"/>
              </a:p>
              <a:p>
                <a:endParaRPr lang="en-US" altLang="nl-NL" sz="2800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800" y="1371600"/>
                <a:ext cx="8077200" cy="5029200"/>
              </a:xfrm>
              <a:blipFill rotWithShape="1">
                <a:blip r:embed="rId2"/>
                <a:stretch>
                  <a:fillRect l="-1509" t="-1212" b="-76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slin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90"/>
            <a:ext cx="819150" cy="68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034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700" dirty="0"/>
              <a:t>Newton’s </a:t>
            </a:r>
            <a:r>
              <a:rPr lang="en-US" sz="3700" dirty="0" smtClean="0"/>
              <a:t>2e wet</a:t>
            </a:r>
            <a:endParaRPr lang="en-US" sz="37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762000"/>
            <a:ext cx="8229600" cy="5357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8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blok</a:t>
            </a:r>
            <a:r>
              <a:rPr lang="en-US" sz="2400" dirty="0" smtClean="0"/>
              <a:t>          </a:t>
            </a:r>
            <a:r>
              <a:rPr lang="en-US" sz="2400" dirty="0" smtClean="0">
                <a:hlinkClick r:id="rId2" action="ppaction://hlinkfile"/>
              </a:rPr>
              <a:t>video of experiment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m</a:t>
            </a:r>
            <a:r>
              <a:rPr lang="en-US" sz="2400" dirty="0" smtClean="0"/>
              <a:t> =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ketting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 = m/M</a:t>
            </a:r>
            <a:br>
              <a:rPr lang="en-US" sz="2400" dirty="0" smtClean="0"/>
            </a:br>
            <a:r>
              <a:rPr lang="en-US" sz="2400" i="1" dirty="0" smtClean="0"/>
              <a:t>L</a:t>
            </a:r>
            <a:r>
              <a:rPr lang="en-US" sz="2400" dirty="0" smtClean="0"/>
              <a:t> </a:t>
            </a:r>
            <a:r>
              <a:rPr lang="en-US" sz="32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lengte</a:t>
            </a:r>
            <a:r>
              <a:rPr lang="en-US" sz="2400" dirty="0" smtClean="0"/>
              <a:t> </a:t>
            </a:r>
            <a:r>
              <a:rPr lang="en-US" sz="2400" dirty="0" err="1" smtClean="0"/>
              <a:t>ketting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g</a:t>
            </a:r>
            <a:r>
              <a:rPr lang="en-US" sz="2400" dirty="0" smtClean="0"/>
              <a:t>  = </a:t>
            </a:r>
            <a:r>
              <a:rPr lang="en-US" sz="2400" dirty="0" err="1" smtClean="0"/>
              <a:t>valversnelling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a</a:t>
            </a:r>
            <a:r>
              <a:rPr lang="en-US" sz="2400" dirty="0" smtClean="0"/>
              <a:t>  = </a:t>
            </a:r>
            <a:r>
              <a:rPr lang="en-US" sz="2400" dirty="0" err="1" smtClean="0"/>
              <a:t>versnelling</a:t>
            </a:r>
            <a:r>
              <a:rPr lang="en-US" sz="2400" dirty="0" smtClean="0"/>
              <a:t> van </a:t>
            </a:r>
            <a:r>
              <a:rPr lang="en-US" sz="2400" dirty="0" err="1" smtClean="0"/>
              <a:t>blok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object = cube + moving part of the chain</a:t>
            </a:r>
            <a:br>
              <a:rPr lang="en-US" sz="2400" dirty="0" smtClean="0"/>
            </a:b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i="1" dirty="0" err="1" smtClean="0"/>
              <a:t>m</a:t>
            </a:r>
            <a:r>
              <a:rPr lang="en-US" sz="2400" baseline="-25000" dirty="0" err="1" smtClean="0"/>
              <a:t>obj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i="1" dirty="0" smtClean="0"/>
              <a:t>M</a:t>
            </a:r>
            <a:r>
              <a:rPr lang="en-US" sz="2400" dirty="0" smtClean="0"/>
              <a:t> + </a:t>
            </a:r>
            <a:r>
              <a:rPr lang="en-US" sz="2400" i="1" dirty="0" smtClean="0"/>
              <a:t>m </a:t>
            </a:r>
            <a:r>
              <a:rPr lang="en-US" sz="2400" dirty="0" smtClean="0"/>
              <a:t>(</a:t>
            </a:r>
            <a:r>
              <a:rPr lang="en-US" sz="2400" i="1" dirty="0" smtClean="0"/>
              <a:t>L</a:t>
            </a:r>
            <a:r>
              <a:rPr lang="en-US" sz="2400" dirty="0" smtClean="0"/>
              <a:t>-</a:t>
            </a:r>
            <a:r>
              <a:rPr lang="en-US" sz="2400" i="1" dirty="0" smtClean="0"/>
              <a:t>y </a:t>
            </a:r>
            <a:r>
              <a:rPr lang="en-US" sz="2400" dirty="0" smtClean="0"/>
              <a:t>)/2</a:t>
            </a:r>
            <a:r>
              <a:rPr lang="en-US" sz="2400" i="1" dirty="0" smtClean="0"/>
              <a:t>L</a:t>
            </a:r>
            <a:br>
              <a:rPr lang="en-US" sz="2400" i="1" dirty="0" smtClean="0"/>
            </a:br>
            <a:endParaRPr lang="en-US" sz="1200" i="1" dirty="0" smtClean="0"/>
          </a:p>
          <a:p>
            <a:pPr>
              <a:lnSpc>
                <a:spcPct val="90000"/>
              </a:lnSpc>
            </a:pPr>
            <a:r>
              <a:rPr lang="en-US" sz="2400" i="1" dirty="0" smtClean="0"/>
              <a:t>m</a:t>
            </a:r>
            <a:r>
              <a:rPr lang="nl-NL" sz="2400" i="1" dirty="0" smtClean="0"/>
              <a:t>'</a:t>
            </a:r>
            <a:r>
              <a:rPr lang="en-US" sz="2400" baseline="-25000" dirty="0" err="1" smtClean="0"/>
              <a:t>obj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d</a:t>
            </a:r>
            <a:r>
              <a:rPr lang="en-US" sz="2400" i="1" dirty="0" err="1" smtClean="0"/>
              <a:t>m</a:t>
            </a:r>
            <a:r>
              <a:rPr lang="en-US" sz="2400" baseline="-25000" dirty="0" err="1" smtClean="0"/>
              <a:t>obj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 = -</a:t>
            </a:r>
            <a:r>
              <a:rPr lang="en-US" sz="2400" i="1" dirty="0" smtClean="0"/>
              <a:t>m v </a:t>
            </a:r>
            <a:r>
              <a:rPr lang="en-US" sz="2400" dirty="0" smtClean="0"/>
              <a:t>/2</a:t>
            </a:r>
            <a:r>
              <a:rPr lang="en-US" sz="2400" i="1" dirty="0" smtClean="0"/>
              <a:t>L</a:t>
            </a:r>
            <a:br>
              <a:rPr lang="en-US" sz="2400" i="1" dirty="0" smtClean="0"/>
            </a:br>
            <a:endParaRPr lang="en-US" sz="1200" i="1" dirty="0" smtClean="0"/>
          </a:p>
          <a:p>
            <a:pPr>
              <a:lnSpc>
                <a:spcPct val="90000"/>
              </a:lnSpc>
            </a:pPr>
            <a:r>
              <a:rPr lang="en-US" sz="2400" i="1" dirty="0" err="1" smtClean="0"/>
              <a:t>v</a:t>
            </a:r>
            <a:r>
              <a:rPr lang="en-US" sz="2400" baseline="-25000" dirty="0" err="1" smtClean="0"/>
              <a:t>obj</a:t>
            </a:r>
            <a:r>
              <a:rPr lang="en-US" sz="2400" i="1" dirty="0" smtClean="0"/>
              <a:t> = v</a:t>
            </a:r>
            <a:r>
              <a:rPr lang="en-US" sz="2400" dirty="0" smtClean="0"/>
              <a:t>/2</a:t>
            </a:r>
            <a:br>
              <a:rPr lang="en-US" sz="2400" dirty="0" smtClean="0"/>
            </a:b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400" i="1" dirty="0" smtClean="0"/>
              <a:t>g</a:t>
            </a:r>
            <a:r>
              <a:rPr lang="en-US" sz="2400" dirty="0" smtClean="0"/>
              <a:t> = </a:t>
            </a:r>
            <a:r>
              <a:rPr lang="en-US" sz="2400" i="1" dirty="0" smtClean="0"/>
              <a:t>a</a:t>
            </a:r>
            <a:r>
              <a:rPr lang="en-US" sz="2400" dirty="0" smtClean="0"/>
              <a:t> + </a:t>
            </a:r>
            <a:r>
              <a:rPr lang="en-US" sz="2400" i="1" dirty="0" smtClean="0"/>
              <a:t>m</a:t>
            </a:r>
            <a:r>
              <a:rPr lang="nl-NL" sz="2400" i="1" dirty="0" smtClean="0"/>
              <a:t>'</a:t>
            </a:r>
            <a:r>
              <a:rPr lang="en-US" sz="2400" baseline="-25000" dirty="0" err="1" smtClean="0"/>
              <a:t>obj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/</a:t>
            </a:r>
            <a:r>
              <a:rPr lang="en-US" sz="2400" i="1" dirty="0" err="1" smtClean="0"/>
              <a:t>m</a:t>
            </a:r>
            <a:r>
              <a:rPr lang="en-US" sz="2400" baseline="-25000" dirty="0" err="1" smtClean="0"/>
              <a:t>obj</a:t>
            </a:r>
            <a:r>
              <a:rPr lang="en-US" sz="2400" dirty="0" smtClean="0"/>
              <a:t> </a:t>
            </a:r>
            <a:r>
              <a:rPr lang="nl-NL" sz="2400" dirty="0" smtClean="0">
                <a:latin typeface="Symbol" pitchFamily="18" charset="2"/>
              </a:rPr>
              <a:t>× </a:t>
            </a:r>
            <a:r>
              <a:rPr lang="en-US" sz="2400" i="1" dirty="0" err="1" smtClean="0"/>
              <a:t>v</a:t>
            </a:r>
            <a:r>
              <a:rPr lang="en-US" sz="2400" baseline="-25000" dirty="0" err="1" smtClean="0"/>
              <a:t>obj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i="1" dirty="0" smtClean="0"/>
              <a:t>a</a:t>
            </a:r>
            <a:r>
              <a:rPr lang="en-US" sz="2400" dirty="0" smtClean="0"/>
              <a:t> = </a:t>
            </a:r>
            <a:r>
              <a:rPr lang="en-US" sz="2400" i="1" dirty="0" smtClean="0"/>
              <a:t>g</a:t>
            </a:r>
            <a:r>
              <a:rPr lang="en-US" sz="2400" dirty="0" smtClean="0"/>
              <a:t> +</a:t>
            </a:r>
            <a:r>
              <a:rPr lang="nl-NL" sz="2400" dirty="0" smtClean="0"/>
              <a:t> ½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/ (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(</a:t>
            </a:r>
            <a:r>
              <a:rPr lang="en-US" sz="2400" i="1" dirty="0" smtClean="0"/>
              <a:t>L</a:t>
            </a:r>
            <a:r>
              <a:rPr lang="en-US" sz="2400" dirty="0" smtClean="0"/>
              <a:t>-</a:t>
            </a:r>
            <a:r>
              <a:rPr lang="en-US" sz="2400" i="1" dirty="0" smtClean="0"/>
              <a:t>y </a:t>
            </a:r>
            <a:r>
              <a:rPr lang="en-US" sz="2400" dirty="0" smtClean="0"/>
              <a:t>)+2</a:t>
            </a:r>
            <a:r>
              <a:rPr lang="en-US" sz="2400" i="1" dirty="0" smtClean="0"/>
              <a:t>L </a:t>
            </a:r>
            <a:r>
              <a:rPr lang="en-US" sz="2400" dirty="0" smtClean="0"/>
              <a:t>)</a:t>
            </a:r>
            <a:endParaRPr lang="en-US" sz="2400" dirty="0">
              <a:latin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064" y="0"/>
            <a:ext cx="173393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6593" y="4143380"/>
            <a:ext cx="2647408" cy="250033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EA9B-6E57-4746-817E-1EA4629D7D61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370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Video</a:t>
            </a:r>
            <a:r>
              <a:rPr lang="en-US" sz="3600" dirty="0" smtClean="0"/>
              <a:t> </a:t>
            </a:r>
            <a:r>
              <a:rPr lang="en-US" sz="3600" dirty="0" err="1" smtClean="0"/>
              <a:t>analyse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computer </a:t>
            </a:r>
            <a:r>
              <a:rPr lang="en-US" sz="3600" dirty="0" err="1" smtClean="0"/>
              <a:t>modelleren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43000" y="1143000"/>
                <a:ext cx="8229600" cy="53578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hlinkClick r:id="rId2" action="ppaction://hlinkfile"/>
                  </a:rPr>
                  <a:t>video </a:t>
                </a:r>
                <a:r>
                  <a:rPr lang="en-US" sz="2800" dirty="0" err="1" smtClean="0">
                    <a:hlinkClick r:id="rId2" action="ppaction://hlinkfile"/>
                  </a:rPr>
                  <a:t>analyse</a:t>
                </a:r>
                <a:r>
                  <a:rPr lang="en-US" sz="2800" dirty="0" smtClean="0"/>
                  <a:t> in Coach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hlinkClick r:id="rId3" action="ppaction://hlinkfile"/>
                  </a:rPr>
                  <a:t>computer model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err="1" smtClean="0"/>
                  <a:t>zonder</a:t>
                </a:r>
                <a:r>
                  <a:rPr lang="en-US" sz="2800" dirty="0" smtClean="0"/>
                  <a:t> aerodynamic </a:t>
                </a:r>
                <a:r>
                  <a:rPr lang="en-US" sz="2800" dirty="0" err="1" smtClean="0"/>
                  <a:t>effecten</a:t>
                </a: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 err="1" smtClean="0"/>
                  <a:t>formule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als</a:t>
                </a:r>
                <a:r>
                  <a:rPr lang="en-US" sz="2800" dirty="0" smtClean="0"/>
                  <a:t> het object </a:t>
                </a:r>
                <a:r>
                  <a:rPr lang="en-US" sz="2800" dirty="0" err="1" smtClean="0"/>
                  <a:t>gevallen</a:t>
                </a:r>
                <a:r>
                  <a:rPr lang="en-US" sz="2800" dirty="0" smtClean="0"/>
                  <a:t> is over </a:t>
                </a:r>
                <a:r>
                  <a:rPr lang="en-US" sz="2800" dirty="0" err="1" smtClean="0"/>
                  <a:t>een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afstand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gelijk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aan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rustlengte</a:t>
                </a:r>
                <a:r>
                  <a:rPr lang="en-US" sz="2800" dirty="0" smtClean="0"/>
                  <a:t>:</a:t>
                </a:r>
                <a:r>
                  <a:rPr lang="nl-NL" sz="2800" b="0" i="0" dirty="0" smtClean="0">
                    <a:latin typeface="Cambria Math"/>
                  </a:rPr>
                  <a:t/>
                </a:r>
                <a:br>
                  <a:rPr lang="nl-NL" sz="2800" b="0" i="0" dirty="0" smtClean="0">
                    <a:latin typeface="Cambria Math"/>
                  </a:rPr>
                </a:br>
                <a:endParaRPr lang="nl-NL" sz="2800" b="0" i="0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/>
                        </a:rPr>
                        <m:t>𝑎</m:t>
                      </m:r>
                      <m:r>
                        <a:rPr lang="nl-NL" sz="2800" b="0" i="1" smtClean="0">
                          <a:latin typeface="Cambria Math"/>
                        </a:rPr>
                        <m:t>=</m:t>
                      </m:r>
                      <m:r>
                        <a:rPr lang="nl-NL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nl-NL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8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nl-NL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28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nl-NL" sz="2800" b="0" i="1" smtClean="0">
                                  <a:latin typeface="Cambria Math"/>
                                  <a:ea typeface="Cambria Math"/>
                                </a:rPr>
                                <m:t>(4+</m:t>
                              </m:r>
                              <m:r>
                                <a:rPr lang="nl-NL" sz="28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nl-NL" sz="28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00" y="1143000"/>
                <a:ext cx="8229600" cy="5357850"/>
              </a:xfrm>
              <a:blipFill rotWithShape="1">
                <a:blip r:embed="rId4"/>
                <a:stretch>
                  <a:fillRect l="-667" t="-19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EA9B-6E57-4746-817E-1EA4629D7D61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04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219200"/>
          </a:xfrm>
        </p:spPr>
        <p:txBody>
          <a:bodyPr/>
          <a:lstStyle/>
          <a:p>
            <a:r>
              <a:rPr lang="en-US" altLang="nl-NL" smtClean="0"/>
              <a:t>1. Achtergrond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nl-NL" altLang="nl-NL" sz="2800" dirty="0" smtClean="0"/>
              <a:t>Meer aandacht in wiskundeonderwijs voor</a:t>
            </a:r>
            <a:br>
              <a:rPr lang="nl-NL" altLang="nl-NL" sz="2800" dirty="0" smtClean="0"/>
            </a:br>
            <a:endParaRPr lang="nl-NL" altLang="nl-NL" sz="200" dirty="0" smtClean="0"/>
          </a:p>
          <a:p>
            <a:r>
              <a:rPr lang="nl-NL" altLang="nl-NL" sz="2800" dirty="0" smtClean="0"/>
              <a:t>toepassen van wiskunde in praktijk;</a:t>
            </a:r>
          </a:p>
          <a:p>
            <a:r>
              <a:rPr lang="nl-NL" altLang="nl-NL" sz="2800" dirty="0" smtClean="0"/>
              <a:t>(ICT) vaardigheden en onderzoekend leren;</a:t>
            </a:r>
          </a:p>
          <a:p>
            <a:r>
              <a:rPr lang="nl-NL" altLang="nl-NL" sz="2800" dirty="0" smtClean="0"/>
              <a:t>vakoverstijgende werkstukken;</a:t>
            </a:r>
          </a:p>
          <a:p>
            <a:r>
              <a:rPr lang="nl-NL" altLang="nl-NL" sz="2800" dirty="0" smtClean="0"/>
              <a:t>engagement van leerlingen, bijvoorbeeld via </a:t>
            </a:r>
            <a:r>
              <a:rPr lang="en-US" altLang="nl-NL" sz="2800" dirty="0" err="1" smtClean="0"/>
              <a:t>werken</a:t>
            </a:r>
            <a:r>
              <a:rPr lang="en-US" altLang="nl-NL" sz="2800" dirty="0" smtClean="0"/>
              <a:t> met </a:t>
            </a:r>
            <a:r>
              <a:rPr lang="en-US" altLang="nl-NL" sz="2800" dirty="0" err="1" smtClean="0"/>
              <a:t>echte</a:t>
            </a:r>
            <a:r>
              <a:rPr lang="en-US" altLang="nl-NL" sz="2800" dirty="0" smtClean="0"/>
              <a:t>, </a:t>
            </a:r>
            <a:r>
              <a:rPr lang="en-US" altLang="nl-NL" sz="2800" dirty="0" err="1" smtClean="0"/>
              <a:t>zelf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gemeten</a:t>
            </a:r>
            <a:r>
              <a:rPr lang="en-US" altLang="nl-NL" sz="2800" dirty="0" smtClean="0"/>
              <a:t> data.</a:t>
            </a:r>
            <a:endParaRPr lang="nl-NL" altLang="nl-NL" sz="2800" dirty="0" smtClean="0"/>
          </a:p>
          <a:p>
            <a:endParaRPr lang="en-US" alt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219200"/>
          </a:xfrm>
        </p:spPr>
        <p:txBody>
          <a:bodyPr/>
          <a:lstStyle/>
          <a:p>
            <a:r>
              <a:rPr lang="en-US" altLang="nl-NL" smtClean="0"/>
              <a:t>2. Hoe hangt een ketting? 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924800" cy="4495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altLang="nl-NL" sz="2800" dirty="0" err="1" smtClean="0"/>
              <a:t>en</a:t>
            </a:r>
            <a:r>
              <a:rPr lang="en-US" altLang="nl-NL" sz="2800" dirty="0" smtClean="0"/>
              <a:t> hoe is </a:t>
            </a:r>
            <a:r>
              <a:rPr lang="en-US" altLang="nl-NL" sz="2800" dirty="0" err="1" smtClean="0"/>
              <a:t>dat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bij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hangbruggen</a:t>
            </a:r>
            <a:r>
              <a:rPr lang="en-US" altLang="nl-NL" sz="2800" dirty="0" smtClean="0"/>
              <a:t>?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nl-NL" sz="2800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nl-NL" sz="2800" i="1" dirty="0" err="1" smtClean="0"/>
              <a:t>Verschil</a:t>
            </a:r>
            <a:r>
              <a:rPr lang="en-US" altLang="nl-NL" sz="2800" i="1" dirty="0" smtClean="0"/>
              <a:t> </a:t>
            </a:r>
            <a:r>
              <a:rPr lang="en-US" altLang="nl-NL" sz="2800" i="1" dirty="0" err="1" smtClean="0"/>
              <a:t>tussen</a:t>
            </a:r>
            <a:r>
              <a:rPr lang="en-US" altLang="nl-NL" sz="2800" i="1" dirty="0" smtClean="0"/>
              <a:t> </a:t>
            </a:r>
            <a:r>
              <a:rPr lang="en-US" altLang="nl-NL" sz="2800" i="1" dirty="0" err="1" smtClean="0"/>
              <a:t>kettinglijn</a:t>
            </a:r>
            <a:r>
              <a:rPr lang="en-US" altLang="nl-NL" sz="2800" i="1" dirty="0" smtClean="0"/>
              <a:t> </a:t>
            </a:r>
            <a:r>
              <a:rPr lang="en-US" altLang="nl-NL" sz="2800" i="1" dirty="0" err="1" smtClean="0"/>
              <a:t>en</a:t>
            </a:r>
            <a:r>
              <a:rPr lang="en-US" altLang="nl-NL" sz="2800" i="1" dirty="0" smtClean="0"/>
              <a:t> </a:t>
            </a:r>
            <a:r>
              <a:rPr lang="en-US" altLang="nl-NL" sz="2800" i="1" dirty="0" err="1" smtClean="0"/>
              <a:t>dalparabool</a:t>
            </a:r>
            <a:endParaRPr lang="en-US" altLang="nl-NL" sz="2800" i="1" dirty="0" smtClean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nl-NL" sz="2800" dirty="0" smtClean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nl-NL" sz="2800" dirty="0" err="1" smtClean="0"/>
              <a:t>Experimenteel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meten</a:t>
            </a:r>
            <a:r>
              <a:rPr lang="en-US" altLang="nl-NL" sz="2800" dirty="0" smtClean="0"/>
              <a:t> op </a:t>
            </a:r>
            <a:r>
              <a:rPr lang="en-US" altLang="nl-NL" sz="2800" dirty="0" err="1" smtClean="0"/>
              <a:t>een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halsketting</a:t>
            </a:r>
            <a:r>
              <a:rPr lang="en-US" altLang="nl-NL" sz="2800" dirty="0" smtClean="0"/>
              <a:t>:</a:t>
            </a:r>
          </a:p>
          <a:p>
            <a:pPr>
              <a:defRPr/>
            </a:pPr>
            <a:r>
              <a:rPr lang="en-US" altLang="nl-NL" sz="2800" dirty="0" smtClean="0"/>
              <a:t>met </a:t>
            </a:r>
            <a:r>
              <a:rPr lang="en-US" altLang="nl-NL" sz="2800" dirty="0" err="1" smtClean="0">
                <a:hlinkClick r:id="rId2" action="ppaction://hlinkfile"/>
              </a:rPr>
              <a:t>GeoGebra</a:t>
            </a:r>
            <a:endParaRPr lang="en-US" altLang="nl-NL" sz="2800" dirty="0" smtClean="0"/>
          </a:p>
          <a:p>
            <a:pPr>
              <a:defRPr/>
            </a:pPr>
            <a:r>
              <a:rPr lang="en-US" altLang="nl-NL" sz="2800" dirty="0" smtClean="0"/>
              <a:t>met </a:t>
            </a:r>
            <a:r>
              <a:rPr lang="en-US" altLang="nl-NL" sz="2800" dirty="0" smtClean="0">
                <a:hlinkClick r:id="rId3" action="ppaction://hlinkfile"/>
              </a:rPr>
              <a:t>Coach</a:t>
            </a:r>
            <a:r>
              <a:rPr lang="en-US" altLang="nl-NL" dirty="0" smtClean="0"/>
              <a:t/>
            </a:r>
            <a:br>
              <a:rPr lang="en-US" altLang="nl-NL" dirty="0" smtClean="0"/>
            </a:br>
            <a:endParaRPr lang="en-US" alt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ettingHyu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42975"/>
            <a:ext cx="3810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1250" y="3048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l-NL" altLang="nl-NL" sz="3200" kern="0" dirty="0" smtClean="0"/>
              <a:t>In het voetspoor van Huygens</a:t>
            </a:r>
            <a:endParaRPr lang="nl-NL" altLang="nl-NL" kern="0" dirty="0" smtClean="0"/>
          </a:p>
        </p:txBody>
      </p:sp>
      <p:sp>
        <p:nvSpPr>
          <p:cNvPr id="7172" name="Rechthoek 2"/>
          <p:cNvSpPr>
            <a:spLocks noChangeArrowheads="1"/>
          </p:cNvSpPr>
          <p:nvPr/>
        </p:nvSpPr>
        <p:spPr bwMode="auto">
          <a:xfrm>
            <a:off x="1238250" y="556260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dirty="0" err="1"/>
              <a:t>Modelprobleem</a:t>
            </a:r>
            <a:r>
              <a:rPr lang="en-US" altLang="nl-NL" sz="2800" dirty="0"/>
              <a:t>: </a:t>
            </a:r>
            <a:r>
              <a:rPr lang="en-US" altLang="nl-NL" sz="2800" dirty="0" err="1">
                <a:hlinkClick r:id="rId4" action="ppaction://hlinkfile"/>
              </a:rPr>
              <a:t>gewichten</a:t>
            </a:r>
            <a:r>
              <a:rPr lang="en-US" altLang="nl-NL" sz="2800" dirty="0">
                <a:hlinkClick r:id="rId4" action="ppaction://hlinkfile"/>
              </a:rPr>
              <a:t> aan </a:t>
            </a:r>
            <a:r>
              <a:rPr lang="en-US" altLang="nl-NL" sz="2800" dirty="0" err="1">
                <a:hlinkClick r:id="rId4" action="ppaction://hlinkfile"/>
              </a:rPr>
              <a:t>een</a:t>
            </a:r>
            <a:r>
              <a:rPr lang="en-US" altLang="nl-NL" sz="2800" dirty="0">
                <a:hlinkClick r:id="rId4" action="ppaction://hlinkfile"/>
              </a:rPr>
              <a:t> </a:t>
            </a:r>
            <a:r>
              <a:rPr lang="en-US" altLang="nl-NL" sz="2800" dirty="0" err="1">
                <a:hlinkClick r:id="rId4" action="ppaction://hlinkfile"/>
              </a:rPr>
              <a:t>ketting</a:t>
            </a:r>
            <a:endParaRPr lang="en-US" altLang="nl-NL" sz="2800" dirty="0"/>
          </a:p>
          <a:p>
            <a:endParaRPr lang="en-US" alt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970837" cy="1143000"/>
          </a:xfrm>
        </p:spPr>
        <p:txBody>
          <a:bodyPr/>
          <a:lstStyle/>
          <a:p>
            <a:r>
              <a:rPr lang="nl-NL" altLang="nl-NL" sz="3200" smtClean="0"/>
              <a:t>Spankrachten en verhouding van hellingen</a:t>
            </a:r>
            <a:endParaRPr lang="nl-NL" altLang="nl-NL" smtClean="0"/>
          </a:p>
        </p:txBody>
      </p:sp>
      <p:pic>
        <p:nvPicPr>
          <p:cNvPr id="8195" name="Picture 3" descr="D:\ICTMT5\ketting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676400"/>
            <a:ext cx="337502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81300" y="239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8197" name="Picture 5" descr="hangbr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581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90600" y="4852988"/>
            <a:ext cx="4114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400"/>
              <a:t>Een gerelateerd probleem van de vorm van een spanboog van een hangbrug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D:\ICTMT5\B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92735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ICTMT5\A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1250" y="3048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l-NL" altLang="nl-NL" sz="3200" kern="0" dirty="0" smtClean="0"/>
              <a:t>Leerlingenschets</a:t>
            </a:r>
            <a:endParaRPr lang="nl-NL" altLang="nl-NL" kern="0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/>
          </a:p>
        </p:txBody>
      </p:sp>
      <p:graphicFrame>
        <p:nvGraphicFramePr>
          <p:cNvPr id="10244" name="Object 3"/>
          <p:cNvGraphicFramePr>
            <a:graphicFrameLocks noChangeAspect="1"/>
          </p:cNvGraphicFramePr>
          <p:nvPr/>
        </p:nvGraphicFramePr>
        <p:xfrm>
          <a:off x="2863850" y="990600"/>
          <a:ext cx="4267200" cy="555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Bitmapafbeelding" r:id="rId4" imgW="3467584" imgH="4525007" progId="Paint.Picture">
                  <p:embed/>
                </p:oleObj>
              </mc:Choice>
              <mc:Fallback>
                <p:oleObj name="Bitmapafbeelding" r:id="rId4" imgW="3467584" imgH="452500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990600"/>
                        <a:ext cx="4267200" cy="555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1250" y="3048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l-NL" altLang="nl-NL" sz="3200" kern="0" dirty="0" smtClean="0"/>
              <a:t>Computerprogramma</a:t>
            </a:r>
            <a:endParaRPr lang="nl-NL" altLang="nl-NL" kern="0" dirty="0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68" name="Tekstvak 2"/>
          <p:cNvSpPr txBox="1">
            <a:spLocks noChangeArrowheads="1"/>
          </p:cNvSpPr>
          <p:nvPr/>
        </p:nvSpPr>
        <p:spPr bwMode="auto">
          <a:xfrm>
            <a:off x="875070" y="1295400"/>
            <a:ext cx="34115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sz="2800" dirty="0" err="1"/>
              <a:t>voor</a:t>
            </a:r>
            <a:r>
              <a:rPr lang="en-US" altLang="nl-NL" sz="2800" dirty="0"/>
              <a:t> </a:t>
            </a:r>
            <a:r>
              <a:rPr lang="en-US" altLang="nl-NL" sz="2800" dirty="0" err="1" smtClean="0"/>
              <a:t>hellingshoek</a:t>
            </a:r>
            <a:r>
              <a:rPr lang="en-US" altLang="nl-NL" sz="2800" dirty="0" smtClean="0"/>
              <a:t> </a:t>
            </a:r>
            <a:r>
              <a:rPr lang="en-US" altLang="nl-NL" sz="2800" b="1" dirty="0" smtClean="0">
                <a:latin typeface="Symbol" pitchFamily="18" charset="2"/>
              </a:rPr>
              <a:t>a:</a:t>
            </a:r>
            <a:endParaRPr lang="en-US" altLang="nl-NL" sz="2800" b="1" dirty="0">
              <a:latin typeface="Symbol" pitchFamily="18" charset="2"/>
            </a:endParaRPr>
          </a:p>
        </p:txBody>
      </p:sp>
      <p:pic>
        <p:nvPicPr>
          <p:cNvPr id="11270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46" y="1447800"/>
            <a:ext cx="490685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/>
              <p:cNvSpPr txBox="1"/>
              <p:nvPr/>
            </p:nvSpPr>
            <p:spPr>
              <a:xfrm>
                <a:off x="762000" y="2052808"/>
                <a:ext cx="34290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1+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  <a:ea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8" name="Tekstvak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52808"/>
                <a:ext cx="3429000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s Tie">
  <a:themeElements>
    <a:clrScheme name="Dads Ti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000000"/>
      </a:hlink>
      <a:folHlink>
        <a:srgbClr val="E1E1B7"/>
      </a:folHlink>
    </a:clrScheme>
    <a:fontScheme name="Dads T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000000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</TotalTime>
  <Words>310</Words>
  <Application>Microsoft Office PowerPoint</Application>
  <PresentationFormat>Diavoorstelling (4:3)</PresentationFormat>
  <Paragraphs>120</Paragraphs>
  <Slides>23</Slides>
  <Notes>10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5" baseType="lpstr">
      <vt:lpstr>Dads Tie</vt:lpstr>
      <vt:lpstr>Bitmapafbeelding</vt:lpstr>
      <vt:lpstr>Wiskunde en zwaartekracht: een kwestie van aantrekking</vt:lpstr>
      <vt:lpstr>Inhoud </vt:lpstr>
      <vt:lpstr>1. Achtergrond </vt:lpstr>
      <vt:lpstr>2. Hoe hangt een ketting? </vt:lpstr>
      <vt:lpstr>PowerPoint-presentatie</vt:lpstr>
      <vt:lpstr>Spankrachten en verhouding van hellingen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Uitbreidingen</vt:lpstr>
      <vt:lpstr>3. Slinky Fysica</vt:lpstr>
      <vt:lpstr>Model van een hangende Slinky</vt:lpstr>
      <vt:lpstr>PowerPoint-presentatie</vt:lpstr>
      <vt:lpstr>PowerPoint-presentatie</vt:lpstr>
      <vt:lpstr>PowerPoint-presentatie</vt:lpstr>
      <vt:lpstr>4. Vallen met versnelling &gt; g</vt:lpstr>
      <vt:lpstr>PowerPoint-presentatie</vt:lpstr>
      <vt:lpstr>Modellering</vt:lpstr>
      <vt:lpstr>Newton’s 2e wet</vt:lpstr>
      <vt:lpstr>Video analyse en computer modelleren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A. Heck</dc:creator>
  <cp:lastModifiedBy>heck</cp:lastModifiedBy>
  <cp:revision>232</cp:revision>
  <dcterms:created xsi:type="dcterms:W3CDTF">2001-08-24T16:39:58Z</dcterms:created>
  <dcterms:modified xsi:type="dcterms:W3CDTF">2015-02-10T08:07:34Z</dcterms:modified>
</cp:coreProperties>
</file>