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9" r:id="rId3"/>
    <p:sldId id="417" r:id="rId4"/>
    <p:sldId id="412" r:id="rId5"/>
    <p:sldId id="436" r:id="rId6"/>
    <p:sldId id="437" r:id="rId7"/>
    <p:sldId id="438" r:id="rId8"/>
    <p:sldId id="435" r:id="rId9"/>
    <p:sldId id="416" r:id="rId10"/>
    <p:sldId id="408" r:id="rId11"/>
    <p:sldId id="410" r:id="rId12"/>
    <p:sldId id="409" r:id="rId13"/>
    <p:sldId id="432" r:id="rId14"/>
    <p:sldId id="418" r:id="rId15"/>
    <p:sldId id="428" r:id="rId16"/>
    <p:sldId id="420" r:id="rId17"/>
    <p:sldId id="328" r:id="rId18"/>
    <p:sldId id="331" r:id="rId19"/>
    <p:sldId id="421" r:id="rId20"/>
    <p:sldId id="422" r:id="rId21"/>
    <p:sldId id="423" r:id="rId22"/>
    <p:sldId id="378" r:id="rId23"/>
    <p:sldId id="387" r:id="rId24"/>
    <p:sldId id="401" r:id="rId25"/>
    <p:sldId id="382" r:id="rId26"/>
    <p:sldId id="392" r:id="rId27"/>
    <p:sldId id="400" r:id="rId28"/>
    <p:sldId id="394" r:id="rId29"/>
    <p:sldId id="384" r:id="rId30"/>
    <p:sldId id="397" r:id="rId31"/>
    <p:sldId id="399" r:id="rId32"/>
    <p:sldId id="404" r:id="rId33"/>
    <p:sldId id="405" r:id="rId34"/>
    <p:sldId id="433" r:id="rId35"/>
    <p:sldId id="434" r:id="rId36"/>
    <p:sldId id="426" r:id="rId37"/>
    <p:sldId id="424" r:id="rId38"/>
    <p:sldId id="425" r:id="rId39"/>
    <p:sldId id="393" r:id="rId40"/>
    <p:sldId id="407" r:id="rId41"/>
    <p:sldId id="427" r:id="rId42"/>
    <p:sldId id="414" r:id="rId43"/>
    <p:sldId id="430" r:id="rId44"/>
    <p:sldId id="440" r:id="rId45"/>
    <p:sldId id="385" r:id="rId46"/>
    <p:sldId id="386" r:id="rId47"/>
    <p:sldId id="439" r:id="rId48"/>
    <p:sldId id="415" r:id="rId49"/>
    <p:sldId id="398" r:id="rId50"/>
    <p:sldId id="413" r:id="rId51"/>
    <p:sldId id="411" r:id="rId52"/>
    <p:sldId id="388" r:id="rId53"/>
    <p:sldId id="429" r:id="rId54"/>
    <p:sldId id="390" r:id="rId55"/>
    <p:sldId id="431" r:id="rId56"/>
    <p:sldId id="441" r:id="rId57"/>
    <p:sldId id="442" r:id="rId58"/>
    <p:sldId id="379" r:id="rId59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2" autoAdjust="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1C851-2E8F-4B07-B24F-4D9E6ED26717}" type="datetimeFigureOut">
              <a:rPr lang="nl-NL" smtClean="0"/>
              <a:pPr/>
              <a:t>7-2-2014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18D63-0D1E-4EAE-9C20-3FCC61DB1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717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10D8A-B07F-4325-961A-C31A7F8DD031}" type="datetimeFigureOut">
              <a:rPr lang="nl-NL" smtClean="0"/>
              <a:pPr/>
              <a:t>7-2-2014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28043-6EAA-45B4-A402-182783ADC10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9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207D2A9-9FE9-4AEA-9CD7-01E21044BF37}" type="slidenum">
              <a:rPr lang="en-GB"/>
              <a:pPr/>
              <a:t>17</a:t>
            </a:fld>
            <a:endParaRPr lang="en-GB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4275"/>
          </a:xfrm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717534"/>
            <a:ext cx="5435600" cy="447016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7405-0DA2-364F-8285-D27F52CE1151}" type="datetimeFigureOut">
              <a:rPr lang="nl-NL"/>
              <a:pPr/>
              <a:t>7-2-2014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F4FD-FBAB-3549-A093-F6D71AB4ED9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7405-0DA2-364F-8285-D27F52CE1151}" type="datetimeFigureOut">
              <a:rPr lang="nl-NL"/>
              <a:pPr/>
              <a:t>7-2-2014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F4FD-FBAB-3549-A093-F6D71AB4ED9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6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7405-0DA2-364F-8285-D27F52CE1151}" type="datetimeFigureOut">
              <a:rPr lang="nl-NL"/>
              <a:pPr/>
              <a:t>7-2-2014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F4FD-FBAB-3549-A093-F6D71AB4ED9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5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7405-0DA2-364F-8285-D27F52CE1151}" type="datetimeFigureOut">
              <a:rPr lang="nl-NL"/>
              <a:pPr/>
              <a:t>7-2-2014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F4FD-FBAB-3549-A093-F6D71AB4ED9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3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Autofit/>
          </a:bodyPr>
          <a:lstStyle>
            <a:lvl1pPr marL="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7405-0DA2-364F-8285-D27F52CE1151}" type="datetimeFigureOut">
              <a:rPr lang="nl-NL"/>
              <a:pPr/>
              <a:t>7-2-2014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F4FD-FBAB-3549-A093-F6D71AB4ED9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7405-0DA2-364F-8285-D27F52CE1151}" type="datetimeFigureOut">
              <a:rPr lang="nl-NL"/>
              <a:pPr/>
              <a:t>7-2-2014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F4FD-FBAB-3549-A093-F6D71AB4ED9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3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7405-0DA2-364F-8285-D27F52CE1151}" type="datetimeFigureOut">
              <a:rPr lang="nl-NL"/>
              <a:pPr/>
              <a:t>7-2-2014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F4FD-FBAB-3549-A093-F6D71AB4ED9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7405-0DA2-364F-8285-D27F52CE1151}" type="datetimeFigureOut">
              <a:rPr lang="nl-NL"/>
              <a:pPr/>
              <a:t>7-2-2014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F4FD-FBAB-3549-A093-F6D71AB4ED9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7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7405-0DA2-364F-8285-D27F52CE1151}" type="datetimeFigureOut">
              <a:rPr lang="nl-NL"/>
              <a:pPr/>
              <a:t>7-2-2014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F4FD-FBAB-3549-A093-F6D71AB4ED9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7405-0DA2-364F-8285-D27F52CE1151}" type="datetimeFigureOut">
              <a:rPr lang="nl-NL"/>
              <a:pPr/>
              <a:t>7-2-2014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F4FD-FBAB-3549-A093-F6D71AB4ED9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3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7405-0DA2-364F-8285-D27F52CE1151}" type="datetimeFigureOut">
              <a:rPr lang="nl-NL"/>
              <a:pPr/>
              <a:t>7-2-2014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F4FD-FBAB-3549-A093-F6D71AB4ED9A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5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7405-0DA2-364F-8285-D27F52CE1151}" type="datetimeFigureOut">
              <a:rPr lang="nl-NL"/>
              <a:pPr/>
              <a:t>7-2-2014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freudenthal instituut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729183" y="6356350"/>
            <a:ext cx="132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’n app a day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1450" y="6149975"/>
            <a:ext cx="1370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56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udenthal.n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www.12count.n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web.nl" TargetMode="External"/><Relationship Id="rId2" Type="http://schemas.openxmlformats.org/officeDocument/2006/relationships/hyperlink" Target="http://www.rekenweb.n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0554"/>
            <a:ext cx="7772400" cy="297605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‘n App a Day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doe je </a:t>
            </a:r>
            <a:r>
              <a:rPr lang="en-US" sz="6000" b="1" dirty="0" err="1" smtClean="0"/>
              <a:t>voordeel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er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mee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81954"/>
            <a:ext cx="6400800" cy="826477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Noordwijkerhout, </a:t>
            </a:r>
            <a:r>
              <a:rPr lang="en-US" dirty="0" smtClean="0"/>
              <a:t>1 </a:t>
            </a:r>
            <a:r>
              <a:rPr lang="en-US" dirty="0" err="1" smtClean="0"/>
              <a:t>februari</a:t>
            </a:r>
            <a:r>
              <a:rPr lang="en-US" dirty="0" smtClean="0"/>
              <a:t> 2014</a:t>
            </a:r>
          </a:p>
          <a:p>
            <a:r>
              <a:rPr lang="en-US" dirty="0" smtClean="0"/>
              <a:t>Vincent Jonker, Freudenthal Instituut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9" y="0"/>
            <a:ext cx="8993141" cy="67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280"/>
            <a:ext cx="9196922" cy="68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Inhoudelijk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vooral</a:t>
            </a:r>
            <a:r>
              <a:rPr lang="en-US" dirty="0" smtClean="0"/>
              <a:t> over </a:t>
            </a:r>
            <a:r>
              <a:rPr lang="en-US" dirty="0" err="1" smtClean="0"/>
              <a:t>rekenen</a:t>
            </a:r>
            <a:endParaRPr lang="en-US" dirty="0" smtClean="0"/>
          </a:p>
          <a:p>
            <a:r>
              <a:rPr lang="en-US" dirty="0" err="1" smtClean="0"/>
              <a:t>vooral</a:t>
            </a:r>
            <a:r>
              <a:rPr lang="en-US" dirty="0" smtClean="0"/>
              <a:t> over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spelletjes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77" y="1328651"/>
            <a:ext cx="7509445" cy="45839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iets</a:t>
            </a:r>
            <a:r>
              <a:rPr lang="en-US" dirty="0" smtClean="0"/>
              <a:t> over </a:t>
            </a:r>
            <a:r>
              <a:rPr lang="en-US" dirty="0" err="1" smtClean="0"/>
              <a:t>rekenen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deel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Vanaf augustus 2010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Referentiekader Rekenen (en taal) voor hele onderwijs in wet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Naast andere kaders (kerndoelen, eindtermen, raamwerk r/w etc.)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Niveauverhoging en soepeler overgangen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mtClean="0"/>
              <a:t>Verplichte toetsing (examinering) rekenen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lum bright="2000" contrast="52000"/>
          </a:blip>
          <a:srcRect/>
          <a:stretch>
            <a:fillRect/>
          </a:stretch>
        </p:blipFill>
        <p:spPr bwMode="auto">
          <a:xfrm>
            <a:off x="0" y="0"/>
            <a:ext cx="22494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5" y="4000500"/>
            <a:ext cx="4048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765175"/>
            <a:ext cx="2395538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1557338"/>
            <a:ext cx="4535487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133600"/>
            <a:ext cx="1828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4365625"/>
            <a:ext cx="20256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067175" y="188913"/>
            <a:ext cx="4752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284663" y="188913"/>
            <a:ext cx="40322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b="1">
                <a:solidFill>
                  <a:srgbClr val="000000"/>
                </a:solidFill>
              </a:rPr>
              <a:t>Referentiekader rekenen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4140200" y="836613"/>
            <a:ext cx="48958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000000"/>
                </a:solidFill>
              </a:rPr>
              <a:t>Expertgroep doorlopende leerlijnen taal en rekenen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fbeelding 2012-03-19 om 06.12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169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latin typeface="Arial" charset="0"/>
              </a:rPr>
              <a:t>Apps</a:t>
            </a:r>
            <a:r>
              <a:rPr lang="nl-NL" dirty="0" smtClean="0">
                <a:latin typeface="Arial" charset="0"/>
              </a:rPr>
              <a:t>, rekenen en vo</a:t>
            </a:r>
            <a:endParaRPr lang="nl-NL" dirty="0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>
                <a:latin typeface="Arial" charset="0"/>
              </a:rPr>
              <a:t>n </a:t>
            </a:r>
            <a:r>
              <a:rPr lang="nl-NL" dirty="0" err="1" smtClean="0">
                <a:latin typeface="Arial" charset="0"/>
              </a:rPr>
              <a:t>app</a:t>
            </a:r>
            <a:r>
              <a:rPr lang="nl-NL" dirty="0" smtClean="0">
                <a:latin typeface="Arial" charset="0"/>
              </a:rPr>
              <a:t> a </a:t>
            </a:r>
            <a:r>
              <a:rPr lang="nl-NL" dirty="0" err="1" smtClean="0">
                <a:latin typeface="Arial" charset="0"/>
              </a:rPr>
              <a:t>day</a:t>
            </a:r>
            <a:endParaRPr lang="nl-NL" dirty="0" smtClean="0">
              <a:latin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latin typeface="Arial" charset="0"/>
              </a:rPr>
              <a:t>Iets over rekenen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>
                <a:latin typeface="Arial" charset="0"/>
              </a:rPr>
              <a:t>Apps</a:t>
            </a:r>
            <a:r>
              <a:rPr lang="nl-NL" dirty="0" smtClean="0">
                <a:latin typeface="Arial" charset="0"/>
              </a:rPr>
              <a:t>, Mini-games, </a:t>
            </a:r>
            <a:r>
              <a:rPr lang="nl-NL" dirty="0" err="1" smtClean="0">
                <a:latin typeface="Arial" charset="0"/>
              </a:rPr>
              <a:t>serious</a:t>
            </a:r>
            <a:r>
              <a:rPr lang="nl-NL" dirty="0" smtClean="0">
                <a:latin typeface="Arial" charset="0"/>
              </a:rPr>
              <a:t> games</a:t>
            </a:r>
            <a:endParaRPr lang="nl-NL" dirty="0">
              <a:latin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ial" charset="0"/>
              </a:rPr>
              <a:t>Onderzoek</a:t>
            </a:r>
            <a:endParaRPr lang="en-US" dirty="0" smtClean="0">
              <a:latin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ial" charset="0"/>
              </a:rPr>
              <a:t>Recente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producten</a:t>
            </a:r>
            <a:endParaRPr lang="en-US" dirty="0" smtClean="0">
              <a:latin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latin typeface="Arial" charset="0"/>
                <a:hlinkClick r:id="rId2"/>
              </a:rPr>
              <a:t>www.freudenthal.nl</a:t>
            </a:r>
            <a:endParaRPr lang="nl-NL" dirty="0" smtClean="0">
              <a:latin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ial" charset="0"/>
              </a:rPr>
              <a:t>Bedankt</a:t>
            </a:r>
            <a:endParaRPr lang="nl-NL" dirty="0">
              <a:latin typeface="Arial" charset="0"/>
            </a:endParaRPr>
          </a:p>
          <a:p>
            <a:endParaRPr 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doorlopende</a:t>
            </a:r>
            <a:r>
              <a:rPr lang="en-US" dirty="0" smtClean="0"/>
              <a:t> </a:t>
            </a:r>
            <a:r>
              <a:rPr lang="en-US" dirty="0" err="1" smtClean="0"/>
              <a:t>leerlijnen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hulpmiddel</a:t>
            </a:r>
            <a:r>
              <a:rPr lang="en-US" dirty="0" smtClean="0"/>
              <a:t>: </a:t>
            </a:r>
            <a:r>
              <a:rPr lang="en-US" dirty="0" err="1" smtClean="0"/>
              <a:t>www.rekenlijn.nl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fbeelding 2012-03-20 om 15.33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002" y="-99392"/>
            <a:ext cx="12395012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IJsberg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836738"/>
            <a:ext cx="8747125" cy="5021262"/>
            <a:chOff x="0" y="1157"/>
            <a:chExt cx="5510" cy="3163"/>
          </a:xfrm>
        </p:grpSpPr>
        <p:pic>
          <p:nvPicPr>
            <p:cNvPr id="95236" name="Picture 3"/>
            <p:cNvPicPr>
              <a:picLocks noChangeAspect="1" noChangeArrowheads="1"/>
            </p:cNvPicPr>
            <p:nvPr/>
          </p:nvPicPr>
          <p:blipFill>
            <a:blip r:embed="rId2"/>
            <a:srcRect t="7011" b="6250"/>
            <a:stretch>
              <a:fillRect/>
            </a:stretch>
          </p:blipFill>
          <p:spPr bwMode="auto">
            <a:xfrm>
              <a:off x="1292" y="1157"/>
              <a:ext cx="4218" cy="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37" name="AutoShape 5"/>
            <p:cNvSpPr>
              <a:spLocks noChangeArrowheads="1"/>
            </p:cNvSpPr>
            <p:nvPr/>
          </p:nvSpPr>
          <p:spPr bwMode="auto">
            <a:xfrm>
              <a:off x="0" y="3475"/>
              <a:ext cx="1429" cy="384"/>
            </a:xfrm>
            <a:prstGeom prst="wedgeRoundRectCallout">
              <a:avLst>
                <a:gd name="adj1" fmla="val 84569"/>
                <a:gd name="adj2" fmla="val -1849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nl-NL">
                  <a:solidFill>
                    <a:schemeClr val="tx1"/>
                  </a:solidFill>
                </a:rPr>
                <a:t>contextgebonden</a:t>
              </a:r>
            </a:p>
          </p:txBody>
        </p:sp>
        <p:sp>
          <p:nvSpPr>
            <p:cNvPr id="95238" name="AutoShape 6"/>
            <p:cNvSpPr>
              <a:spLocks noChangeArrowheads="1"/>
            </p:cNvSpPr>
            <p:nvPr/>
          </p:nvSpPr>
          <p:spPr bwMode="auto">
            <a:xfrm>
              <a:off x="0" y="2387"/>
              <a:ext cx="1542" cy="384"/>
            </a:xfrm>
            <a:prstGeom prst="wedgeRoundRectCallout">
              <a:avLst>
                <a:gd name="adj1" fmla="val 83528"/>
                <a:gd name="adj2" fmla="val -16407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nl-NL">
                  <a:solidFill>
                    <a:schemeClr val="tx1"/>
                  </a:solidFill>
                </a:rPr>
                <a:t>modelondersteund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Uitdaging voor het vo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Onderhouden van vaardigheden</a:t>
            </a:r>
          </a:p>
          <a:p>
            <a:r>
              <a:rPr lang="en-US" smtClean="0"/>
              <a:t>Nieuwe invalshoek</a:t>
            </a:r>
            <a:r>
              <a:rPr lang="nl-NL" smtClean="0"/>
              <a:t>en</a:t>
            </a:r>
          </a:p>
          <a:p>
            <a:r>
              <a:rPr lang="en-US" smtClean="0"/>
              <a:t>Speels</a:t>
            </a:r>
          </a:p>
          <a:p>
            <a:endParaRPr lang="en-US" smtClean="0"/>
          </a:p>
          <a:p>
            <a:r>
              <a:rPr lang="en-US" smtClean="0"/>
              <a:t>‘Iemand die een beetje “onderaan” bungelt kan het lastig krijgen met continue herhaling’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oefen</a:t>
            </a:r>
            <a:r>
              <a:rPr lang="en-US" dirty="0" smtClean="0"/>
              <a:t>-websites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mtClean="0"/>
              <a:t>Oefenwebsite: online dienst waar op individueel niveau geoefend kan worden en waar de gegevens bewaard worden of waar uitwerkingen van antwoorden gegeven worden</a:t>
            </a:r>
          </a:p>
          <a:p>
            <a:r>
              <a:rPr lang="nl-NL" smtClean="0"/>
              <a:t>Beter Rekenen</a:t>
            </a:r>
          </a:p>
          <a:p>
            <a:r>
              <a:rPr lang="nl-NL" smtClean="0"/>
              <a:t>RekenAPK</a:t>
            </a:r>
          </a:p>
          <a:p>
            <a:r>
              <a:rPr lang="nl-NL" smtClean="0"/>
              <a:t>Rekenbeter</a:t>
            </a:r>
          </a:p>
          <a:p>
            <a:r>
              <a:rPr lang="nl-NL" smtClean="0"/>
              <a:t>Rekenen-oefenen.nl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Apps, mini-games, serious gaming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deel</a:t>
            </a:r>
            <a:r>
              <a:rPr lang="en-US" dirty="0" smtClean="0"/>
              <a:t> </a:t>
            </a:r>
            <a:r>
              <a:rPr lang="en-US" dirty="0"/>
              <a:t>3</a:t>
            </a:r>
            <a:endParaRPr lang="nl-NL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819" y="711078"/>
            <a:ext cx="1560976" cy="128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1346" y="1998663"/>
            <a:ext cx="190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6746" y="0"/>
            <a:ext cx="4817254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online op je pc</a:t>
            </a:r>
          </a:p>
          <a:p>
            <a:r>
              <a:rPr lang="en-US" smtClean="0"/>
              <a:t>online op je telefoon</a:t>
            </a:r>
          </a:p>
          <a:p>
            <a:r>
              <a:rPr lang="en-US" smtClean="0"/>
              <a:t>lokaal op je pc</a:t>
            </a:r>
          </a:p>
          <a:p>
            <a:r>
              <a:rPr lang="en-US" smtClean="0"/>
              <a:t>lokaal op je telefoon</a:t>
            </a:r>
          </a:p>
          <a:p>
            <a:r>
              <a:rPr lang="en-US" smtClean="0"/>
              <a:t>lokaal op je game console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welke spelletjes?</a:t>
            </a:r>
            <a:endParaRPr lang="nl-NL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388" y="1271588"/>
            <a:ext cx="8023412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breuk_6komma5_st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1837"/>
            <a:ext cx="3694289" cy="270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 descr="breuk_6komma5_s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899" y="1423288"/>
            <a:ext cx="3850217" cy="279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6477" y="3903785"/>
            <a:ext cx="2931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Typ eerst het getal</a:t>
            </a:r>
          </a:p>
          <a:p>
            <a:r>
              <a:rPr lang="nl-NL" smtClean="0"/>
              <a:t>waar de pijl moet gaan vallen</a:t>
            </a:r>
          </a:p>
          <a:p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5169876" y="4550116"/>
            <a:ext cx="3177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Als je het goed hebt gedaan</a:t>
            </a:r>
          </a:p>
          <a:p>
            <a:r>
              <a:rPr lang="nl-NL" smtClean="0"/>
              <a:t>zal de pijl de ballon doorprikken</a:t>
            </a:r>
          </a:p>
          <a:p>
            <a:r>
              <a:rPr lang="nl-NL" smtClean="0"/>
              <a:t>en krijg je punten</a:t>
            </a:r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5169876" y="641837"/>
            <a:ext cx="136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Plofsommen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app a day,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over?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deel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optellen</a:t>
            </a:r>
            <a:endParaRPr lang="nl-NL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5037" y="3187600"/>
            <a:ext cx="3651617" cy="248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424" y="1417638"/>
            <a:ext cx="3592145" cy="259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vermenigvuldigen</a:t>
            </a:r>
            <a:endParaRPr lang="nl-NL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015" y="3324196"/>
            <a:ext cx="3575904" cy="243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133" y="1417638"/>
            <a:ext cx="3474305" cy="255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breuken</a:t>
            </a:r>
            <a:endParaRPr lang="nl-NL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54" y="1671209"/>
            <a:ext cx="4615840" cy="324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probleemoplossen</a:t>
            </a:r>
            <a:endParaRPr lang="nl-NL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677" y="2488885"/>
            <a:ext cx="4590440" cy="308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elke</a:t>
            </a:r>
            <a:r>
              <a:rPr lang="en-US" dirty="0" smtClean="0"/>
              <a:t> app is </a:t>
            </a:r>
            <a:r>
              <a:rPr lang="en-US" dirty="0" err="1" smtClean="0"/>
              <a:t>een</a:t>
            </a:r>
            <a:r>
              <a:rPr lang="en-US" dirty="0" smtClean="0"/>
              <a:t>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ermafbeelding 2014-01-31 om 22.44.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50" y="1106957"/>
            <a:ext cx="7873949" cy="55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deel</a:t>
            </a:r>
            <a:r>
              <a:rPr lang="en-US" dirty="0" smtClean="0"/>
              <a:t>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Aio’s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Freudenthal Instituut</a:t>
            </a:r>
          </a:p>
          <a:p>
            <a:r>
              <a:rPr lang="en-US" dirty="0" err="1" smtClean="0"/>
              <a:t>Kolovou</a:t>
            </a:r>
            <a:r>
              <a:rPr lang="en-US" dirty="0"/>
              <a:t>, A. (2011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Peltenburg</a:t>
            </a:r>
            <a:r>
              <a:rPr lang="en-US" dirty="0" smtClean="0"/>
              <a:t>, M. (2013)</a:t>
            </a:r>
            <a:endParaRPr lang="en-US" dirty="0"/>
          </a:p>
          <a:p>
            <a:r>
              <a:rPr lang="en-US" dirty="0"/>
              <a:t>Bakker, M. (2014)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511445"/>
            <a:ext cx="5080000" cy="4521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1386" y="5022144"/>
            <a:ext cx="8555414" cy="1104019"/>
          </a:xfrm>
        </p:spPr>
        <p:txBody>
          <a:bodyPr/>
          <a:lstStyle/>
          <a:p>
            <a:r>
              <a:rPr lang="en-US" dirty="0" err="1" smtClean="0"/>
              <a:t>www.fisme.science.uu.nl</a:t>
            </a:r>
            <a:r>
              <a:rPr lang="en-US" dirty="0" smtClean="0"/>
              <a:t>/</a:t>
            </a:r>
            <a:r>
              <a:rPr lang="en-US" dirty="0" err="1" smtClean="0"/>
              <a:t>toepassingen</a:t>
            </a:r>
            <a:r>
              <a:rPr lang="en-US" dirty="0" smtClean="0"/>
              <a:t>/00771/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6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www.wiskundeonderwijs.nl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game/</a:t>
            </a:r>
            <a:r>
              <a:rPr lang="en-US" dirty="0" err="1" smtClean="0"/>
              <a:t>spelletjes</a:t>
            </a:r>
            <a:r>
              <a:rPr lang="en-US" dirty="0" smtClean="0"/>
              <a:t> portals</a:t>
            </a:r>
            <a:endParaRPr lang="nl-NL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523" y="1256757"/>
            <a:ext cx="1692886" cy="541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9078" y="1391750"/>
            <a:ext cx="2047875" cy="575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1" y="1360057"/>
            <a:ext cx="1783372" cy="50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 </a:t>
            </a:r>
            <a:r>
              <a:rPr lang="en-US" dirty="0" err="1" smtClean="0"/>
              <a:t>soorten</a:t>
            </a:r>
            <a:r>
              <a:rPr lang="en-US" dirty="0" smtClean="0"/>
              <a:t> en </a:t>
            </a:r>
            <a:r>
              <a:rPr lang="en-US" dirty="0" err="1" smtClean="0"/>
              <a:t>maten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App</a:t>
            </a:r>
            <a:r>
              <a:rPr lang="en-US" dirty="0" smtClean="0"/>
              <a:t>lication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</a:t>
            </a:r>
            <a:r>
              <a:rPr lang="en-US" dirty="0" smtClean="0"/>
              <a:t>let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Verder</a:t>
            </a:r>
            <a:r>
              <a:rPr lang="en-US" dirty="0" smtClean="0"/>
              <a:t> </a:t>
            </a:r>
            <a:r>
              <a:rPr lang="en-US" dirty="0" err="1" smtClean="0"/>
              <a:t>onderzoek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U-GATE: the Utrecht Center for Game Research and </a:t>
            </a:r>
            <a:r>
              <a:rPr lang="en-US" dirty="0" smtClean="0"/>
              <a:t>Technology, </a:t>
            </a:r>
            <a:r>
              <a:rPr lang="en-US" dirty="0" err="1" smtClean="0"/>
              <a:t>www.u</a:t>
            </a:r>
            <a:r>
              <a:rPr lang="en-US" dirty="0" err="1"/>
              <a:t>-</a:t>
            </a:r>
            <a:r>
              <a:rPr lang="en-US" dirty="0" err="1" smtClean="0"/>
              <a:t>gate.nl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www.wiskundeonderwijs.nl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recente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deel</a:t>
            </a:r>
            <a:r>
              <a:rPr lang="en-US" dirty="0" smtClean="0"/>
              <a:t> 5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Uitgevers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www.12count.nl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hermafbeelding 2014-01-31 om 22.07.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20" y="2545758"/>
            <a:ext cx="5752679" cy="376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MathBattle</a:t>
            </a:r>
            <a:r>
              <a:rPr lang="en-US" dirty="0" smtClean="0"/>
              <a:t> (</a:t>
            </a:r>
            <a:r>
              <a:rPr lang="en-US" dirty="0" err="1" smtClean="0"/>
              <a:t>Qlvr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397000"/>
            <a:ext cx="72136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00" y="2352834"/>
            <a:ext cx="5841899" cy="3933545"/>
          </a:xfrm>
          <a:prstGeom prst="rect">
            <a:avLst/>
          </a:prstGeom>
        </p:spPr>
      </p:pic>
      <p:pic>
        <p:nvPicPr>
          <p:cNvPr id="5" name="Picture 4" descr="Schermafbeelding 2014-02-01 om 08.05.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" y="0"/>
            <a:ext cx="6301646" cy="23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www.freudenthal.nl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deel</a:t>
            </a:r>
            <a:r>
              <a:rPr lang="en-US" dirty="0" smtClean="0"/>
              <a:t> </a:t>
            </a:r>
            <a:r>
              <a:rPr lang="en-US" dirty="0"/>
              <a:t>6</a:t>
            </a:r>
            <a:endParaRPr lang="nl-NL" dirty="0"/>
          </a:p>
        </p:txBody>
      </p:sp>
      <p:pic>
        <p:nvPicPr>
          <p:cNvPr id="5" name="Picture 4" descr="Schermafbeelding 2014-01-31 om 22.02.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48" y="0"/>
            <a:ext cx="6151352" cy="3053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90495" y="4859477"/>
            <a:ext cx="8253505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klassieker</a:t>
            </a:r>
            <a:r>
              <a:rPr lang="en-US" dirty="0" smtClean="0"/>
              <a:t> (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60.000 </a:t>
            </a:r>
            <a:r>
              <a:rPr lang="en-US" dirty="0" err="1" smtClean="0"/>
              <a:t>gebruikers</a:t>
            </a:r>
            <a:r>
              <a:rPr lang="en-US" dirty="0" smtClean="0"/>
              <a:t> per </a:t>
            </a:r>
            <a:r>
              <a:rPr lang="en-US" dirty="0" err="1" smtClean="0"/>
              <a:t>maand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65" y="0"/>
            <a:ext cx="7940479" cy="508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www.freudenthal.nl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hele</a:t>
            </a:r>
            <a:r>
              <a:rPr lang="en-US" dirty="0" smtClean="0"/>
              <a:t> </a:t>
            </a:r>
            <a:r>
              <a:rPr lang="en-US" dirty="0" err="1" smtClean="0"/>
              <a:t>collectie</a:t>
            </a:r>
            <a:r>
              <a:rPr lang="en-US" dirty="0" smtClean="0"/>
              <a:t> van het Fi (3000 </a:t>
            </a:r>
            <a:r>
              <a:rPr lang="en-US" dirty="0" err="1" smtClean="0"/>
              <a:t>bronnen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</a:t>
            </a:r>
            <a:r>
              <a:rPr lang="en-US" dirty="0" err="1" smtClean="0"/>
              <a:t>daarvan</a:t>
            </a:r>
            <a:r>
              <a:rPr lang="en-US" dirty="0" smtClean="0"/>
              <a:t> apps (</a:t>
            </a:r>
            <a:r>
              <a:rPr lang="en-US" dirty="0" err="1" smtClean="0"/>
              <a:t>ongeveer</a:t>
            </a:r>
            <a:r>
              <a:rPr lang="en-US" dirty="0" smtClean="0"/>
              <a:t> 400)</a:t>
            </a:r>
            <a:endParaRPr lang="en-US" dirty="0"/>
          </a:p>
        </p:txBody>
      </p:sp>
      <p:pic>
        <p:nvPicPr>
          <p:cNvPr id="4" name="Picture 3" descr="Schermafbeelding 2014-01-31 om 22.02.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88" y="2949049"/>
            <a:ext cx="6151352" cy="30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ermafbeelding 2014-01-31 om 22.12.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categorieën</a:t>
            </a:r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2698788" y="4989302"/>
            <a:ext cx="535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Zoeken</a:t>
            </a:r>
            <a:r>
              <a:rPr lang="en-US" sz="2400" dirty="0" smtClean="0"/>
              <a:t> met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eigen</a:t>
            </a:r>
            <a:r>
              <a:rPr lang="en-US" sz="2400" dirty="0" smtClean="0"/>
              <a:t> </a:t>
            </a:r>
            <a:r>
              <a:rPr lang="en-US" sz="2400" dirty="0" err="1" smtClean="0"/>
              <a:t>trefwoord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ook</a:t>
            </a:r>
            <a:endParaRPr lang="nl-NL" sz="2400" dirty="0"/>
          </a:p>
        </p:txBody>
      </p:sp>
      <p:pic>
        <p:nvPicPr>
          <p:cNvPr id="7" name="Picture 6" descr="Schermafbeelding 2014-02-01 om 07.59.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" y="1302870"/>
            <a:ext cx="9144000" cy="2482358"/>
          </a:xfrm>
          <a:prstGeom prst="rect">
            <a:avLst/>
          </a:prstGeom>
        </p:spPr>
      </p:pic>
      <p:pic>
        <p:nvPicPr>
          <p:cNvPr id="8" name="Picture 7" descr="Schermafbeelding 2014-02-01 om 08.01.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5271"/>
            <a:ext cx="9144000" cy="656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Programmeren</a:t>
            </a:r>
            <a:r>
              <a:rPr lang="en-US" dirty="0"/>
              <a:t> in Pascal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324" y="2344554"/>
            <a:ext cx="6793676" cy="45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fbeelding 2014-01-31 om 22.02.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17" y="3923288"/>
            <a:ext cx="5911550" cy="2934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581" y="141306"/>
            <a:ext cx="193574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belangrijk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java</a:t>
            </a:r>
          </a:p>
          <a:p>
            <a:r>
              <a:rPr lang="en-US" sz="3200" dirty="0" smtClean="0"/>
              <a:t>flash</a:t>
            </a:r>
          </a:p>
          <a:p>
            <a:r>
              <a:rPr lang="en-US" sz="3200" dirty="0" smtClean="0"/>
              <a:t>HTML5</a:t>
            </a:r>
          </a:p>
          <a:p>
            <a:r>
              <a:rPr lang="en-US" sz="3200" dirty="0" err="1" smtClean="0"/>
              <a:t>iOS</a:t>
            </a:r>
            <a:endParaRPr lang="en-US" sz="3200" dirty="0" smtClean="0"/>
          </a:p>
          <a:p>
            <a:r>
              <a:rPr lang="en-US" sz="3200" dirty="0" smtClean="0"/>
              <a:t>Android</a:t>
            </a:r>
          </a:p>
          <a:p>
            <a:r>
              <a:rPr lang="en-US" sz="3200" dirty="0" smtClean="0"/>
              <a:t>Windows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31920" y="110863"/>
            <a:ext cx="41406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-&gt; </a:t>
            </a:r>
            <a:r>
              <a:rPr lang="en-US" sz="3200" dirty="0" err="1" smtClean="0"/>
              <a:t>wisweb</a:t>
            </a:r>
            <a:r>
              <a:rPr lang="en-US" sz="3200" dirty="0" smtClean="0"/>
              <a:t> en </a:t>
            </a:r>
            <a:r>
              <a:rPr lang="en-US" sz="3200" dirty="0" err="1" smtClean="0"/>
              <a:t>rekenweb</a:t>
            </a:r>
            <a:endParaRPr lang="en-US" sz="3200" dirty="0" smtClean="0"/>
          </a:p>
          <a:p>
            <a:r>
              <a:rPr lang="en-US" sz="3200" dirty="0" smtClean="0"/>
              <a:t>-&gt; </a:t>
            </a:r>
            <a:r>
              <a:rPr lang="en-US" sz="3200" dirty="0" err="1" smtClean="0"/>
              <a:t>rekenweb</a:t>
            </a:r>
            <a:endParaRPr lang="en-US" sz="3200" dirty="0" smtClean="0"/>
          </a:p>
          <a:p>
            <a:r>
              <a:rPr lang="en-US" sz="3200" dirty="0" smtClean="0"/>
              <a:t>-&gt; HTML5 apps</a:t>
            </a:r>
          </a:p>
        </p:txBody>
      </p:sp>
    </p:spTree>
    <p:extLst>
      <p:ext uri="{BB962C8B-B14F-4D97-AF65-F5344CB8AC3E}">
        <p14:creationId xmlns:p14="http://schemas.microsoft.com/office/powerpoint/2010/main" val="33873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rmafbeelding 2014-01-31 om 12.27.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587500"/>
            <a:ext cx="88646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Overwegingen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Rekenen</a:t>
            </a:r>
            <a:r>
              <a:rPr lang="en-US" dirty="0" smtClean="0"/>
              <a:t> in context. </a:t>
            </a:r>
            <a:r>
              <a:rPr lang="en-US" dirty="0" err="1" smtClean="0"/>
              <a:t>Spelen</a:t>
            </a:r>
            <a:r>
              <a:rPr lang="en-US" dirty="0" smtClean="0"/>
              <a:t> in context</a:t>
            </a:r>
          </a:p>
          <a:p>
            <a:r>
              <a:rPr lang="en-US" dirty="0" err="1" smtClean="0"/>
              <a:t>Ouders</a:t>
            </a:r>
            <a:r>
              <a:rPr lang="en-US" dirty="0" smtClean="0"/>
              <a:t> </a:t>
            </a:r>
            <a:r>
              <a:rPr lang="en-US" dirty="0" err="1" smtClean="0"/>
              <a:t>betrekken</a:t>
            </a:r>
            <a:r>
              <a:rPr lang="en-US" dirty="0" smtClean="0"/>
              <a:t>...</a:t>
            </a:r>
          </a:p>
          <a:p>
            <a:r>
              <a:rPr lang="en-US" dirty="0" err="1" smtClean="0"/>
              <a:t>Wil</a:t>
            </a:r>
            <a:r>
              <a:rPr lang="en-US" dirty="0" smtClean="0"/>
              <a:t> je </a:t>
            </a:r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: word </a:t>
            </a:r>
            <a:r>
              <a:rPr lang="en-US" dirty="0" err="1" smtClean="0"/>
              <a:t>abonnee</a:t>
            </a:r>
            <a:r>
              <a:rPr lang="en-US" dirty="0" smtClean="0"/>
              <a:t> van DWO</a:t>
            </a:r>
          </a:p>
          <a:p>
            <a:endParaRPr lang="en-US" dirty="0" smtClean="0"/>
          </a:p>
          <a:p>
            <a:r>
              <a:rPr lang="en-US" dirty="0" err="1" smtClean="0"/>
              <a:t>Als</a:t>
            </a:r>
            <a:r>
              <a:rPr lang="en-US" dirty="0" smtClean="0"/>
              <a:t> we ‘really serious’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het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games?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verder</a:t>
            </a:r>
            <a:r>
              <a:rPr lang="en-US" dirty="0" smtClean="0"/>
              <a:t> </a:t>
            </a:r>
            <a:r>
              <a:rPr lang="en-US" dirty="0" err="1" smtClean="0"/>
              <a:t>lezen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7000"/>
              </a:lnSpc>
            </a:pPr>
            <a:r>
              <a:rPr lang="en-US" dirty="0" err="1"/>
              <a:t>www.wiskundeonderwijs.nl</a:t>
            </a:r>
            <a:endParaRPr lang="en-US" dirty="0"/>
          </a:p>
          <a:p>
            <a:pPr>
              <a:lnSpc>
                <a:spcPct val="87000"/>
              </a:lnSpc>
            </a:pPr>
            <a:r>
              <a:rPr lang="en-US" dirty="0" err="1" smtClean="0"/>
              <a:t>rekenweb.blogspot.com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elke</a:t>
            </a:r>
            <a:r>
              <a:rPr lang="en-US" dirty="0"/>
              <a:t> </a:t>
            </a:r>
            <a:r>
              <a:rPr lang="en-US" dirty="0" err="1"/>
              <a:t>maand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spel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031" y="9901"/>
            <a:ext cx="280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elke</a:t>
            </a:r>
            <a:r>
              <a:rPr lang="en-US" dirty="0" smtClean="0"/>
              <a:t> </a:t>
            </a:r>
            <a:r>
              <a:rPr lang="en-US" dirty="0" err="1" smtClean="0"/>
              <a:t>maand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(</a:t>
            </a:r>
            <a:r>
              <a:rPr lang="en-US" dirty="0" err="1" smtClean="0"/>
              <a:t>reken</a:t>
            </a:r>
            <a:r>
              <a:rPr lang="en-US" dirty="0" smtClean="0"/>
              <a:t>)</a:t>
            </a:r>
            <a:r>
              <a:rPr lang="en-US" dirty="0" err="1" smtClean="0"/>
              <a:t>spel</a:t>
            </a:r>
            <a:endParaRPr lang="nl-NL" dirty="0"/>
          </a:p>
        </p:txBody>
      </p:sp>
      <p:pic>
        <p:nvPicPr>
          <p:cNvPr id="2" name="Picture 1" descr="Schermafbeelding 2014-01-31 om 22.10.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387"/>
            <a:ext cx="5862421" cy="4373303"/>
          </a:xfrm>
          <a:prstGeom prst="rect">
            <a:avLst/>
          </a:prstGeom>
        </p:spPr>
      </p:pic>
      <p:pic>
        <p:nvPicPr>
          <p:cNvPr id="3" name="Picture 2" descr="Schermafbeelding 2014-01-31 om 22.11.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42" y="379233"/>
            <a:ext cx="3225800" cy="56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www.rekenapps.com</a:t>
            </a:r>
            <a:endParaRPr lang="en-US" dirty="0"/>
          </a:p>
        </p:txBody>
      </p:sp>
      <p:pic>
        <p:nvPicPr>
          <p:cNvPr id="5" name="Picture 4" descr="Schermafbeelding 2014-01-31 om 22.40.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417638"/>
            <a:ext cx="80137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ermafbeelding 2014-02-01 om 08.12.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75" y="1558030"/>
            <a:ext cx="6764480" cy="47952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eduapp.nl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Bedankt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Bedankt</a:t>
            </a:r>
            <a:endParaRPr 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7000"/>
              </a:lnSpc>
            </a:pPr>
            <a:endParaRPr lang="en-US" sz="2800" dirty="0" smtClean="0"/>
          </a:p>
          <a:p>
            <a:pPr>
              <a:lnSpc>
                <a:spcPct val="87000"/>
              </a:lnSpc>
            </a:pPr>
            <a:r>
              <a:rPr lang="en-US" sz="2800" dirty="0" err="1" smtClean="0"/>
              <a:t>v.jonker@uu.nl</a:t>
            </a:r>
            <a:endParaRPr lang="nl-NL" sz="2800" dirty="0" smtClean="0"/>
          </a:p>
          <a:p>
            <a:pPr>
              <a:lnSpc>
                <a:spcPct val="87000"/>
              </a:lnSpc>
              <a:buFont typeface="Arial" charset="0"/>
              <a:buNone/>
            </a:pPr>
            <a:r>
              <a:rPr lang="nl-NL" sz="2800" dirty="0" smtClean="0"/>
              <a:t>	</a:t>
            </a:r>
            <a:r>
              <a:rPr lang="nl-NL" sz="2800" dirty="0" err="1" smtClean="0"/>
              <a:t>www.freudenthal.nl</a:t>
            </a:r>
            <a:endParaRPr lang="nl-NL" sz="2800" dirty="0" smtClean="0"/>
          </a:p>
          <a:p>
            <a:pPr>
              <a:lnSpc>
                <a:spcPct val="87000"/>
              </a:lnSpc>
              <a:buFont typeface="Arial" charset="0"/>
              <a:buNone/>
            </a:pPr>
            <a:endParaRPr lang="nl-NL" sz="2800" dirty="0" smtClean="0"/>
          </a:p>
          <a:p>
            <a:pPr>
              <a:lnSpc>
                <a:spcPct val="87000"/>
              </a:lnSpc>
              <a:buFont typeface="Arial" charset="0"/>
              <a:buNone/>
            </a:pPr>
            <a:endParaRPr lang="nl-NL" sz="2800" dirty="0" smtClean="0"/>
          </a:p>
          <a:p>
            <a:pPr>
              <a:lnSpc>
                <a:spcPct val="87000"/>
              </a:lnSpc>
              <a:buFont typeface="Arial" charset="0"/>
              <a:buNone/>
            </a:pPr>
            <a:r>
              <a:rPr lang="nl-NL" sz="2800" dirty="0" smtClean="0"/>
              <a:t>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www.rekenweb.nl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www.wisweb.nl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geschreven</a:t>
            </a:r>
            <a:r>
              <a:rPr lang="en-US" dirty="0" smtClean="0"/>
              <a:t> in java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ook</a:t>
            </a:r>
            <a:r>
              <a:rPr lang="en-US" dirty="0" smtClean="0"/>
              <a:t> in flash)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 </a:t>
            </a:r>
            <a:r>
              <a:rPr lang="en-US" dirty="0" err="1" smtClean="0"/>
              <a:t>lijkt</a:t>
            </a:r>
            <a:r>
              <a:rPr lang="en-US" dirty="0" smtClean="0"/>
              <a:t> </a:t>
            </a:r>
            <a:r>
              <a:rPr lang="en-US" dirty="0" err="1" smtClean="0"/>
              <a:t>alles</a:t>
            </a:r>
            <a:r>
              <a:rPr lang="en-US" dirty="0" smtClean="0"/>
              <a:t> </a:t>
            </a:r>
            <a:r>
              <a:rPr lang="en-US" dirty="0" err="1" smtClean="0"/>
              <a:t>ineens</a:t>
            </a:r>
            <a:r>
              <a:rPr lang="en-US" dirty="0" smtClean="0"/>
              <a:t> app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 online stores </a:t>
            </a:r>
            <a:r>
              <a:rPr lang="en-US" dirty="0" err="1" smtClean="0"/>
              <a:t>vliegen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oren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rmafbeelding 2014-01-31 om 22.46.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0"/>
            <a:ext cx="9144000" cy="4199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3673" y="336959"/>
            <a:ext cx="2312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app?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89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iTunes App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zoek</a:t>
            </a:r>
            <a:r>
              <a:rPr lang="en-US" dirty="0" smtClean="0"/>
              <a:t> op ‘</a:t>
            </a:r>
            <a:r>
              <a:rPr lang="en-US" dirty="0" err="1" smtClean="0"/>
              <a:t>rekenen</a:t>
            </a:r>
            <a:r>
              <a:rPr lang="en-US" dirty="0" smtClean="0"/>
              <a:t>’: 300 </a:t>
            </a:r>
            <a:r>
              <a:rPr lang="en-US" dirty="0" err="1" smtClean="0"/>
              <a:t>spellen</a:t>
            </a:r>
            <a:endParaRPr lang="en-US" dirty="0" smtClean="0"/>
          </a:p>
          <a:p>
            <a:r>
              <a:rPr lang="en-US" dirty="0" err="1" smtClean="0"/>
              <a:t>zoek</a:t>
            </a:r>
            <a:r>
              <a:rPr lang="en-US" dirty="0" smtClean="0"/>
              <a:t> op ‘</a:t>
            </a:r>
            <a:r>
              <a:rPr lang="en-US" dirty="0" err="1" smtClean="0"/>
              <a:t>wiskunde</a:t>
            </a:r>
            <a:r>
              <a:rPr lang="en-US" dirty="0" smtClean="0"/>
              <a:t>’: 300 </a:t>
            </a:r>
            <a:r>
              <a:rPr lang="en-US" dirty="0" err="1" smtClean="0"/>
              <a:t>spellen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ook</a:t>
            </a:r>
            <a:r>
              <a:rPr lang="en-US" dirty="0" smtClean="0"/>
              <a:t> met overlap)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(4:3)</PresentationFormat>
  <Paragraphs>146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‘n App a Day  doe je voordeel er mee</vt:lpstr>
      <vt:lpstr>Apps, rekenen en vo</vt:lpstr>
      <vt:lpstr>n app a day, waar gaat dit over?</vt:lpstr>
      <vt:lpstr>software in soorten en maten</vt:lpstr>
      <vt:lpstr>Application</vt:lpstr>
      <vt:lpstr>Applet</vt:lpstr>
      <vt:lpstr>App</vt:lpstr>
      <vt:lpstr>PowerPoint Presentation</vt:lpstr>
      <vt:lpstr>iTunes App Store</vt:lpstr>
      <vt:lpstr>PowerPoint Presentation</vt:lpstr>
      <vt:lpstr>PowerPoint Presentation</vt:lpstr>
      <vt:lpstr>PowerPoint Presentation</vt:lpstr>
      <vt:lpstr>PowerPoint Presentation</vt:lpstr>
      <vt:lpstr>Inhoudelijk</vt:lpstr>
      <vt:lpstr>Flow</vt:lpstr>
      <vt:lpstr>iets over rekenen</vt:lpstr>
      <vt:lpstr>Vanaf augustus 2010</vt:lpstr>
      <vt:lpstr>PowerPoint Presentation</vt:lpstr>
      <vt:lpstr>PowerPoint Presentation</vt:lpstr>
      <vt:lpstr>doorlopende leerlijnen</vt:lpstr>
      <vt:lpstr>PowerPoint Presentation</vt:lpstr>
      <vt:lpstr>IJsberg</vt:lpstr>
      <vt:lpstr>Uitdaging voor het vo</vt:lpstr>
      <vt:lpstr>oefen-websites</vt:lpstr>
      <vt:lpstr>Apps, mini-games, serious gaming</vt:lpstr>
      <vt:lpstr>hardware</vt:lpstr>
      <vt:lpstr>PowerPoint Presentation</vt:lpstr>
      <vt:lpstr>welke spelletjes?</vt:lpstr>
      <vt:lpstr>PowerPoint Presentation</vt:lpstr>
      <vt:lpstr>optellen</vt:lpstr>
      <vt:lpstr>vermenigvuldigen</vt:lpstr>
      <vt:lpstr>breuken</vt:lpstr>
      <vt:lpstr>probleemoplossen</vt:lpstr>
      <vt:lpstr>niet elke app is een game</vt:lpstr>
      <vt:lpstr>PowerPoint Presentation</vt:lpstr>
      <vt:lpstr>onderzoek</vt:lpstr>
      <vt:lpstr>Onderzoek</vt:lpstr>
      <vt:lpstr>PowerPoint Presentation</vt:lpstr>
      <vt:lpstr>www.wiskundeonderwijs.nl game/spelletjes portals</vt:lpstr>
      <vt:lpstr>Verder onderzoek</vt:lpstr>
      <vt:lpstr>recente producten</vt:lpstr>
      <vt:lpstr>Uitgevers</vt:lpstr>
      <vt:lpstr>MathBattle (Qlvr)</vt:lpstr>
      <vt:lpstr>PowerPoint Presentation</vt:lpstr>
      <vt:lpstr>www.freudenthal.nl</vt:lpstr>
      <vt:lpstr>de klassieker (goed voor 60.000 gebruikers per maand)</vt:lpstr>
      <vt:lpstr>www.freudenthal.nl</vt:lpstr>
      <vt:lpstr>PowerPoint Presentation</vt:lpstr>
      <vt:lpstr>categorieën</vt:lpstr>
      <vt:lpstr>PowerPoint Presentation</vt:lpstr>
      <vt:lpstr>PowerPoint Presentation</vt:lpstr>
      <vt:lpstr>Overwegingen</vt:lpstr>
      <vt:lpstr>verder lezen</vt:lpstr>
      <vt:lpstr>PowerPoint Presentation</vt:lpstr>
      <vt:lpstr>www.rekenapps.com</vt:lpstr>
      <vt:lpstr>eduapp.nl</vt:lpstr>
      <vt:lpstr>Bedankt</vt:lpstr>
      <vt:lpstr>Bedankt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Cursus rekenspecialist</dc:title>
  <dc:creator>Vincent Jonker</dc:creator>
  <cp:lastModifiedBy>Heiden-Bergsteijn, J.M. van der</cp:lastModifiedBy>
  <cp:revision>55</cp:revision>
  <cp:lastPrinted>2014-02-07T08:53:52Z</cp:lastPrinted>
  <dcterms:created xsi:type="dcterms:W3CDTF">2011-01-15T13:43:27Z</dcterms:created>
  <dcterms:modified xsi:type="dcterms:W3CDTF">2014-02-07T08:54:07Z</dcterms:modified>
</cp:coreProperties>
</file>