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94" r:id="rId3"/>
    <p:sldId id="305" r:id="rId4"/>
    <p:sldId id="306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9" r:id="rId14"/>
    <p:sldId id="268" r:id="rId15"/>
    <p:sldId id="257" r:id="rId16"/>
    <p:sldId id="278" r:id="rId17"/>
    <p:sldId id="258" r:id="rId18"/>
    <p:sldId id="269" r:id="rId19"/>
    <p:sldId id="270" r:id="rId20"/>
    <p:sldId id="272" r:id="rId21"/>
    <p:sldId id="273" r:id="rId22"/>
    <p:sldId id="295" r:id="rId23"/>
    <p:sldId id="271" r:id="rId24"/>
    <p:sldId id="274" r:id="rId25"/>
    <p:sldId id="275" r:id="rId26"/>
    <p:sldId id="313" r:id="rId27"/>
    <p:sldId id="276" r:id="rId28"/>
    <p:sldId id="277" r:id="rId29"/>
    <p:sldId id="280" r:id="rId30"/>
    <p:sldId id="281" r:id="rId31"/>
    <p:sldId id="282" r:id="rId32"/>
    <p:sldId id="283" r:id="rId33"/>
    <p:sldId id="259" r:id="rId34"/>
    <p:sldId id="285" r:id="rId35"/>
    <p:sldId id="284" r:id="rId36"/>
    <p:sldId id="292" r:id="rId37"/>
    <p:sldId id="309" r:id="rId38"/>
    <p:sldId id="286" r:id="rId39"/>
    <p:sldId id="287" r:id="rId40"/>
    <p:sldId id="307" r:id="rId41"/>
    <p:sldId id="314" r:id="rId42"/>
    <p:sldId id="288" r:id="rId43"/>
    <p:sldId id="304" r:id="rId44"/>
    <p:sldId id="308" r:id="rId45"/>
    <p:sldId id="289" r:id="rId46"/>
    <p:sldId id="310" r:id="rId47"/>
    <p:sldId id="311" r:id="rId48"/>
    <p:sldId id="316" r:id="rId4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 autoAdjust="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D310-E343-4495-9D62-07496072892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71DA-B077-4931-AFC3-752346FBC83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17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71DA-B077-4931-AFC3-752346FBC835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AD9F-5F32-4FEA-9E8C-91AB3EB53BAD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FD37-69D5-47DE-B3BA-E3AE6EA150EA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3849-9B2A-4757-8AD2-2ED0B5A0AD07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46CC-4C6E-41A7-9756-2DC37AA94E89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E197-D8B0-45E0-B067-B061F4B70B24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3524-0E27-41F8-B049-F2C6126C6143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A0D1-1A53-4D22-A46B-0B73EED3607C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CE29-74CF-400C-839E-580687290A61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9896-47D0-4098-BD4E-51FC898AC79E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2737-228E-4A43-A219-4A4327574CF7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CA6-B315-4F3F-B7A0-A32CA5D259C3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DDE2-C03F-4D53-BF16-A2772A41558C}" type="datetime1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ED97-7907-4D15-8CF0-C1412EF737BD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270576" cy="1440160"/>
          </a:xfrm>
        </p:spPr>
        <p:txBody>
          <a:bodyPr/>
          <a:lstStyle/>
          <a:p>
            <a:r>
              <a:rPr lang="nl-BE" dirty="0" smtClean="0"/>
              <a:t>  </a:t>
            </a:r>
            <a:r>
              <a:rPr lang="nl-BE" sz="3200" dirty="0" smtClean="0"/>
              <a:t>PARADOXEN: WISKUNDIGE MAGIE!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5864696" cy="864096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>
                <a:solidFill>
                  <a:schemeClr val="tx1"/>
                </a:solidFill>
              </a:rPr>
              <a:t>Luc </a:t>
            </a:r>
            <a:r>
              <a:rPr lang="nl-BE" dirty="0" err="1" smtClean="0">
                <a:solidFill>
                  <a:schemeClr val="tx1"/>
                </a:solidFill>
              </a:rPr>
              <a:t>Gheysens</a:t>
            </a:r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err="1" smtClean="0">
                <a:solidFill>
                  <a:schemeClr val="tx1"/>
                </a:solidFill>
              </a:rPr>
              <a:t>www.gnomon.bloggen.be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328592" cy="35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83264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5832648" cy="14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het oneindige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10</a:t>
            </a:fld>
            <a:endParaRPr lang="nl-B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0789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043608" y="14127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Op een lijnstuk liggen even veel punten als op een rechte.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2051720" y="41490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Er zijn even veel natuurlijke getallen als gehele getallen.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1080120" cy="20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Verkeerd ingeschat?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9923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Verkeerd ingeschat?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84960"/>
            <a:ext cx="6558341" cy="54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Verkeerd ingeschat?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39552" y="126876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Vraag 1.   h = harmonisch gemiddelde van a en b   </a:t>
            </a:r>
          </a:p>
          <a:p>
            <a:r>
              <a:rPr lang="nl-BE" dirty="0" smtClean="0"/>
              <a:t>                  2/h  = 1/a   + 1/b   of  h = 2ab/(a+b)</a:t>
            </a:r>
          </a:p>
          <a:p>
            <a:r>
              <a:rPr lang="nl-BE" dirty="0" smtClean="0"/>
              <a:t>                  20 = 30b/(15+b)  =&gt;  b = 30 </a:t>
            </a:r>
            <a:endParaRPr lang="nl-BE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33350" cy="18097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1560" y="249289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Vraag 2.  Driehoeksongelijkheid</a:t>
            </a:r>
          </a:p>
          <a:p>
            <a:r>
              <a:rPr lang="nl-BE" dirty="0" smtClean="0"/>
              <a:t>                </a:t>
            </a:r>
          </a:p>
          <a:p>
            <a:r>
              <a:rPr lang="nl-BE" dirty="0" smtClean="0"/>
              <a:t>                 L &lt; D + (L – 1)  =&gt;  1 &lt; D  </a:t>
            </a:r>
            <a:endParaRPr lang="nl-BE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096344" cy="20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539552" y="45811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Vraag 3.   4 + 1 keer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539552" y="50851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Vraag 4.  Niet 1 + (11 x 2) + 1 = 24 keer, maar slechts 22 keer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539552" y="56612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Vraag 5.   2πR’ = 2π(R + 1)   =&gt;  2πR’  =  2πR + 2π      dus ongeveer 6,28 m     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Spelletje met 3 dobbelstenen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Laat iemand 3 keer na elkaar gooien met een dobbelsteen.</a:t>
            </a:r>
            <a:br>
              <a:rPr lang="nl-BE" dirty="0" smtClean="0"/>
            </a:br>
            <a:r>
              <a:rPr lang="nl-BE" dirty="0" smtClean="0"/>
              <a:t>Vraag om telkens het aantal gegooide ogen te noteren.</a:t>
            </a:r>
          </a:p>
          <a:p>
            <a:pPr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Laat de volgende bewerkingen uitvoeren:</a:t>
            </a:r>
            <a:br>
              <a:rPr lang="nl-BE" dirty="0" smtClean="0"/>
            </a:br>
            <a:r>
              <a:rPr lang="nl-BE" dirty="0" smtClean="0"/>
              <a:t>1) verdubbel het aantal ogen van de eerste worp</a:t>
            </a:r>
            <a:br>
              <a:rPr lang="nl-BE" dirty="0" smtClean="0"/>
            </a:br>
            <a:r>
              <a:rPr lang="nl-BE" dirty="0" smtClean="0"/>
              <a:t>2) tel hierbij 5 op</a:t>
            </a:r>
            <a:br>
              <a:rPr lang="nl-BE" dirty="0" smtClean="0"/>
            </a:br>
            <a:r>
              <a:rPr lang="nl-BE" dirty="0" smtClean="0"/>
              <a:t>3) vermenigvuldig de uitkomst met 5</a:t>
            </a:r>
            <a:br>
              <a:rPr lang="nl-BE" dirty="0" smtClean="0"/>
            </a:br>
            <a:r>
              <a:rPr lang="nl-BE" dirty="0" smtClean="0"/>
              <a:t>4) tel hierbij het aantal ogen op van de tweede worp</a:t>
            </a:r>
            <a:br>
              <a:rPr lang="nl-BE" dirty="0" smtClean="0"/>
            </a:br>
            <a:r>
              <a:rPr lang="nl-BE" dirty="0" smtClean="0"/>
              <a:t>5) vermenigvuldig de uitkomst met 10</a:t>
            </a:r>
            <a:br>
              <a:rPr lang="nl-BE" dirty="0" smtClean="0"/>
            </a:br>
            <a:r>
              <a:rPr lang="nl-BE" dirty="0" smtClean="0"/>
              <a:t>6) tel hierbij het aantal ogen van de derde worp</a:t>
            </a:r>
            <a:br>
              <a:rPr lang="nl-BE" dirty="0" smtClean="0"/>
            </a:br>
            <a:r>
              <a:rPr lang="nl-BE" dirty="0" smtClean="0"/>
              <a:t>7) geef me de einduitkomst.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1409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635896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10[5(2a + 5) + b] + c = 100a + 10b + c + 250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Paradoxale dobbelstenen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42" y="2132856"/>
            <a:ext cx="87094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Paradoxale dobbelstenen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312368" cy="272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3978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33056"/>
            <a:ext cx="3312368" cy="27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Doosparadox van </a:t>
            </a:r>
            <a:r>
              <a:rPr lang="nl-BE" dirty="0" err="1" smtClean="0"/>
              <a:t>Bertrand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17</a:t>
            </a:fld>
            <a:endParaRPr lang="nl-B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528392" cy="21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691680" y="3933056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doosjes worden in een willekeurige volgorde neergezet.</a:t>
            </a:r>
            <a:br>
              <a:rPr lang="nl-NL" dirty="0" smtClean="0"/>
            </a:br>
            <a:r>
              <a:rPr lang="nl-NL" dirty="0" smtClean="0"/>
              <a:t>Je kiest een doosje uit en haalt hieruit zonder kijken één van de twee munten.</a:t>
            </a:r>
            <a:br>
              <a:rPr lang="nl-NL" dirty="0" smtClean="0"/>
            </a:br>
            <a:r>
              <a:rPr lang="nl-NL" dirty="0" smtClean="0"/>
              <a:t>Het blijkt een gouden munt te zijn.</a:t>
            </a:r>
            <a:br>
              <a:rPr lang="nl-NL" dirty="0" smtClean="0"/>
            </a:br>
            <a:r>
              <a:rPr lang="nl-NL" dirty="0" smtClean="0"/>
              <a:t>Hoe groot is de kans dan de andere munt is dat doosje ook een gouden munt is?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763688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Kans = 2/3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Probleem van de </a:t>
            </a:r>
            <a:r>
              <a:rPr lang="nl-BE" dirty="0" err="1" smtClean="0"/>
              <a:t>Méré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832788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2076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Simpson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312368" cy="51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860032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Groene bal trekken = WINNEN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932040" y="18448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P1 = 1/4    en   P2 =  3/10 </a:t>
            </a:r>
          </a:p>
          <a:p>
            <a:r>
              <a:rPr lang="nl-BE" dirty="0" smtClean="0"/>
              <a:t>P1 &lt; P2 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932040" y="31409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P3 = 6/10    en   P4 = 3/4</a:t>
            </a:r>
          </a:p>
          <a:p>
            <a:r>
              <a:rPr lang="nl-BE" dirty="0" smtClean="0"/>
              <a:t>P3 &lt; P4</a:t>
            </a:r>
          </a:p>
          <a:p>
            <a:r>
              <a:rPr lang="nl-BE" dirty="0" smtClean="0"/>
              <a:t>   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4932040" y="49411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P5 = 7/14   en  P6 = 6/14</a:t>
            </a:r>
          </a:p>
          <a:p>
            <a:r>
              <a:rPr lang="nl-BE" dirty="0" smtClean="0"/>
              <a:t>P5 &gt; P6   !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39504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514046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5112568" cy="31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88640"/>
            <a:ext cx="5165586" cy="328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429000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6838" y="1081088"/>
            <a:ext cx="6410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zit de fout?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20</a:t>
            </a:fld>
            <a:endParaRPr lang="nl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120680" cy="553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zit de fout?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21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077548" cy="51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Merkwaardig product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 </a:t>
            </a:r>
          </a:p>
          <a:p>
            <a:pPr>
              <a:buNone/>
            </a:pPr>
            <a:r>
              <a:rPr lang="nl-BE" dirty="0" smtClean="0"/>
              <a:t>   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22</a:t>
            </a:fld>
            <a:endParaRPr lang="nl-BE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18097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48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7704856" cy="297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77048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zit de fout?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23</a:t>
            </a:fld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473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zit de fout?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24</a:t>
            </a:fld>
            <a:endParaRPr lang="nl-B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563697" cy="52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zit de fout?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25</a:t>
            </a:fld>
            <a:endParaRPr lang="nl-B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95705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stelling van </a:t>
            </a:r>
            <a:r>
              <a:rPr lang="nl-BE" dirty="0" err="1" smtClean="0"/>
              <a:t>Pythagoras</a:t>
            </a:r>
            <a:r>
              <a:rPr lang="nl-BE" dirty="0" smtClean="0"/>
              <a:t>: een illusie?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26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610102" cy="446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805264"/>
            <a:ext cx="6624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vlieger van </a:t>
            </a:r>
            <a:r>
              <a:rPr lang="nl-BE" dirty="0" err="1" smtClean="0"/>
              <a:t>Pythagoras</a:t>
            </a:r>
            <a:endParaRPr lang="nl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1837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35696" y="602128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www.cut-the-knot.org</a:t>
            </a:r>
            <a:r>
              <a:rPr lang="nl-BE" dirty="0" smtClean="0"/>
              <a:t>/</a:t>
            </a:r>
            <a:r>
              <a:rPr lang="nl-BE" dirty="0" err="1" smtClean="0"/>
              <a:t>pythagoras</a:t>
            </a:r>
            <a:r>
              <a:rPr lang="nl-BE" dirty="0" smtClean="0"/>
              <a:t>/Proof80p.shtml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Curry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28</a:t>
            </a:fld>
            <a:endParaRPr lang="nl-BE"/>
          </a:p>
        </p:txBody>
      </p:sp>
      <p:pic>
        <p:nvPicPr>
          <p:cNvPr id="378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69643"/>
            <a:ext cx="4363525" cy="37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58299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07605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 x 5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644008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 x 8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58011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 x 5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860032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2 x 8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Curry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29</a:t>
            </a:fld>
            <a:endParaRPr lang="nl-BE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73216"/>
            <a:ext cx="4392488" cy="6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7028423" cy="263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619672" y="148478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Oppervlakte van een driehoek via de determinantformule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“Elke driehoek is gelijkbenig”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554578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24944"/>
            <a:ext cx="2819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</a:t>
            </a:r>
            <a:r>
              <a:rPr lang="nl-BE" dirty="0" err="1" smtClean="0"/>
              <a:t>Hooper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30</a:t>
            </a:fld>
            <a:endParaRPr lang="nl-BE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1831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Sharp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31</a:t>
            </a:fld>
            <a:endParaRPr lang="nl-BE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530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90066"/>
          </a:xfrm>
        </p:spPr>
        <p:txBody>
          <a:bodyPr>
            <a:normAutofit/>
          </a:bodyPr>
          <a:lstStyle/>
          <a:p>
            <a:r>
              <a:rPr lang="nl-BE" sz="2000" dirty="0" err="1" smtClean="0"/>
              <a:t>Fibonaccikaartjes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32</a:t>
            </a:fld>
            <a:endParaRPr lang="nl-BE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6967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15832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Een niet bewegende lichtklok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1485900" cy="1428750"/>
          </a:xfrm>
          <a:prstGeom prst="rect">
            <a:avLst/>
          </a:prstGeom>
          <a:noFill/>
        </p:spPr>
      </p:pic>
      <p:pic>
        <p:nvPicPr>
          <p:cNvPr id="15366" name="Picture 6" descr="Dit is wat een waarnemer buiten de raket zal zien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1485900" cy="297180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/>
              <a:t>Tweelingparadox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33</a:t>
            </a:fld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2051720" y="522920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t’ = 2L/c  = 0,6/c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652120" y="530120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t = 2D/c = 1/c</a:t>
            </a:r>
            <a:endParaRPr lang="nl-BE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2627784" y="12687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Experiment van </a:t>
            </a:r>
            <a:r>
              <a:rPr lang="nl-BE" dirty="0" err="1" smtClean="0"/>
              <a:t>Michelson</a:t>
            </a:r>
            <a:r>
              <a:rPr lang="nl-BE" dirty="0" smtClean="0"/>
              <a:t> – </a:t>
            </a:r>
            <a:r>
              <a:rPr lang="nl-BE" dirty="0" err="1" smtClean="0"/>
              <a:t>Morley</a:t>
            </a:r>
            <a:r>
              <a:rPr lang="nl-BE" dirty="0" smtClean="0"/>
              <a:t> (1881)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34</a:t>
            </a:fld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Sneeuwvlok van Koch (fractal)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591970" cy="36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555776" y="55172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Oppervlakte is eindig, omtrek is oneindig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35</a:t>
            </a:fld>
            <a:endParaRPr lang="nl-B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Hoorn van </a:t>
            </a:r>
            <a:r>
              <a:rPr lang="nl-BE" sz="4400" dirty="0" err="1" smtClean="0">
                <a:latin typeface="+mj-lt"/>
                <a:ea typeface="+mj-ea"/>
                <a:cs typeface="+mj-cs"/>
              </a:rPr>
              <a:t>Gabriël</a:t>
            </a:r>
            <a:endParaRPr lang="nl-BE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(trompet</a:t>
            </a:r>
            <a:r>
              <a:rPr kumimoji="0" lang="nl-B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van </a:t>
            </a:r>
            <a:r>
              <a:rPr kumimoji="0" lang="nl-BE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Torricelli</a:t>
            </a:r>
            <a:r>
              <a:rPr kumimoji="0" lang="nl-B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6264435" cy="414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36</a:t>
            </a:fld>
            <a:endParaRPr lang="nl-B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De paradox van de bolzone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677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971600" y="1556792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i="1" dirty="0" smtClean="0"/>
              <a:t>Welke figuur heeft de grootste oppervlakte?</a:t>
            </a:r>
            <a:r>
              <a:rPr lang="nl-BE" i="1" dirty="0" smtClean="0"/>
              <a:t/>
            </a:r>
            <a:br>
              <a:rPr lang="nl-BE" i="1" dirty="0" smtClean="0"/>
            </a:b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37</a:t>
            </a:fld>
            <a:endParaRPr lang="nl-B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3453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827584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   </a:t>
            </a:r>
            <a:r>
              <a:rPr lang="nl-BE" sz="4000" dirty="0" err="1" smtClean="0"/>
              <a:t>Epimenides</a:t>
            </a:r>
            <a:r>
              <a:rPr lang="nl-BE" sz="4000" dirty="0" smtClean="0"/>
              <a:t> : </a:t>
            </a:r>
            <a:r>
              <a:rPr lang="nl-NL" sz="4000" dirty="0" err="1" smtClean="0"/>
              <a:t>Κρῆτες</a:t>
            </a:r>
            <a:r>
              <a:rPr lang="nl-NL" sz="4000" dirty="0" smtClean="0"/>
              <a:t> </a:t>
            </a:r>
            <a:r>
              <a:rPr lang="nl-NL" sz="4000" dirty="0" err="1" smtClean="0"/>
              <a:t>ἀεὶ</a:t>
            </a:r>
            <a:r>
              <a:rPr lang="nl-NL" sz="4000" dirty="0" smtClean="0"/>
              <a:t> </a:t>
            </a:r>
            <a:r>
              <a:rPr lang="nl-NL" sz="4000" dirty="0" err="1" smtClean="0"/>
              <a:t>ψεῦσται</a:t>
            </a:r>
            <a:endParaRPr lang="nl-BE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38</a:t>
            </a:fld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2085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763688" y="3573016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Men wikkelt blijkbaar meer en meer chocoladefiguurtjes in zilverpapier</a:t>
            </a:r>
          </a:p>
          <a:p>
            <a:r>
              <a:rPr lang="nl-BE" sz="2800" dirty="0" smtClean="0"/>
              <a:t>omdat door de CO2-uitstoot </a:t>
            </a:r>
          </a:p>
          <a:p>
            <a:r>
              <a:rPr lang="nl-BE" sz="2800" dirty="0" smtClean="0"/>
              <a:t>chocolade rapper gaat smelten.</a:t>
            </a:r>
          </a:p>
          <a:p>
            <a:endParaRPr lang="nl-BE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1619672" y="558924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Maar door de productie van zilverpapier verhoogt de CO2-uitstoot.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39</a:t>
            </a:fld>
            <a:endParaRPr lang="nl-B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91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187624" y="414908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Meer en meer ouders brengen hun kinderen met de auto naar school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187624" y="515719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Met al die auto’s vinden ze het immers niet meer veilig om hun kinderen te voet of met de fiets naar school te sturen.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3600" dirty="0" smtClean="0"/>
              <a:t>“Twee plus twee is vijf”</a:t>
            </a:r>
            <a:endParaRPr lang="nl-BE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274"/>
            <a:ext cx="3232518" cy="640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http://www.educatief.diekeure.be/educatief/content_uploads/uitgaven/covers/foto_4_118976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2613324" cy="4104456"/>
          </a:xfrm>
          <a:prstGeom prst="rect">
            <a:avLst/>
          </a:prstGeom>
          <a:noFill/>
        </p:spPr>
      </p:pic>
      <p:pic>
        <p:nvPicPr>
          <p:cNvPr id="49156" name="Picture 4" descr="http://www.educatief.diekeure.be/educatief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" cy="9525"/>
          </a:xfrm>
          <a:prstGeom prst="rect">
            <a:avLst/>
          </a:prstGeom>
          <a:noFill/>
        </p:spPr>
      </p:pic>
      <p:pic>
        <p:nvPicPr>
          <p:cNvPr id="49157" name="Picture 5" descr="http://www.educatief.diekeure.be/educatief/images/box/graybox_b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50" cy="57150"/>
          </a:xfrm>
          <a:prstGeom prst="rect">
            <a:avLst/>
          </a:prstGeom>
          <a:noFill/>
        </p:spPr>
      </p:pic>
      <p:pic>
        <p:nvPicPr>
          <p:cNvPr id="49158" name="Picture 6" descr="http://www.educatief.diekeure.be/educatief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" cy="57150"/>
          </a:xfrm>
          <a:prstGeom prst="rect">
            <a:avLst/>
          </a:prstGeom>
          <a:noFill/>
        </p:spPr>
      </p:pic>
      <p:pic>
        <p:nvPicPr>
          <p:cNvPr id="49159" name="Picture 7" descr="http://www.educatief.diekeure.be/educatief/images/box/graybox_b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150" cy="57150"/>
          </a:xfrm>
          <a:prstGeom prst="rect">
            <a:avLst/>
          </a:prstGeom>
          <a:noFill/>
        </p:spPr>
      </p:pic>
      <p:pic>
        <p:nvPicPr>
          <p:cNvPr id="49160" name="Picture 8" descr="http://www.educatief.diekeure.be/educatief/images/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40</a:t>
            </a:fld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854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971600" y="443711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GELEZEN IN HET UITSTALRAAM VAN EEN OPTICIEN:</a:t>
            </a:r>
          </a:p>
          <a:p>
            <a:pPr algn="ctr"/>
            <a:r>
              <a:rPr lang="nl-BE" sz="2800" dirty="0" smtClean="0"/>
              <a:t>“Als u hier niet ziet wat u zoekt, </a:t>
            </a:r>
          </a:p>
          <a:p>
            <a:pPr algn="ctr"/>
            <a:r>
              <a:rPr lang="nl-BE" sz="2800" dirty="0" smtClean="0"/>
              <a:t>bent u aan het juiste adres!</a:t>
            </a:r>
            <a:endParaRPr lang="nl-BE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41</a:t>
            </a:fld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2370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547664" y="4077072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Leraar tot directeur:</a:t>
            </a:r>
          </a:p>
          <a:p>
            <a:r>
              <a:rPr lang="nl-BE" sz="2800" dirty="0" smtClean="0"/>
              <a:t>“Ik heb het gevoel dat iedereen het met            </a:t>
            </a:r>
            <a:br>
              <a:rPr lang="nl-BE" sz="2800" dirty="0" smtClean="0"/>
            </a:br>
            <a:r>
              <a:rPr lang="nl-BE" sz="2800" dirty="0" smtClean="0"/>
              <a:t>  me oneens is.”</a:t>
            </a:r>
          </a:p>
          <a:p>
            <a:endParaRPr lang="nl-BE" sz="2800" dirty="0" smtClean="0"/>
          </a:p>
          <a:p>
            <a:r>
              <a:rPr lang="nl-BE" sz="2800" dirty="0" smtClean="0"/>
              <a:t>Directeur: “Dat is niet waar!”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42</a:t>
            </a:fld>
            <a:endParaRPr lang="nl-BE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7969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429309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 meeste auto-ongevallen gebeuren binnen een straal van  5 km  rond de eigen woonplaats.</a:t>
            </a:r>
            <a:endParaRPr lang="nl-BE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323528" y="5517232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Waarom gaat niet iedereen dan 10 km verderop wonen?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43</a:t>
            </a:fld>
            <a:endParaRPr lang="nl-B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705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331640" y="530120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  “Ik ben God dankbaar dat ik een atheïst ben!”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44</a:t>
            </a:fld>
            <a:endParaRPr lang="nl-B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42233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115616" y="414908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Dokter tot patiënt: </a:t>
            </a:r>
          </a:p>
          <a:p>
            <a:r>
              <a:rPr lang="nl-BE" sz="2800" dirty="0" smtClean="0"/>
              <a:t>“Ik heb je al een tijdje niet meer gezien.”</a:t>
            </a:r>
            <a:endParaRPr lang="nl-BE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115616" y="522920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Patiënt: “Ik ben ziek geweest.”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45</a:t>
            </a:fld>
            <a:endParaRPr lang="nl-B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77015" cy="420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smtClean="0">
                <a:latin typeface="+mj-lt"/>
                <a:ea typeface="+mj-ea"/>
                <a:cs typeface="+mj-cs"/>
              </a:rPr>
              <a:t>LOGICA?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Driedeurenprobleem</a:t>
            </a:r>
            <a:r>
              <a:rPr lang="nl-BE" dirty="0" smtClean="0"/>
              <a:t> (</a:t>
            </a:r>
            <a:r>
              <a:rPr lang="nl-BE" dirty="0" err="1" smtClean="0"/>
              <a:t>Monty</a:t>
            </a:r>
            <a:r>
              <a:rPr lang="nl-BE" dirty="0" smtClean="0"/>
              <a:t> Hall)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46</a:t>
            </a:fld>
            <a:endParaRPr lang="nl-BE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032448" cy="306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960440" cy="188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Driedeurenprobleem</a:t>
            </a:r>
            <a:r>
              <a:rPr lang="nl-BE" dirty="0" smtClean="0"/>
              <a:t> (</a:t>
            </a:r>
            <a:r>
              <a:rPr lang="nl-BE" dirty="0" err="1" smtClean="0"/>
              <a:t>Monty</a:t>
            </a:r>
            <a:r>
              <a:rPr lang="nl-BE" dirty="0" smtClean="0"/>
              <a:t> Hall)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47</a:t>
            </a:fld>
            <a:endParaRPr lang="nl-BE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98" y="1484784"/>
            <a:ext cx="26111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604884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5960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48</a:t>
            </a:fld>
            <a:endParaRPr lang="nl-BE"/>
          </a:p>
        </p:txBody>
      </p:sp>
      <p:pic>
        <p:nvPicPr>
          <p:cNvPr id="1026" name="Picture 2" descr="http://loveservebeer.files.wordpress.com/2011/02/st-bernardus-lineu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600400" cy="36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401582" cy="36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39552" y="5486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/>
              <a:t>    WESTVLETEREN en WATOU</a:t>
            </a:r>
            <a:endParaRPr lang="nl-BE" sz="4800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537321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(STOPPEN MET) WISKUNDE </a:t>
            </a:r>
          </a:p>
          <a:p>
            <a:pPr algn="ctr"/>
            <a:r>
              <a:rPr lang="nl-BE" sz="2800" dirty="0" smtClean="0"/>
              <a:t>KAN JE GEZONDHEID SCHADEN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34172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    1. Getal van geboortemaand (1 – 12).</a:t>
            </a:r>
            <a:br>
              <a:rPr lang="nl-BE" dirty="0" smtClean="0"/>
            </a:br>
            <a:r>
              <a:rPr lang="nl-BE" dirty="0" smtClean="0"/>
              <a:t>2. Maal 5 .</a:t>
            </a:r>
            <a:br>
              <a:rPr lang="nl-BE" dirty="0" smtClean="0"/>
            </a:br>
            <a:r>
              <a:rPr lang="nl-BE" dirty="0" smtClean="0"/>
              <a:t>3. Plus 7.</a:t>
            </a:r>
            <a:br>
              <a:rPr lang="nl-BE" dirty="0" smtClean="0"/>
            </a:br>
            <a:r>
              <a:rPr lang="nl-BE" dirty="0" smtClean="0"/>
              <a:t>4. Maal 4.</a:t>
            </a:r>
            <a:br>
              <a:rPr lang="nl-BE" dirty="0" smtClean="0"/>
            </a:br>
            <a:r>
              <a:rPr lang="nl-BE" dirty="0" smtClean="0"/>
              <a:t>5. Plus 13.</a:t>
            </a:r>
            <a:br>
              <a:rPr lang="nl-BE" dirty="0" smtClean="0"/>
            </a:br>
            <a:r>
              <a:rPr lang="nl-BE" dirty="0" smtClean="0"/>
              <a:t>6. Maal 5.</a:t>
            </a:r>
            <a:br>
              <a:rPr lang="nl-BE" dirty="0" smtClean="0"/>
            </a:br>
            <a:r>
              <a:rPr lang="nl-BE" dirty="0" smtClean="0"/>
              <a:t>7. Plus getal van geboortedag (1 – 31).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000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763688" y="19888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r>
              <a:rPr lang="nl-BE" sz="2400" dirty="0" smtClean="0"/>
              <a:t>5[4 (5m+7) + 13] + d = 100m +d + 205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Samenvallende verjaardagen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780928"/>
            <a:ext cx="8003232" cy="33452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l-BE" i="1" dirty="0" smtClean="0"/>
              <a:t>	</a:t>
            </a:r>
          </a:p>
          <a:p>
            <a:pPr>
              <a:buNone/>
            </a:pPr>
            <a:endParaRPr lang="nl-BE" i="1" dirty="0" smtClean="0"/>
          </a:p>
          <a:p>
            <a:pPr>
              <a:buNone/>
            </a:pPr>
            <a:r>
              <a:rPr lang="nl-BE" i="1" dirty="0" smtClean="0"/>
              <a:t>        </a:t>
            </a:r>
            <a:r>
              <a:rPr lang="nl-BE" sz="4400" i="1" dirty="0" smtClean="0"/>
              <a:t>Hoe groot schat je de kans dat er bij een toevallige samenkomst van 23 personen minstens 2 personen zijn die op dezelfde dag verjaren?</a:t>
            </a:r>
            <a:br>
              <a:rPr lang="nl-BE" sz="4400" i="1" dirty="0" smtClean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 smtClean="0"/>
              <a:t>Verkeerde inschatting: kans 23/365 is of ongeveer 6,3%.</a:t>
            </a:r>
            <a:br>
              <a:rPr lang="nl-BE" sz="4400" dirty="0" smtClean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 smtClean="0"/>
              <a:t>Met 23 personen komen we op een kans van 50,73%</a:t>
            </a:r>
            <a:br>
              <a:rPr lang="nl-BE" sz="4400" dirty="0" smtClean="0"/>
            </a:br>
            <a:r>
              <a:rPr lang="nl-BE" sz="4400" dirty="0" smtClean="0"/>
              <a:t>en bij 30 personen is die kans zelfs al 70,63%.</a:t>
            </a:r>
            <a:br>
              <a:rPr lang="nl-BE" sz="4400" dirty="0" smtClean="0"/>
            </a:br>
            <a:endParaRPr lang="nl-BE" sz="4400" dirty="0" smtClean="0"/>
          </a:p>
          <a:p>
            <a:pPr>
              <a:buNone/>
            </a:pPr>
            <a:r>
              <a:rPr lang="nl-BE" sz="4400" dirty="0" smtClean="0"/>
              <a:t>      KLASEXPERIMENT : laat 10 leerlingen een geheel getal van 1 tot en met 30 opschrijven. </a:t>
            </a:r>
            <a:endParaRPr lang="nl-BE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838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WIΣK</a:t>
            </a:r>
            <a:r>
              <a:rPr lang="nl-NL" dirty="0" smtClean="0"/>
              <a:t>Υ</a:t>
            </a:r>
            <a:r>
              <a:rPr lang="nl-BE" dirty="0" smtClean="0"/>
              <a:t>NΔE IΣ OOK </a:t>
            </a:r>
            <a:r>
              <a:rPr lang="nl-NL" dirty="0" smtClean="0"/>
              <a:t>Γ</a:t>
            </a:r>
            <a:r>
              <a:rPr lang="nl-BE" dirty="0" smtClean="0"/>
              <a:t>RIEKΣ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1457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3096344" cy="283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724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145929" cy="277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PARADOX VAN ZENO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8666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555776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     </a:t>
            </a:r>
            <a:r>
              <a:rPr lang="nl-BE" dirty="0" err="1" smtClean="0"/>
              <a:t>Achilles</a:t>
            </a:r>
            <a:r>
              <a:rPr lang="nl-BE" dirty="0" smtClean="0"/>
              <a:t> en de schildpad</a:t>
            </a:r>
            <a:endParaRPr lang="nl-B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39002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3131840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</a:t>
            </a:r>
            <a:r>
              <a:rPr lang="nl-BE" dirty="0" err="1" smtClean="0"/>
              <a:t>Hilberthotel</a:t>
            </a:r>
            <a:endParaRPr lang="nl-BE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93096"/>
            <a:ext cx="400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1684015" cy="212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652120" y="58052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David </a:t>
            </a:r>
            <a:r>
              <a:rPr lang="nl-BE" dirty="0" err="1" smtClean="0"/>
              <a:t>Hilbert</a:t>
            </a:r>
            <a:endParaRPr lang="nl-BE" dirty="0" smtClean="0"/>
          </a:p>
          <a:p>
            <a:r>
              <a:rPr lang="nl-BE" dirty="0" smtClean="0"/>
              <a:t>“</a:t>
            </a:r>
            <a:r>
              <a:rPr lang="nl-BE" dirty="0" err="1" smtClean="0"/>
              <a:t>Wir</a:t>
            </a:r>
            <a:r>
              <a:rPr lang="nl-BE" dirty="0" smtClean="0"/>
              <a:t>  </a:t>
            </a:r>
            <a:r>
              <a:rPr lang="nl-BE" dirty="0" err="1" smtClean="0"/>
              <a:t>müssen</a:t>
            </a:r>
            <a:r>
              <a:rPr lang="nl-BE" dirty="0" smtClean="0"/>
              <a:t> wissen, </a:t>
            </a:r>
          </a:p>
          <a:p>
            <a:r>
              <a:rPr lang="nl-BE" dirty="0" smtClean="0"/>
              <a:t>  </a:t>
            </a:r>
            <a:r>
              <a:rPr lang="nl-BE" dirty="0" err="1" smtClean="0"/>
              <a:t>wir</a:t>
            </a:r>
            <a:r>
              <a:rPr lang="nl-BE" dirty="0" smtClean="0"/>
              <a:t> werden wissen” (1930)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bank en de zeemeermin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ED97-7907-4D15-8CF0-C1412EF737BD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3895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23528" y="429309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is 1 – 1 + 1 – 1 + 1 – 1 + 1 – 1 + … ?</a:t>
            </a:r>
          </a:p>
          <a:p>
            <a:endParaRPr lang="nl-NL" sz="2000" dirty="0" smtClean="0"/>
          </a:p>
          <a:p>
            <a:r>
              <a:rPr lang="nl-NL" sz="2000" dirty="0" smtClean="0"/>
              <a:t>S = (1 – 1) + (1 – 1) + (1 – 1 ) + … = 0</a:t>
            </a:r>
          </a:p>
          <a:p>
            <a:endParaRPr lang="nl-NL" sz="2000" dirty="0" smtClean="0"/>
          </a:p>
          <a:p>
            <a:r>
              <a:rPr lang="nl-NL" sz="2000" dirty="0" smtClean="0"/>
              <a:t>S = 1 – (1 – 1 + 1 – 1 + 1 – 1 + …) = 1 – [(1 – 1) + (1 – 1) + (1 – 1) + …] = 1 – 0 = 1</a:t>
            </a:r>
          </a:p>
          <a:p>
            <a:endParaRPr lang="nl-NL" sz="2000" dirty="0" smtClean="0"/>
          </a:p>
          <a:p>
            <a:r>
              <a:rPr lang="nl-NL" sz="2000" dirty="0" smtClean="0"/>
              <a:t>S = 1 – (1 – 1 + 1 – 1 + 1 – 1 + …) , dus S = 1 – S zodat S = ½ </a:t>
            </a:r>
            <a:endParaRPr lang="nl-B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(4:3)</PresentationFormat>
  <Paragraphs>176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Office-thema</vt:lpstr>
      <vt:lpstr>  PARADOXEN: WISKUNDIGE MAGIE!</vt:lpstr>
      <vt:lpstr>PowerPoint Presentation</vt:lpstr>
      <vt:lpstr>“Elke driehoek is gelijkbenig”</vt:lpstr>
      <vt:lpstr>“Twee plus twee is vijf”</vt:lpstr>
      <vt:lpstr>PowerPoint Presentation</vt:lpstr>
      <vt:lpstr>Samenvallende verjaardagen</vt:lpstr>
      <vt:lpstr>WIΣKΥNΔE IΣ OOK ΓRIEKΣ </vt:lpstr>
      <vt:lpstr>PARADOX VAN ZENO</vt:lpstr>
      <vt:lpstr>De bank en de zeemeermin</vt:lpstr>
      <vt:lpstr>Paradox van het oneindige</vt:lpstr>
      <vt:lpstr>Verkeerd ingeschat?</vt:lpstr>
      <vt:lpstr>Verkeerd ingeschat?</vt:lpstr>
      <vt:lpstr>Verkeerd ingeschat?</vt:lpstr>
      <vt:lpstr>Spelletje met 3 dobbelstenen</vt:lpstr>
      <vt:lpstr>Paradoxale dobbelstenen</vt:lpstr>
      <vt:lpstr>Paradoxale dobbelstenen</vt:lpstr>
      <vt:lpstr>Doosparadox van Bertrand</vt:lpstr>
      <vt:lpstr>Probleem van de Méré</vt:lpstr>
      <vt:lpstr>Paradox van Simpson</vt:lpstr>
      <vt:lpstr>Waar zit de fout?</vt:lpstr>
      <vt:lpstr>Waar zit de fout?</vt:lpstr>
      <vt:lpstr>Merkwaardig product</vt:lpstr>
      <vt:lpstr>Waar zit de fout?</vt:lpstr>
      <vt:lpstr>Waar zit de fout?</vt:lpstr>
      <vt:lpstr>Waar zit de fout?</vt:lpstr>
      <vt:lpstr>De stelling van Pythagoras: een illusie?</vt:lpstr>
      <vt:lpstr>De vlieger van Pythagoras</vt:lpstr>
      <vt:lpstr>Paradox van Curry</vt:lpstr>
      <vt:lpstr>Paradox van Curry</vt:lpstr>
      <vt:lpstr>Paradox van Hooper</vt:lpstr>
      <vt:lpstr>Paradox van Sharp</vt:lpstr>
      <vt:lpstr>Fibonaccikaartjes</vt:lpstr>
      <vt:lpstr>Tweelingparadox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Driedeurenprobleem (Monty Hall)</vt:lpstr>
      <vt:lpstr>Driedeurenprobleem (Monty Hall)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PARADOXALE WISKUNDE</dc:title>
  <dc:creator>Gheysens Luc</dc:creator>
  <cp:lastModifiedBy>Heiden-Bergsteijn, J.M. van der</cp:lastModifiedBy>
  <cp:revision>172</cp:revision>
  <dcterms:created xsi:type="dcterms:W3CDTF">2013-11-12T09:58:29Z</dcterms:created>
  <dcterms:modified xsi:type="dcterms:W3CDTF">2014-02-03T09:45:21Z</dcterms:modified>
</cp:coreProperties>
</file>