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2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7" r:id="rId3"/>
    <p:sldId id="260" r:id="rId4"/>
    <p:sldId id="258" r:id="rId5"/>
    <p:sldId id="274" r:id="rId6"/>
    <p:sldId id="275" r:id="rId7"/>
    <p:sldId id="277" r:id="rId8"/>
    <p:sldId id="288" r:id="rId9"/>
    <p:sldId id="291" r:id="rId10"/>
    <p:sldId id="272" r:id="rId11"/>
    <p:sldId id="278" r:id="rId12"/>
    <p:sldId id="276" r:id="rId13"/>
    <p:sldId id="279" r:id="rId14"/>
    <p:sldId id="281" r:id="rId15"/>
    <p:sldId id="292" r:id="rId16"/>
    <p:sldId id="262" r:id="rId17"/>
  </p:sldIdLst>
  <p:sldSz cx="9144000" cy="6858000" type="screen4x3"/>
  <p:notesSz cx="6805613" cy="9939338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681" autoAdjust="0"/>
    <p:restoredTop sz="90929"/>
  </p:normalViewPr>
  <p:slideViewPr>
    <p:cSldViewPr>
      <p:cViewPr>
        <p:scale>
          <a:sx n="111" d="100"/>
          <a:sy n="111" d="100"/>
        </p:scale>
        <p:origin x="-1758" y="-2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050"/>
    </p:cViewPr>
  </p:sorterViewPr>
  <p:notesViewPr>
    <p:cSldViewPr>
      <p:cViewPr varScale="1">
        <p:scale>
          <a:sx n="83" d="100"/>
          <a:sy n="83" d="100"/>
        </p:scale>
        <p:origin x="-1992" y="-54"/>
      </p:cViewPr>
      <p:guideLst>
        <p:guide orient="horz" pos="3131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3.xml"/><Relationship Id="rId2" Type="http://schemas.openxmlformats.org/officeDocument/2006/relationships/slide" Target="slides/slide2.xml"/><Relationship Id="rId1" Type="http://schemas.openxmlformats.org/officeDocument/2006/relationships/slide" Target="slides/slide1.xml"/><Relationship Id="rId5" Type="http://schemas.openxmlformats.org/officeDocument/2006/relationships/slide" Target="slides/slide16.xml"/><Relationship Id="rId4" Type="http://schemas.openxmlformats.org/officeDocument/2006/relationships/slide" Target="slides/slide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49099" cy="4969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nl-NL" dirty="0"/>
          </a:p>
        </p:txBody>
      </p:sp>
      <p:sp>
        <p:nvSpPr>
          <p:cNvPr id="21507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514" y="1"/>
            <a:ext cx="2949099" cy="4969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nl-NL"/>
          </a:p>
        </p:txBody>
      </p:sp>
      <p:sp>
        <p:nvSpPr>
          <p:cNvPr id="21508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42372"/>
            <a:ext cx="2949099" cy="4969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nl-NL"/>
          </a:p>
        </p:txBody>
      </p:sp>
      <p:sp>
        <p:nvSpPr>
          <p:cNvPr id="21509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514" y="9442372"/>
            <a:ext cx="2949099" cy="4969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F786FD4-A07D-480A-BBC3-900589310495}" type="slidenum">
              <a:rPr lang="nl-NL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884151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54940" y="1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90D712-8B2D-40A6-B07C-5ABE07924353}" type="datetimeFigureOut">
              <a:rPr lang="nl-NL" smtClean="0"/>
              <a:t>7-2-2013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67287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0562" y="4721186"/>
            <a:ext cx="5444490" cy="4472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1" y="9440647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54940" y="9440647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0F6C95-87DE-403F-8A57-08F51673877B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688696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rije v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Vrije v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el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17" name="Ondertitel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nl-NL" smtClean="0"/>
              <a:t>Klik om de ondertitelstijl van het model te bewerken</a:t>
            </a:r>
            <a:endParaRPr kumimoji="0" lang="en-US"/>
          </a:p>
        </p:txBody>
      </p:sp>
      <p:sp>
        <p:nvSpPr>
          <p:cNvPr id="30" name="Tijdelijke aanduiding voor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9" name="Tijdelijke aanduiding voor voettekst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27" name="Tijdelijke aanduiding voor dianumm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30F67-E9B6-49F8-B354-A1C2054CE69A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8BD60-6860-4987-B9EC-4E25E40A4F8C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C4F73-07F8-4D4E-9BAA-9E3C4B48FA69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D529A-F935-42EF-8CE0-D4F26E9E746A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rije v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Vrije v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AF358-F48C-49D7-A2E4-40C015B11069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EF369-5776-49D9-96C9-273DDBA475FD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05196-5DA9-4BF9-AEFE-D0F3B7D7B0CD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8" name="Tijdelijke aanduiding voor dianumm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C24D00-4766-486A-8213-CA8B28203567}" type="slidenum">
              <a:rPr lang="nl-NL" smtClean="0"/>
              <a:pPr/>
              <a:t>‹#›</a:t>
            </a:fld>
            <a:endParaRPr lang="nl-NL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nl-N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4568D-8075-46D7-9F4E-220B3011C227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853678FA-7790-4780-B702-F706BCBFF448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nl-NL" smtClean="0"/>
              <a:t>Klik op het pictogram als u een afbeelding wilt toevoegen</a:t>
            </a:r>
            <a:endParaRPr kumimoji="0" lang="en-US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8AAD0-1566-4FBA-9C5B-33B5B62766FB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Vrije v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Vrije v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jdelijke aanduiding voor titel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0" name="Tijdelijke aanduiding voor tekst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nl-NL" smtClean="0"/>
              <a:t>Klik om de modelstijlen te bewerken</a:t>
            </a:r>
          </a:p>
          <a:p>
            <a:pPr lvl="1" eaLnBrk="1" latinLnBrk="0" hangingPunct="1"/>
            <a:r>
              <a:rPr kumimoji="0" lang="nl-NL" smtClean="0"/>
              <a:t>Tweede niveau</a:t>
            </a:r>
          </a:p>
          <a:p>
            <a:pPr lvl="2" eaLnBrk="1" latinLnBrk="0" hangingPunct="1"/>
            <a:r>
              <a:rPr kumimoji="0" lang="nl-NL" smtClean="0"/>
              <a:t>Derde niveau</a:t>
            </a:r>
          </a:p>
          <a:p>
            <a:pPr lvl="3" eaLnBrk="1" latinLnBrk="0" hangingPunct="1"/>
            <a:r>
              <a:rPr kumimoji="0" lang="nl-NL" smtClean="0"/>
              <a:t>Vierde niveau</a:t>
            </a:r>
          </a:p>
          <a:p>
            <a:pPr lvl="4" eaLnBrk="1" latinLnBrk="0" hangingPunct="1"/>
            <a:r>
              <a:rPr kumimoji="0" lang="nl-NL" smtClean="0"/>
              <a:t>Vijfde niveau</a:t>
            </a:r>
            <a:endParaRPr kumimoji="0" lang="en-US"/>
          </a:p>
        </p:txBody>
      </p:sp>
      <p:sp>
        <p:nvSpPr>
          <p:cNvPr id="10" name="Tijdelijke aanduiding voor datum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22" name="Tijdelijke aanduiding voor voettekst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18" name="Tijdelijke aanduiding voor dianumm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F25BB3BD-D79F-4529-8921-450E311AE5B1}" type="slidenum">
              <a:rPr lang="nl-NL" smtClean="0"/>
              <a:pPr/>
              <a:t>‹#›</a:t>
            </a:fld>
            <a:endParaRPr lang="nl-N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3" r:id="rId1"/>
    <p:sldLayoutId id="2147483754" r:id="rId2"/>
    <p:sldLayoutId id="2147483755" r:id="rId3"/>
    <p:sldLayoutId id="2147483756" r:id="rId4"/>
    <p:sldLayoutId id="2147483757" r:id="rId5"/>
    <p:sldLayoutId id="2147483758" r:id="rId6"/>
    <p:sldLayoutId id="2147483759" r:id="rId7"/>
    <p:sldLayoutId id="2147483760" r:id="rId8"/>
    <p:sldLayoutId id="2147483761" r:id="rId9"/>
    <p:sldLayoutId id="2147483762" r:id="rId10"/>
    <p:sldLayoutId id="2147483763" r:id="rId11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google.nl/imgres?imgurl=https://www.kwaliteitscholen.nl/kwaliteitscholen/images/20069231947510.splash_logo%20stedelijk%20gym%20nijmegen.gif&amp;imgrefurl=https://www.kwaliteitscholen.nl/kwaliteitscholen/login.asp?Sc=sgn&amp;usg=__TvIYY5ocAwPzf1yTgK_Sxjyn3pc=&amp;h=252&amp;w=248&amp;sz=17&amp;hl=nl&amp;start=0&amp;zoom=1&amp;tbnid=eV8cUL0sfKyljM:&amp;tbnh=143&amp;tbnw=141&amp;ei=tMLrTZv4Jo2hOv3F9ZMB&amp;prev=/search?q=stedelijk+gymnasium+nijmegen&amp;hl=nl&amp;rlz=1T4ADRA_nlNL434&amp;biw=967&amp;bih=784&amp;gbv=2&amp;tbm=isch&amp;itbs=1&amp;iact=hc&amp;vpx=743&amp;vpy=264&amp;dur=250&amp;hovh=201&amp;hovw=198&amp;tx=84&amp;ty=105&amp;page=1&amp;ndsp=16&amp;ved=1t:429,r:7,s:0&amp;biw=967&amp;bih=784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w.van.donk@stedelijkgymnijmegen.nl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">
              <a:schemeClr val="bg2">
                <a:shade val="40000"/>
                <a:satMod val="150000"/>
              </a:schemeClr>
            </a:gs>
            <a:gs pos="30000">
              <a:schemeClr val="bg2">
                <a:shade val="60000"/>
                <a:satMod val="150000"/>
              </a:schemeClr>
            </a:gs>
            <a:gs pos="100000">
              <a:schemeClr val="bg2">
                <a:tint val="83000"/>
                <a:satMod val="200000"/>
              </a:schemeClr>
            </a:gs>
          </a:gsLst>
          <a:lin ang="130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9552" y="404664"/>
            <a:ext cx="7772400" cy="905272"/>
          </a:xfrm>
        </p:spPr>
        <p:txBody>
          <a:bodyPr>
            <a:normAutofit fontScale="90000"/>
          </a:bodyPr>
          <a:lstStyle/>
          <a:p>
            <a:r>
              <a:rPr lang="nl-NL" sz="5300" i="1" dirty="0">
                <a:ln w="5000" cmpd="sng">
                  <a:solidFill>
                    <a:srgbClr val="00B0F0"/>
                  </a:solidFill>
                  <a:prstDash val="solid"/>
                </a:ln>
                <a:gradFill flip="none" rotWithShape="1">
                  <a:gsLst>
                    <a:gs pos="0">
                      <a:srgbClr val="00B0F0">
                        <a:tint val="66000"/>
                        <a:satMod val="160000"/>
                      </a:srgbClr>
                    </a:gs>
                    <a:gs pos="50000">
                      <a:srgbClr val="00B0F0">
                        <a:tint val="44500"/>
                        <a:satMod val="160000"/>
                      </a:srgbClr>
                    </a:gs>
                    <a:gs pos="100000">
                      <a:srgbClr val="00B0F0">
                        <a:tint val="23500"/>
                        <a:satMod val="160000"/>
                      </a:srgb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latin typeface="Calibri" pitchFamily="34" charset="0"/>
              </a:rPr>
              <a:t>Buiten het boekje</a:t>
            </a:r>
            <a:r>
              <a:rPr lang="nl-NL" sz="5300" dirty="0">
                <a:ln w="5000" cmpd="sng">
                  <a:solidFill>
                    <a:srgbClr val="00B0F0"/>
                  </a:solidFill>
                  <a:prstDash val="solid"/>
                </a:ln>
                <a:gradFill flip="none" rotWithShape="1">
                  <a:gsLst>
                    <a:gs pos="0">
                      <a:srgbClr val="00B0F0">
                        <a:tint val="66000"/>
                        <a:satMod val="160000"/>
                      </a:srgbClr>
                    </a:gs>
                    <a:gs pos="50000">
                      <a:srgbClr val="00B0F0">
                        <a:tint val="44500"/>
                        <a:satMod val="160000"/>
                      </a:srgbClr>
                    </a:gs>
                    <a:gs pos="100000">
                      <a:srgbClr val="00B0F0">
                        <a:tint val="23500"/>
                        <a:satMod val="160000"/>
                      </a:srgb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latin typeface="Calibri" pitchFamily="34" charset="0"/>
              </a:rPr>
              <a:t> </a:t>
            </a:r>
            <a:r>
              <a:rPr lang="nl-NL" dirty="0">
                <a:ln w="5000" cmpd="sng">
                  <a:solidFill>
                    <a:srgbClr val="FFC000"/>
                  </a:solidFill>
                  <a:prstDash val="solid"/>
                </a:ln>
                <a:solidFill>
                  <a:srgbClr val="FFC000"/>
                </a:solidFill>
                <a:latin typeface="Calibri" pitchFamily="34" charset="0"/>
              </a:rPr>
              <a:t/>
            </a:r>
            <a:br>
              <a:rPr lang="nl-NL" dirty="0">
                <a:ln w="5000" cmpd="sng">
                  <a:solidFill>
                    <a:srgbClr val="FFC000"/>
                  </a:solidFill>
                  <a:prstDash val="solid"/>
                </a:ln>
                <a:solidFill>
                  <a:srgbClr val="FFC000"/>
                </a:solidFill>
                <a:latin typeface="Calibri" pitchFamily="34" charset="0"/>
              </a:rPr>
            </a:br>
            <a:r>
              <a:rPr lang="nl-NL" sz="3600" i="1" dirty="0" err="1" smtClean="0">
                <a:ln w="5000" cmpd="sng">
                  <a:solidFill>
                    <a:srgbClr val="FFC000"/>
                  </a:solidFill>
                  <a:prstDash val="solid"/>
                </a:ln>
                <a:gradFill flip="none" rotWithShape="1">
                  <a:gsLst>
                    <a:gs pos="0">
                      <a:srgbClr val="FFC000">
                        <a:tint val="66000"/>
                        <a:satMod val="160000"/>
                      </a:srgbClr>
                    </a:gs>
                    <a:gs pos="50000">
                      <a:srgbClr val="FFC000">
                        <a:tint val="44500"/>
                        <a:satMod val="160000"/>
                      </a:srgbClr>
                    </a:gs>
                    <a:gs pos="100000">
                      <a:srgbClr val="FFC000">
                        <a:tint val="23500"/>
                        <a:satMod val="160000"/>
                      </a:srgb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latin typeface="Calibri" pitchFamily="34" charset="0"/>
              </a:rPr>
              <a:t>nwd</a:t>
            </a:r>
            <a:r>
              <a:rPr lang="nl-NL" sz="3600" i="1" dirty="0" smtClean="0">
                <a:ln w="5000" cmpd="sng">
                  <a:solidFill>
                    <a:srgbClr val="FFC000"/>
                  </a:solidFill>
                  <a:prstDash val="solid"/>
                </a:ln>
                <a:gradFill flip="none" rotWithShape="1">
                  <a:gsLst>
                    <a:gs pos="0">
                      <a:srgbClr val="FFC000">
                        <a:tint val="66000"/>
                        <a:satMod val="160000"/>
                      </a:srgbClr>
                    </a:gs>
                    <a:gs pos="50000">
                      <a:srgbClr val="FFC000">
                        <a:tint val="44500"/>
                        <a:satMod val="160000"/>
                      </a:srgbClr>
                    </a:gs>
                    <a:gs pos="100000">
                      <a:srgbClr val="FFC000">
                        <a:tint val="23500"/>
                        <a:satMod val="160000"/>
                      </a:srgb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latin typeface="Calibri" pitchFamily="34" charset="0"/>
              </a:rPr>
              <a:t> 2013</a:t>
            </a:r>
            <a:endParaRPr lang="nl-NL" sz="3600" i="1" dirty="0">
              <a:ln w="5000" cmpd="sng">
                <a:solidFill>
                  <a:srgbClr val="FFC000"/>
                </a:solidFill>
                <a:prstDash val="solid"/>
              </a:ln>
              <a:gradFill flip="none" rotWithShape="1">
                <a:gsLst>
                  <a:gs pos="0">
                    <a:srgbClr val="FFC000">
                      <a:tint val="66000"/>
                      <a:satMod val="160000"/>
                    </a:srgbClr>
                  </a:gs>
                  <a:gs pos="50000">
                    <a:srgbClr val="FFC000">
                      <a:tint val="44500"/>
                      <a:satMod val="160000"/>
                    </a:srgbClr>
                  </a:gs>
                  <a:gs pos="100000">
                    <a:srgbClr val="FFC000">
                      <a:tint val="23500"/>
                      <a:satMod val="160000"/>
                    </a:srgbClr>
                  </a:gs>
                </a:gsLst>
                <a:path path="circle">
                  <a:fillToRect l="100000" t="100000"/>
                </a:path>
                <a:tileRect r="-100000" b="-100000"/>
              </a:gradFill>
              <a:latin typeface="Calibri" pitchFamily="34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3528" y="2408347"/>
            <a:ext cx="6152728" cy="1087760"/>
          </a:xfrm>
        </p:spPr>
        <p:txBody>
          <a:bodyPr>
            <a:normAutofit/>
          </a:bodyPr>
          <a:lstStyle/>
          <a:p>
            <a:r>
              <a:rPr lang="nl-NL" sz="2800" dirty="0">
                <a:latin typeface="Calibri" pitchFamily="34" charset="0"/>
              </a:rPr>
              <a:t>De praktische opdracht </a:t>
            </a:r>
            <a:r>
              <a:rPr lang="nl-NL" sz="2800" dirty="0" smtClean="0">
                <a:latin typeface="Calibri" pitchFamily="34" charset="0"/>
              </a:rPr>
              <a:t>Wiskunde </a:t>
            </a:r>
            <a:r>
              <a:rPr lang="nl-NL" sz="2800" dirty="0">
                <a:latin typeface="Calibri" pitchFamily="34" charset="0"/>
              </a:rPr>
              <a:t>op het Stedelijk Gymnasium Nijmegen</a:t>
            </a:r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1143000" y="990600"/>
            <a:ext cx="2743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nl-NL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1219200" y="1541463"/>
            <a:ext cx="7938" cy="147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nl-NL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1130300" y="1541463"/>
            <a:ext cx="18415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AutoNum type="arabicPeriod"/>
            </a:pPr>
            <a:endParaRPr lang="nl-NL"/>
          </a:p>
          <a:p>
            <a:pPr lvl="1" eaLnBrk="0" hangingPunct="0"/>
            <a:endParaRPr lang="nl-NL"/>
          </a:p>
        </p:txBody>
      </p:sp>
      <p:sp>
        <p:nvSpPr>
          <p:cNvPr id="2059" name="Rectangle 11"/>
          <p:cNvSpPr>
            <a:spLocks noChangeArrowheads="1"/>
          </p:cNvSpPr>
          <p:nvPr/>
        </p:nvSpPr>
        <p:spPr bwMode="auto">
          <a:xfrm>
            <a:off x="1219200" y="2363788"/>
            <a:ext cx="7938" cy="784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53958">
            <a:spAutoFit/>
          </a:bodyPr>
          <a:lstStyle/>
          <a:p>
            <a:pPr>
              <a:buFontTx/>
              <a:buChar char="•"/>
            </a:pPr>
            <a:endParaRPr lang="nl-NL"/>
          </a:p>
          <a:p>
            <a:pPr eaLnBrk="0" hangingPunct="0"/>
            <a:endParaRPr lang="nl-NL"/>
          </a:p>
        </p:txBody>
      </p:sp>
      <p:sp>
        <p:nvSpPr>
          <p:cNvPr id="2058" name="AutoShape 10" descr="data:image/jpg;base64,/9j/4AAQSkZJRgABAQAAAQABAAD/2wCEAAkGBhMSERUUEBMWFBQVFBUWFRUVFxIUFxcVFBcWFRUWFxQXHSYeFxokGRQYHy8gIycpLCwsFh4xNTAqNSYrLCkBCQoKDgwOGA8PGiwcHx8sLCksLCksLiw1LywsLCwsKSwtKSwsLCwpLyksLCwsKiksLCwsLCwsLCwsKSwuLCwsKf/AABEIAMkAxgMBIgACEQEDEQH/xAAcAAABBQEBAQAAAAAAAAAAAAAAAQIDBAYFBwj/xABBEAACAQIEBAIHBQYFAwUAAAABAgMAEQQFEiEGMUFRE2EUMlNxgZLRFSJCkcEHMzRSsbIjcoKh8CQ1c2J1osLh/8QAGgEAAgMBAQAAAAAAAAAAAAAAAAECBAUDBv/EADMRAAIBAwMBBQcDBAMAAAAAAAABAgMEERIhMRMiQVFhkQVScZKhsfAUcsEVMjQ1gcLR/9oADAMBAAIRAxEAPwDnSnaoAnnU01RV6VHlWJpo0CnUXpgN8MUIBTr1FQImEYoMZHI0RvUwNIYiX61A/M1Zqs3M0kDBRV7KMmkxMoihW5PM72UdWY9BS5Nk8mJlEcIuTuSeSr1Zj0FeycP8PR4SLRGLsbF3PN27nsOw6VXuLhUlhclu2tnVeXwZbNv2ZJ6Ovo5vOguSeUvcW5Ke3+/evOJYirMrAqwNiCLEEcwR0r6ErK8Z8FrilMkQCzge4SAfhbz7H4HblUt7tp4qepcubNNaqa47jyhVpkke3uqQoVYq4KspIIOxBHMEUknKtMySG1OtypAfKl3qQgtSpSb9qFJ7UgHyLUANSu+3nUJBoQmOVrGrAIquCbU5X8/9qGNCOu5pac7W50UwHS8qi0ipZjyqKkgYAClKCkJpQ2xpgNA25UfClBpuqgRKpp2gdKjD0/VSGSCpsnyaTFS+HEt2O5J9VV6sx6Cp8myiTEyiOIXJ3JPJV6sx6CvX+H+H4sJFojFyd3c+s7dz2HYdKq17hUlhcly3tnVeXwJw9w9Fg4tEYuTu7nm7dz2HYdK6lFFYspOTyzcjFRWEFFFFIZleNOC1xSmSIBZwPcJAPwse/Y/Dly8olw7ISrAhlJDK2xBHMEV9A1luMuDRil8SKyzqPcJAPwt59j8OXK/bXOnsS4M+6tdfbhz9zyOinzQFWKupVlJBU7EEcwRUZrWMYdSqd6YRtSoovQA+QbVCelSvHtUYUUIGKGoQiiwpVNACyqDRRKtFNAx0/KoQgqWbpUWqkgYhQbUpUUjNSF6YiQAdqQAdqTV5UAntQBItu1dDKMjfEyiOEbncn8Kr1Zj0H9ajyTJpcVKI4l3O5J9VV6sx7f1r2bIMhjwkQSMXPN3PrO3c+XYdKqXFwqSwuS5bW7qvL4E4f4fjwkQjj3J3dz6zt3PYdh0rp0UViyk5PLN2MVFYQUUUUhhRRRQAUUUUAZbjPgxcUviRWWdRseQkA5K3n2Pw5cvJZ8OysVcFWUkMpFiCOYIr6DrLcZ8GLil8SKyzqNjyEgH4W8+x+HLlftrnR2JcGfdWuvtw5+55Fbzpyr50s0LIxV1KspIIIsQRzBFNUm/KtYxh7E9ajsKlc7VCbXoQMW1AG9BtQoBNMB7ikpSluVJSGPlO1RgU+YbVBpNCEx9DjamaTSjcUxADXQyXJZMVKI4Rud2J9VV6sx7f1pMlySXFSiKEb8yx9VV6s3l/WvZuH+H48JEI4xc83c+s7dz+g6VVuLhUlhcly2tnVeXwR5TlUGAw5+8qqo1SyuQt7DdmY7ADoOQqqOOsKYfGHitEZPDVlgxDajp1alAS7Jb8VrXFO424dfG4UxRuEcPHImsakZomDhJF6oSN6j4S4mkxDTQYmEQ4nDFBKqtrjIkBZHjbnpIXkdxWJKTk8s3YxUVhEK/tLwRJUGcsoBZRhcWSob1SyiO4v0vU+J47wyCK4nYzI7xosE7SFY2CsTGF1LYsOYHOqOR/96zH/wAGD/teq/FM0y5vgjho0lk9Fxf3XcxLbXBc6greW1qRI0OI4phjwnpU3iRRbXEkciyLdtABjtqG/wDWqUH7Q8CzBWmMTMbKJ45sOCfJpVUf71y/2nPIcnczKqSFoNaqxdVbxUuAxAuPOwrQ8TT4ZMHK2N0mDwzrD7g3FgADzYnYW3vQBLnnEEOEjWSctpZ1jXQrSEu99ICrcm9qblXECTo7rHNGqc/GikiJFtV1DgFhXns+FnhyXLFkUmZcZhSqOxUgGR2iRmsdNlKjkbV6BBPiHw0pxUSRPpcBY5DKCujYliq2N77W6UAW8pzWPEwpNAdUci6kYgrcd7HcU3Lc4inMoia5hlaGTYi0igFl358xuK4n7MP+0YL/AMC/rVf9n37zMv8A3Of+2OgDtw8TYd4JsQjkxwGUSHSwIMF/EFjubW+NPl4jw6YVcVJIEgZFcO9xs4BXbnc3G3OsTw+t8mzM8wZczI933x+lVeGrSYnCJmfqjDQNlyc4HIjXW5J9bED+U8h6t+dAGp4w4PXFp4kNhMBseQkXorefY/Dly8okhZGKuCrKbMp2II5givoCsvxjwauKXxI7LOo2PIOByVvPsenu5X7a509mfBnXVrr7cOfueUEVAUFWMRh2RirXVlJBUixBHQ1BatVGOxoUU5UFNZbfnTkXfnTEKy2ooe9FADpunvqKpZTcVGF86EDC+1XskyWTFSiOEb82Y+qq9WY/8vS5JkUuKkEcQHdmN7Iv8x+nWvZcgyCPCRCOIebMfWdu5/QdKrXFwqSwuS3bWzqvL4EyDII8JEI4hvzdz6zt3P6DpXTqDHY+OGNpJnWONRdnchVA8ya5OScXJi/EMMM/houpZXiZEl57Rat2O3brWJKTk8s3YxUVhHSzXCSSxMkUzQObWkVUcruL2V9rkXHle9Vcg4ciwisIy7vI2uWWRtckr8tTt7tgAAB0FJw9xNDjIy8WpSjFZY5BokicblZEPI/7UzI+KYsW8ogDtHGbeOVIika5DCNz6+m25G2+16QxcFw6I8bPiw5JnjiQpYWXwrgEHmb3qtxDwq+IninhxL4aSKOSMMiRvdZSha4cH+QV0sjzuLFwLPAdUbarHrdSVII6bin4PN4pZJo43DPAyrKB+FmUOB+R/MEdKAORmXCTYjAHCYjEvIzMCZ9Eav8AdcOv3ANO1gKTBcCxCRZcTJNjJUOpGxDhlRu6QqAinzsT51dXiiH01sEx0zCNZVBtZ1bVfT3I07jsb96lz7Po8JGryhiHljiGkAnVK2lSbnlc70DIOKOHfTIkQStC0c0cyugRiHjJK7NtzNGU5LPGkqYjFvifEFlLxxJoFiDYIBe9+vauhmOYJBE8sp0pGjOx8lFzVfh/PI8Zho8RDfRIt7HmpGzK3mCCD7qBHF4a4NnwfgouPlfDwrpEDRQAEWIALqNWxN/hU44XlhixYwc4SbFTvMJHTUIzJpVgoB3sF2J61Zx/FsUeIGGjSSeb7utIV1+ErHZ5W2VBbexNz0FWsXnsceJhwzBvEnWVkIA0gQhS2o329YWoAqYXhOOPLzgUZgrQyRmQ7sWlDa5D3Ysxb403GcHQzYFMJMSwjjRUkFlkR41AWVCPVYWvVzLs/jmnxECBteGZFkuAFvIutdJvvt7qTMM/SHEYeBw2rEmQIRawMSeIdW99wOlAF3BwaI0Qsz6VVdbm7NYW1MepPOpqoYrO4o8RDh3a0s6yNGO/hAFvjY/7GnZtnEWGQPO4RWkSME9XkYKo/M/kCaAONxhweuKXXFZZ1Gx5BwOSt+h6e6vI54WRmV1KspIKnYgjmCK+gqzHGPBy4tdcdlnUbHkHA/C36Hp7qv21zo7MuDPurXX24c/c8gO4pVBv0p+IwzxsVddLKbEHYgjoaYL1rGMK9/dRSNy3paAFKVdyTIZMVKI4vezH1VXufp1q9geD8VNIqeC8YPN5EdVUdTcjf3V6vkWRR4WIRxDzZj6zN3P06VUr3Kprs7su29q6jzLZBkWRR4SIRxDzZj6zt3P06V0aKKxm3J5ZtxiorCMNj4VxedCDE2MOGwyzxQt6skrsVMjDk+gCwB5XrTY/PEhxGGgKsTiTKFYW0r4SBzq67jlbtUWfcKwYso8mtJYr+FNE7Ryx356XHQ9jceVU8FwUFninlxWJxDwavDErxlV1qVY2VBckHmaQzP8A7QcjJxmFMLGP05vQ8Vp28SH97e/82lHW/Zq73GuK9Fy50w4CM4TDYdV2AeYiJNIHKwa/+murmmRR4iSCRywbDy+KmkgAtpKWYEG4sx7Uma5EmIkw8khb/p5TKigjSz6SoLi29r3HnQMwkjvkkrYfDRmSLFxr6Gm9hjVCxOhP4VYaZSf/AEtVnLMn+y8fhfvFlxsTQ4hzf7+MTVMsrHu+p1HuFegSYdWKllBKG6kgEqbFbjsbEj4mqHEGQR4yNY5SyhZY5VZDpZXiYMpBsbdvjQBj8Xw6mOzLMEclGjjwRhmSwkhlCyMrqfjuOo2rn55xBK64fA49QuMTH4O5A+5iIvGFpo/y+8vMGvQsFkccWInxClteI8LWCQVHhKVXSLbbE33NGbZBDiTE0q3eCVJYnGzKyEHY9jaxHX8jQBluO8e02IhwUUUk6qVxOLSLRq8JGPgxnWyizyKCd72Xzqrw5mb4XMnilw8mGw+PdpIFlMR04lReVRoYhQ4+8AeorZZZkEUE2ImTUXxLq8hY6vVUKqr2Ub2HmaTP+H4sZGsc2oBJI5VZG0srxsGBVhy6j40AZHP4Z8plnx8DLLhppEfEwPs4diseuGTrzH3DXQzpr5zlp7wY0/msVdbE8JQy4kYidpJSpVo4ncmGJlAAdIhtq2vdr2J2tVrFZHHJiYcSxbxIFlVLEabTBQ2oW39UW3oAz3DFkzfNEPrP6LKvmhiKkj3MCKdxGA+b5Yo3aMYuVh2TwvDDHyLNaunnvCMWJkSbXLBPGpVZoH0PoJuUa4IZb72Ip+RcKRYV3kDSTTyAB55n8SQqNwoOwVQegA+NAGPzfJ3zDEY3EwbS4IxRYJunjYf/ABph5hmcRnyo9H+3o5JGVo4I4GjgVgQfTGUGSXf2TWQeeutxkGRJhIfCjLMNcjlnILM0jl2LEAXNzbl0FXoMOqLpRQq3JsoAF2JYmw7kk/GgDjcE54cXgoZX2ksY5R2liJSQfMpPxFd2uZk2QR4ZpzGW/wAeZpmUkaVdgA2gAbA6b9d66dAjM8Y8HLi11x2WdRseQcD8LfoenuryWbDvG5R1KspswPMGvoCs3xdwguKXWllmUbNyDAfhb9D0q9bXOjsy4KF1a6+3Dn7nj7miuo3DmK3/AOnmNiRtG5FwSDuBbmKK1dcfEyOnLwZ7VhMWsihl/LqD2NTVjsLjmiOpfiOhFarB4xZVDIfeOoPY14qxv43C0y2kvr5o9fXoOm8rghzWKVlHgHS2rfe21j5d7Vy/Q8b7QfMPpWhrn5thpn0+C+m19W5F+VuQ99K8tVLNXM29tovH0CjVxiO3xaOd6HjfaD5h9KPQ8b7QfMPpS/ZuM9qPmb6UfZuM9qPmb6VldOXuVvmLepeMPQT0PG+0HzD6Ueh432g+YfSl+zcZ7UfM30o+zcZ7UfM30o6cvcrfMGpeMPQT0PG+0HzD6Ueh432g+YfSl+zcZ7UfM30o+zcZ7UfM30o6cvcrfMGpeMPQT0PG+0HzD6Ueh432g+YfSl+zcZ7UfM30o+zcZ7UfM30o6cvcrfMGpeMPQT0PG+0HzD6Ueh432g+YfSj7NxntR8zfSj7OxntR8zfSjpy9yt8wal4w9A9DxvtB8w+lHoeN9oPmH0pfs3Ge1HzN9KT7NxntR8zfSjpy9yt8wal4w9A9DxvtB8w+lHoeN9oPmH0o+zsZ7UfM30pfs3Ge1HzN9KOnL3K3zBqXjD0E9DxvtB8w+lHoeN9oPmH0pfs3Ge1HzN9KPs3Ge1HzN9KOnL3K3zBqXjD0E9DxvtB8w+lHoeN9oPmH0oOW4z2v/wAm+laBBsL87b1Zt7Tq51dWGPGRyqVdHGl/BAvLeloqhmuaiIW5seQ7eZraq1YUYOc3hIpRi5vCHY/NUisG3J6C1wO5orJyvqYsTcnmb0leYq+167k3DCRpxtIJb7sLXFOwOZtCdS7916EedNkNjfyqmayFOVOSlF4aLelSWGb7A45ZUDIfeOoPY1YrBZdmDQvqT4r0Ira4HHLKgZD7x1B7GvX+z/aEbmOmW0l9fNGTcW7pvK4LFFFFahVMBLx1LhswxK4kXwKzRReMLf8ATyPEjDWBv4bE8+hrt8V5vJFJgBC+lZsYkclgp1RmN2tuD1UbiqHC2HWbE5skqBkfFhSGBIZRBGpFjsRtXGl4exGFxuAguZcCuKMkDtdng/wZF9Hc9V+9dWPa3agZplzSY5wcPr/wBgRLosv7wylNV7X5bWvaly/M5WzXFQs5MMeHw7ollsrSFwx1Wub6epqoCVz5iR937NF2N7C05PPlVTh/NkkxeY5gu+GSKKJJBciT0dXeVkP4gC1rjnQBah41P2u+FYf4BVYUfa3paqZnTV3MbgW7p76fxLxv6PjMPAi6o9cYxcltolnumHBPQs+/uXzrmZdwk+IycFvu4uZzj0c7FMS7eLFv0sNKe6r8PBLSZbPFiTfFYtWlnfbacgGMDssZVFAG1l86ALfH+YTRQQ+BKYmlxeHhZ1CFgkrFWtqBF/h0q/gcOcJFLJiMXJMijWzzeEPDVAS1vDUbde9YfiDNhisnwUuIU7YvDLiV0ubGJ2Se4Avb7rHar2KwGExuWYvC5PYMQrFbTIC9wwUmQD1hFp2270AXsLjcwzECSBxgcId42ZBJiZl6Ppb7sKkcr3axvtVzj/MJooYBBKYmlxmHhZ1CFgkraWtqBF6qYf8AaLhRhyszNhZ1j0tDKkiMjhbWX7tmF+RW/SuBnuKaXJcukxupy2Iwj4gsrE6dRMhZVF7ab8hQBtocFJhsPOz4qXEEIzBpPCumlGP3fDVR571xuAeMpJkigx4CYpoUljb8GJiZQfEQ/wA4v95eh35cjCY7A/Z+NXLANKQyu6qky/faJgD/AIg3JCAbdqmw3CkeLyvCRuWSSOCBoZl+7JDIsa2dT/UdRQBcyvM5XzPGQs5MUUOGZEstg0gfUb2ub6RzNaOsJwFDixjcaceqiUJhU1rcLKEEoEq+TdR0NxW7oEFFFUczzMRCw3c8h28zXOrVjSi5zeEiUYuTwhua5ssQtcayNh28zWZmkLEkm99yap4iQsxYm5J5mpcO+1q8Zd30rqe+yXCNmlQVJeY4MKSnW3pKpHYTFnYe+qpqWdrmotNc5PLGgFWcux7QvqT4jow7f/tVqW1OE5QkpReGgaTWGb3A45ZUDIfeOoPY1YrBZdj3hfUnxXoR2ra4HHLKgZD7x1B7GvZ+z/aEbmOmW0l9fNGPcW7pvK4LFRmdRzZfzFSVn8w4a1F3D7klrEbd7XqzdVa1OOaUNfjvg5Uowk8TeDtnEJ/Mv5imQGJFCpoVQLBV0qAOwA2FZbKMl8cE6tIG3K5va9Rz5QVnEVwb2sbdDfmPhWR/VbnpxqdLaTwt+8t/paepx17ryNh6Qn8y/mKX0lP5l/MVls1yDwUDhtW4BFrc+1PwHDfiRh9di3Iab/nXVe0Lt1HS6K1JZxqXBH9PS069e3HBpRiE/mX8xS+kJ/Mv5isdluVeLIU1Aab3Nr8jbalzTKPBdVuGDcja3UDf864/1a46XW6XZzjOSf6Snq0a9/ga8zoebL+a0vpKfzL+YrNYvhjRGX1glQSRaw252NRZVkPjIWLaRciwFztb612ftC7VRUuj2ms/3dxDoUtOrXt8DVekp/Mv5inI4PIg+43rFx5Vefwbi9yNVuwvyrU5VlggUqG1XN+VugH6V3sr2vcyeqnpim03nvXdghWowpraWW/Iu0UVzs2zcRCw3c8h28zWjVqwowc5vCRWhBzeELmuaiIWG7nkO3maymJnYgljck7n31LNIWuzG5PfvVeVhtXjb28ncyy9kuF+d5sUaKprzK9SwHemuNqkhFZyW5YZKTRThEKK64ZEqzc6ap3pStNHOuTJikb0Xp+mk0c6MAMHOreX45om1L8R0I86pr50/TUoTlCSlF4aE0pLDN3gsasq6kPvHUHsamdbgjuLVicux7RPdeXUdDWxweMWRdS/EdQexr2Vhfxuo6ZbS7/PzRj16DpPK4IcrywQKQGLXN97Dpb9K5mP/jo/cv8A9q0FcTG4VzjI2CkqNN2tt+Lr8aje0VCjThTWynH7jozcpylJ9zJOKP3H+tf1qxkX8PH7v1NV+KP3H+tf1qxkX8PH7v1NKH+xl+xfcH/jr938HI4d/iJPc399ScTfvIf+fiWo+HP4iT3N/fUnE37yH/n4lrLX+sl+7/si0/8AJXw/g7Ga/uZP8jf0NUuF/wByf87fpV/MIy0TqouSjADzIqrkGFaOKzix1E225G3atmcJfrYSxtpe/wDyU010WvMWPJgJzNqNySdNhbcW510aK5ucZuIVsN3PIdvM1YfRtISl/as5fxZz7dWSXPcLm2biIWG7nkO3mayTOWbUxJJNyTQ8jMSzG5O5JpFWvI3l7O6nl7JcL87zWo0VSXmTycqryCp7d6iZd6pyOyI3NOBo60XqAywXPaigPRXQiVKQjenaqcTXImNDU4NTbb0tMCMLTqceVANLADQav4DHPG115dQeRHaqJNWI22rpSlKEtUXhojJJrDNphMWsi6l+I6g9jU1Y7AY4xvcfEdx2rV4TFrIupfiOoPY17Kxvo3McS2kvr5ox69B03lcHO4n/AHH+tf1qxkX8PH7v1NW58OrizqGHOx70sUQUBVFgOQFdY20ldOvnZxx9SLqLpKHnkznDn8RJ7m/vqTib95D/AM/EtR8OfxEnub++u9icBHIQXW5XluRbr0PlWRa28riwdOPLl3+TyWqtRU6+p+H8FiiiqGa5oIlsN3PIdvM1v1asaUHObwkUIxc3hDc3zYQrYbueQ7eZrIzSlzdjck3N6lkYuSWNyetVwK8Ze3k7meXtHuX53mzRoqmvMeDT1HlUAvT1kNUUzvgsavKoTGTekV6cX86eciGMpFNDG9KWpDURi6jRQtFABoNNN6NVJSGOIoFNvRr3oAUg0C9JqpNdAC3qRSajMvKlE9NCJVvVjBY54nDLy6joRVYTdqTWanCbg1KLw0JxTWGbnB4tZFDL8R1B7Gp6xGAx7RNqXl1B5EVscHi1kUMvI/mD2NexsL+NzHS9pLn/ANRj16DpvK4M/wAO/wARJ7m/vrTUgUdqo5tmohXaxc8h+p8qnQpxsaDU5ZSbefiKpJ157Ibm+biEWG7nkO3maynpTMSzG5JuTUckpZizG5PM06IV5e8vZ3U88JcL87zTo0VSj5i6u1Qte/KrQFMxK3tVJrY7ZI6TqaBehl61EZKn60pTeokvU2nuakhETCmCnvzpKiMVTRQpopoQnibd6YKOhpBUckhdVJQaDSALU21OpvWgA00oShacKEA5F91KRbrTlpH5VMQji1WcuzJoWuNx+JehH1qtJyFMPI1KE5U5KUXhoTipLDNdi+II1jDIdTEbL2/zdqy08rMSzG5J5mmGlblVq7valzjXwu5fc5UqMaXA21PjJpi1LHzqkuTsx1j3psuxFSUzEVN8CREppS21BpRyqAxFap+u1RJzqU86khMrk7n30tNl5n302oZJEoFFNWipCP/Z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1184275" y="2330450"/>
            <a:ext cx="7938" cy="147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nl-NL"/>
          </a:p>
        </p:txBody>
      </p:sp>
      <p:pic>
        <p:nvPicPr>
          <p:cNvPr id="2060" name="Picture 12" descr="D:\foto's wilma\logostedgym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5517232"/>
            <a:ext cx="1089484" cy="1106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jdelijke aanduiding voor dia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30F67-E9B6-49F8-B354-A1C2054CE69A}" type="slidenum">
              <a:rPr lang="nl-NL" smtClean="0"/>
              <a:pPr/>
              <a:t>1</a:t>
            </a:fld>
            <a:endParaRPr lang="nl-NL"/>
          </a:p>
        </p:txBody>
      </p:sp>
      <p:sp>
        <p:nvSpPr>
          <p:cNvPr id="3" name="Tekstvak 2"/>
          <p:cNvSpPr txBox="1"/>
          <p:nvPr/>
        </p:nvSpPr>
        <p:spPr>
          <a:xfrm>
            <a:off x="539552" y="4221088"/>
            <a:ext cx="518457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Info: </a:t>
            </a:r>
            <a:r>
              <a:rPr lang="nl-NL" dirty="0" smtClean="0">
                <a:hlinkClick r:id="rId4"/>
              </a:rPr>
              <a:t>w.van.donk@stedelijkgymnijmegen.nl</a:t>
            </a:r>
            <a:endParaRPr lang="nl-NL" dirty="0" smtClean="0"/>
          </a:p>
          <a:p>
            <a:endParaRPr lang="nl-NL" dirty="0" smtClean="0"/>
          </a:p>
          <a:p>
            <a:endParaRPr lang="nl-NL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05" t="5306" r="7828" b="67705"/>
          <a:stretch/>
        </p:blipFill>
        <p:spPr>
          <a:xfrm>
            <a:off x="409304" y="1268760"/>
            <a:ext cx="8429897" cy="4092015"/>
          </a:xfrm>
          <a:prstGeom prst="rect">
            <a:avLst/>
          </a:prstGeom>
        </p:spPr>
      </p:pic>
      <p:sp>
        <p:nvSpPr>
          <p:cNvPr id="5" name="Tekstvak 4"/>
          <p:cNvSpPr txBox="1"/>
          <p:nvPr/>
        </p:nvSpPr>
        <p:spPr>
          <a:xfrm>
            <a:off x="334743" y="5906263"/>
            <a:ext cx="62646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(Bron: pilot vwo </a:t>
            </a:r>
            <a:r>
              <a:rPr lang="nl-NL" dirty="0" err="1" smtClean="0"/>
              <a:t>WiA</a:t>
            </a:r>
            <a:r>
              <a:rPr lang="nl-NL" dirty="0" smtClean="0"/>
              <a:t>, 2012, tijdvak 2)</a:t>
            </a:r>
            <a:endParaRPr lang="nl-NL" dirty="0"/>
          </a:p>
        </p:txBody>
      </p:sp>
      <p:pic>
        <p:nvPicPr>
          <p:cNvPr id="6" name="Picture 12" descr="D:\foto's wilma\logostedgym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8839" y="5445224"/>
            <a:ext cx="1000362" cy="10159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kstvak 1"/>
          <p:cNvSpPr txBox="1"/>
          <p:nvPr/>
        </p:nvSpPr>
        <p:spPr>
          <a:xfrm>
            <a:off x="611560" y="404664"/>
            <a:ext cx="6840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Voorbeeld 2 (symmetrie, klas 2)</a:t>
            </a:r>
            <a:endParaRPr lang="nl-NL" dirty="0"/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D529A-F935-42EF-8CE0-D4F26E9E746A}" type="slidenum">
              <a:rPr lang="nl-NL" smtClean="0"/>
              <a:pPr/>
              <a:t>10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82540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" descr="D:\foto's wilma\logostedgym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8839" y="5445224"/>
            <a:ext cx="1000362" cy="10159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Tijdelijke aanduiding voor inhoud 4" descr="http://www.puzzeltuin.nl/legpuzzels/images/legpuzzels.jpg"/>
          <p:cNvPicPr>
            <a:picLocks noGrp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836712"/>
            <a:ext cx="2418184" cy="1774905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kstvak 1"/>
          <p:cNvSpPr txBox="1"/>
          <p:nvPr/>
        </p:nvSpPr>
        <p:spPr>
          <a:xfrm>
            <a:off x="4247964" y="1196752"/>
            <a:ext cx="3024336" cy="1080120"/>
          </a:xfrm>
          <a:prstGeom prst="rect">
            <a:avLst/>
          </a:prstGeom>
          <a:noFill/>
          <a:ln w="76200" cmpd="tri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nl-NL" sz="2000" dirty="0">
                <a:solidFill>
                  <a:schemeClr val="tx1"/>
                </a:solidFill>
                <a:effectLst/>
                <a:latin typeface="Comic Sans MS"/>
                <a:ea typeface="Calibri"/>
                <a:cs typeface="Arial"/>
              </a:rPr>
              <a:t>Legpuzzels</a:t>
            </a:r>
            <a:endParaRPr lang="nl-NL" sz="1800" dirty="0">
              <a:solidFill>
                <a:schemeClr val="tx1"/>
              </a:solidFill>
              <a:effectLst/>
              <a:ea typeface="Calibri"/>
              <a:cs typeface="Times New Roman"/>
            </a:endParaRPr>
          </a:p>
          <a:p>
            <a:pPr algn="ctr">
              <a:spcAft>
                <a:spcPts val="0"/>
              </a:spcAft>
            </a:pPr>
            <a:r>
              <a:rPr lang="nl-NL" sz="2000" dirty="0" err="1">
                <a:solidFill>
                  <a:schemeClr val="tx1"/>
                </a:solidFill>
                <a:effectLst/>
                <a:latin typeface="Comic Sans MS"/>
                <a:ea typeface="Calibri"/>
                <a:cs typeface="Arial"/>
              </a:rPr>
              <a:t>Opdrachtles</a:t>
            </a:r>
            <a:r>
              <a:rPr lang="nl-NL" sz="2000" dirty="0">
                <a:solidFill>
                  <a:schemeClr val="tx1"/>
                </a:solidFill>
                <a:effectLst/>
                <a:latin typeface="Comic Sans MS"/>
                <a:ea typeface="Calibri"/>
                <a:cs typeface="Arial"/>
              </a:rPr>
              <a:t> H13</a:t>
            </a:r>
            <a:endParaRPr lang="nl-NL" sz="1800" dirty="0">
              <a:solidFill>
                <a:schemeClr val="tx1"/>
              </a:solidFill>
              <a:effectLst/>
              <a:ea typeface="Calibri"/>
              <a:cs typeface="Times New Roman"/>
            </a:endParaRPr>
          </a:p>
          <a:p>
            <a:pPr algn="ctr">
              <a:spcAft>
                <a:spcPts val="0"/>
              </a:spcAft>
            </a:pPr>
            <a:r>
              <a:rPr lang="nl-NL" sz="2000" dirty="0">
                <a:solidFill>
                  <a:schemeClr val="tx1"/>
                </a:solidFill>
                <a:effectLst/>
                <a:latin typeface="Comic Sans MS"/>
                <a:ea typeface="Calibri"/>
                <a:cs typeface="Arial"/>
              </a:rPr>
              <a:t>Klas 2, november 2012</a:t>
            </a:r>
            <a:endParaRPr lang="nl-NL" sz="1800" dirty="0">
              <a:solidFill>
                <a:schemeClr val="tx1"/>
              </a:solidFill>
              <a:effectLst/>
              <a:ea typeface="Calibri"/>
              <a:cs typeface="Times New Roman"/>
            </a:endParaRPr>
          </a:p>
        </p:txBody>
      </p:sp>
      <p:sp>
        <p:nvSpPr>
          <p:cNvPr id="7" name="Tekstvak 6"/>
          <p:cNvSpPr txBox="1"/>
          <p:nvPr/>
        </p:nvSpPr>
        <p:spPr>
          <a:xfrm>
            <a:off x="899592" y="3212976"/>
            <a:ext cx="669674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Je gaat je in deze les bezig houden met de symmetrie van legpuzzelstukjes. </a:t>
            </a:r>
          </a:p>
          <a:p>
            <a:r>
              <a:rPr lang="nl-NL" dirty="0"/>
              <a:t>Lees de tekst en de vragen nauwkeurig.</a:t>
            </a:r>
          </a:p>
          <a:p>
            <a:r>
              <a:rPr lang="nl-NL" dirty="0"/>
              <a:t>Bijgevoegd is een </a:t>
            </a:r>
            <a:r>
              <a:rPr lang="nl-NL" dirty="0" smtClean="0"/>
              <a:t>klad- en probeerwerkblad</a:t>
            </a:r>
            <a:r>
              <a:rPr lang="nl-NL" dirty="0"/>
              <a:t>.</a:t>
            </a:r>
          </a:p>
          <a:p>
            <a:r>
              <a:rPr lang="nl-NL" dirty="0"/>
              <a:t>Succes!</a:t>
            </a:r>
          </a:p>
          <a:p>
            <a:endParaRPr lang="nl-NL" dirty="0"/>
          </a:p>
        </p:txBody>
      </p:sp>
      <p:sp>
        <p:nvSpPr>
          <p:cNvPr id="2" name="Tijdelijke aanduiding voor dia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D529A-F935-42EF-8CE0-D4F26E9E746A}" type="slidenum">
              <a:rPr lang="nl-NL" smtClean="0"/>
              <a:pPr/>
              <a:t>11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894101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6059016" cy="581288"/>
          </a:xfrm>
        </p:spPr>
        <p:txBody>
          <a:bodyPr>
            <a:normAutofit/>
          </a:bodyPr>
          <a:lstStyle/>
          <a:p>
            <a:r>
              <a:rPr lang="nl-NL" sz="2400" dirty="0" smtClean="0"/>
              <a:t>Voorbeeld 3 (SE, klas 6, wiskunde AC)</a:t>
            </a:r>
            <a:endParaRPr lang="nl-NL" sz="2400" dirty="0"/>
          </a:p>
        </p:txBody>
      </p:sp>
      <p:sp>
        <p:nvSpPr>
          <p:cNvPr id="6" name="Tekstvak 5"/>
          <p:cNvSpPr txBox="1"/>
          <p:nvPr/>
        </p:nvSpPr>
        <p:spPr>
          <a:xfrm>
            <a:off x="4355976" y="4296201"/>
            <a:ext cx="39656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voorbereiding: ‘geen kansen’</a:t>
            </a:r>
            <a:endParaRPr lang="nl-NL" dirty="0"/>
          </a:p>
        </p:txBody>
      </p:sp>
      <p:pic>
        <p:nvPicPr>
          <p:cNvPr id="7" name="Picture 12" descr="D:\foto's wilma\logostedgym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8839" y="5445224"/>
            <a:ext cx="1000362" cy="10159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kstvak 7"/>
          <p:cNvSpPr txBox="1"/>
          <p:nvPr/>
        </p:nvSpPr>
        <p:spPr>
          <a:xfrm>
            <a:off x="4355976" y="1412776"/>
            <a:ext cx="4248472" cy="2308324"/>
          </a:xfrm>
          <a:prstGeom prst="rect">
            <a:avLst/>
          </a:prstGeom>
          <a:noFill/>
          <a:ln w="57150" cmpd="thickThin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nl-NL" dirty="0" smtClean="0">
              <a:latin typeface="Comic Sans MS" pitchFamily="66" charset="0"/>
            </a:endParaRPr>
          </a:p>
          <a:p>
            <a:pPr algn="ctr"/>
            <a:r>
              <a:rPr lang="nl-NL" dirty="0" smtClean="0">
                <a:latin typeface="Comic Sans MS" pitchFamily="66" charset="0"/>
              </a:rPr>
              <a:t>Een </a:t>
            </a:r>
            <a:r>
              <a:rPr lang="nl-NL" dirty="0">
                <a:latin typeface="Comic Sans MS" pitchFamily="66" charset="0"/>
              </a:rPr>
              <a:t>driehoek vouwen</a:t>
            </a:r>
          </a:p>
          <a:p>
            <a:pPr algn="ctr"/>
            <a:r>
              <a:rPr lang="nl-NL" dirty="0">
                <a:latin typeface="Comic Sans MS" pitchFamily="66" charset="0"/>
              </a:rPr>
              <a:t>Praktische opdracht </a:t>
            </a:r>
            <a:r>
              <a:rPr lang="nl-NL" dirty="0" err="1" smtClean="0">
                <a:latin typeface="Comic Sans MS" pitchFamily="66" charset="0"/>
              </a:rPr>
              <a:t>WiA</a:t>
            </a:r>
            <a:endParaRPr lang="nl-NL" dirty="0">
              <a:latin typeface="Comic Sans MS" pitchFamily="66" charset="0"/>
            </a:endParaRPr>
          </a:p>
          <a:p>
            <a:pPr algn="ctr"/>
            <a:r>
              <a:rPr lang="nl-NL" dirty="0">
                <a:latin typeface="Comic Sans MS" pitchFamily="66" charset="0"/>
              </a:rPr>
              <a:t>S</a:t>
            </a:r>
            <a:r>
              <a:rPr lang="nl-NL" dirty="0" smtClean="0">
                <a:latin typeface="Comic Sans MS" pitchFamily="66" charset="0"/>
              </a:rPr>
              <a:t>choolexamen</a:t>
            </a:r>
            <a:endParaRPr lang="nl-NL" dirty="0">
              <a:latin typeface="Comic Sans MS" pitchFamily="66" charset="0"/>
            </a:endParaRPr>
          </a:p>
          <a:p>
            <a:pPr algn="ctr"/>
            <a:r>
              <a:rPr lang="nl-NL" dirty="0">
                <a:latin typeface="Comic Sans MS" pitchFamily="66" charset="0"/>
              </a:rPr>
              <a:t>December 2012</a:t>
            </a:r>
          </a:p>
          <a:p>
            <a:endParaRPr lang="nl-NL" dirty="0"/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D529A-F935-42EF-8CE0-D4F26E9E746A}" type="slidenum">
              <a:rPr lang="nl-NL" smtClean="0"/>
              <a:pPr/>
              <a:t>12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339800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433"/>
          <a:stretch/>
        </p:blipFill>
        <p:spPr>
          <a:xfrm>
            <a:off x="611560" y="548679"/>
            <a:ext cx="5100634" cy="5008064"/>
          </a:xfrm>
          <a:prstGeom prst="rect">
            <a:avLst/>
          </a:prstGeom>
        </p:spPr>
      </p:pic>
      <p:pic>
        <p:nvPicPr>
          <p:cNvPr id="4" name="Picture 12" descr="D:\foto's wilma\logostedgym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5470946"/>
            <a:ext cx="1000362" cy="10159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kstvak 6"/>
          <p:cNvSpPr txBox="1"/>
          <p:nvPr/>
        </p:nvSpPr>
        <p:spPr>
          <a:xfrm>
            <a:off x="4067944" y="6025183"/>
            <a:ext cx="3288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Euclides, jaargang 93/94</a:t>
            </a:r>
            <a:endParaRPr lang="nl-NL" dirty="0"/>
          </a:p>
        </p:txBody>
      </p:sp>
      <p:sp>
        <p:nvSpPr>
          <p:cNvPr id="2" name="Tijdelijke aanduiding voor dia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D529A-F935-42EF-8CE0-D4F26E9E746A}" type="slidenum">
              <a:rPr lang="nl-NL" smtClean="0"/>
              <a:pPr/>
              <a:t>13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005854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" descr="D:\foto's wilma\logostedgym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8839" y="5445224"/>
            <a:ext cx="1000362" cy="10159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kstvak 4"/>
          <p:cNvSpPr txBox="1"/>
          <p:nvPr/>
        </p:nvSpPr>
        <p:spPr>
          <a:xfrm>
            <a:off x="323528" y="548680"/>
            <a:ext cx="54006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>
                <a:latin typeface="+mn-lt"/>
              </a:rPr>
              <a:t>Vouwen</a:t>
            </a:r>
            <a:r>
              <a:rPr lang="nl-NL" dirty="0">
                <a:latin typeface="+mn-lt"/>
              </a:rPr>
              <a:t>.</a:t>
            </a:r>
          </a:p>
          <a:p>
            <a:endParaRPr lang="nl-NL" dirty="0" smtClean="0">
              <a:latin typeface="+mn-lt"/>
            </a:endParaRPr>
          </a:p>
          <a:p>
            <a:r>
              <a:rPr lang="nl-NL" dirty="0" smtClean="0">
                <a:latin typeface="+mn-lt"/>
              </a:rPr>
              <a:t>Neem </a:t>
            </a:r>
            <a:r>
              <a:rPr lang="nl-NL" dirty="0">
                <a:latin typeface="+mn-lt"/>
              </a:rPr>
              <a:t>een blaadje papier en leg het recht voor je. Neem het </a:t>
            </a:r>
            <a:r>
              <a:rPr lang="nl-NL" dirty="0" smtClean="0">
                <a:latin typeface="+mn-lt"/>
              </a:rPr>
              <a:t>linker bovenhoekpunt  </a:t>
            </a:r>
            <a:r>
              <a:rPr lang="nl-NL" dirty="0">
                <a:latin typeface="+mn-lt"/>
              </a:rPr>
              <a:t>D en vouw dit naar beneden naar een (zelf te kiezen) punt P op de onderste zijde AB. De vouwlijn noemen we VW. Zie ook de schetsjes. </a:t>
            </a:r>
          </a:p>
          <a:p>
            <a:r>
              <a:rPr lang="nl-NL" dirty="0">
                <a:latin typeface="+mn-lt"/>
              </a:rPr>
              <a:t>Je ziet dat linksonder een driehoek APV ontstaat. Door verschillende punten voor P te kiezen, krijg je driehoeken die qua vorm en oppervlakte verschillen.</a:t>
            </a:r>
          </a:p>
          <a:p>
            <a:r>
              <a:rPr lang="nl-NL" dirty="0">
                <a:latin typeface="+mn-lt"/>
              </a:rPr>
              <a:t>In deze opdracht bestuderen we de oppervlakte van deze </a:t>
            </a:r>
            <a:r>
              <a:rPr lang="nl-NL" dirty="0" smtClean="0">
                <a:latin typeface="+mn-lt"/>
              </a:rPr>
              <a:t>driehoeken.</a:t>
            </a:r>
            <a:endParaRPr lang="nl-NL" dirty="0">
              <a:latin typeface="+mn-lt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19" r="11936" b="4624"/>
          <a:stretch/>
        </p:blipFill>
        <p:spPr bwMode="auto">
          <a:xfrm>
            <a:off x="5724128" y="116631"/>
            <a:ext cx="3336826" cy="5113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jdelijke aanduiding voor dia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D529A-F935-42EF-8CE0-D4F26E9E746A}" type="slidenum">
              <a:rPr lang="nl-NL" smtClean="0"/>
              <a:pPr/>
              <a:t>14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85976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1"/>
          <p:cNvSpPr txBox="1">
            <a:spLocks/>
          </p:cNvSpPr>
          <p:nvPr/>
        </p:nvSpPr>
        <p:spPr>
          <a:xfrm>
            <a:off x="457200" y="548680"/>
            <a:ext cx="4546848" cy="581288"/>
          </a:xfrm>
          <a:prstGeom prst="rect">
            <a:avLst/>
          </a:prstGeom>
        </p:spPr>
        <p:txBody>
          <a:bodyPr>
            <a:normAutofit fontScale="925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sz="2400" dirty="0" smtClean="0"/>
              <a:t>Voorbeeld 4 (SE, klas 6, wiskunde B)</a:t>
            </a:r>
            <a:endParaRPr lang="nl-NL" sz="2400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556792"/>
            <a:ext cx="4705350" cy="396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12" descr="D:\foto's wilma\logostedgym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8839" y="5445224"/>
            <a:ext cx="1000362" cy="10159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kstvak 7"/>
          <p:cNvSpPr txBox="1"/>
          <p:nvPr/>
        </p:nvSpPr>
        <p:spPr>
          <a:xfrm>
            <a:off x="5622791" y="1556792"/>
            <a:ext cx="321641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voorbereiding:</a:t>
            </a:r>
          </a:p>
          <a:p>
            <a:r>
              <a:rPr lang="nl-NL" dirty="0" smtClean="0"/>
              <a:t>‘geen meetkunde’</a:t>
            </a:r>
            <a:endParaRPr lang="nl-NL" dirty="0"/>
          </a:p>
        </p:txBody>
      </p:sp>
      <p:sp>
        <p:nvSpPr>
          <p:cNvPr id="2" name="Tijdelijke aanduiding voor dia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4568D-8075-46D7-9F4E-220B3011C227}" type="slidenum">
              <a:rPr lang="nl-NL" smtClean="0"/>
              <a:pPr/>
              <a:t>15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457905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9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09600" y="533400"/>
            <a:ext cx="7772400" cy="1143000"/>
          </a:xfrm>
        </p:spPr>
        <p:txBody>
          <a:bodyPr/>
          <a:lstStyle/>
          <a:p>
            <a:pPr algn="l"/>
            <a:r>
              <a:rPr lang="nl-NL" dirty="0"/>
              <a:t>Scholenprijs 2009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3568" y="4988024"/>
            <a:ext cx="3886200" cy="914400"/>
          </a:xfrm>
        </p:spPr>
        <p:txBody>
          <a:bodyPr/>
          <a:lstStyle/>
          <a:p>
            <a:pPr algn="l"/>
            <a:r>
              <a:rPr lang="nl-NL" sz="1400" i="1" dirty="0" smtClean="0">
                <a:latin typeface="Comic Sans MS" pitchFamily="66" charset="0"/>
              </a:rPr>
              <a:t>Een </a:t>
            </a:r>
            <a:r>
              <a:rPr lang="nl-NL" sz="1400" i="1" dirty="0">
                <a:latin typeface="Comic Sans MS" pitchFamily="66" charset="0"/>
              </a:rPr>
              <a:t>doorlopende leerlijn van opdrachtlessen</a:t>
            </a:r>
          </a:p>
          <a:p>
            <a:pPr algn="l"/>
            <a:r>
              <a:rPr lang="nl-NL" sz="1400" i="1" dirty="0">
                <a:latin typeface="Comic Sans MS" pitchFamily="66" charset="0"/>
                <a:cs typeface="Times New Roman" charset="0"/>
              </a:rPr>
              <a:t>P</a:t>
            </a:r>
            <a:r>
              <a:rPr lang="nl-NL" sz="1400" i="1" dirty="0" smtClean="0">
                <a:latin typeface="Comic Sans MS" pitchFamily="66" charset="0"/>
                <a:cs typeface="Times New Roman" charset="0"/>
              </a:rPr>
              <a:t>roject </a:t>
            </a:r>
            <a:r>
              <a:rPr lang="nl-NL" sz="1400" i="1" dirty="0">
                <a:latin typeface="Comic Sans MS" pitchFamily="66" charset="0"/>
                <a:cs typeface="Times New Roman" charset="0"/>
              </a:rPr>
              <a:t>voor onder- en bovenbouw</a:t>
            </a:r>
            <a:r>
              <a:rPr lang="nl-NL" sz="1400" i="1" dirty="0">
                <a:latin typeface="Comic Sans MS" pitchFamily="66" charset="0"/>
              </a:rPr>
              <a:t> </a:t>
            </a:r>
          </a:p>
        </p:txBody>
      </p:sp>
      <p:pic>
        <p:nvPicPr>
          <p:cNvPr id="8197" name="Picture 5" descr="D:\Archief Wilma 12dec2010\mijn plaatjes\plaatje-scholenpri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1" y="2362201"/>
            <a:ext cx="2166820" cy="20719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201" name="WordArt 9"/>
          <p:cNvSpPr>
            <a:spLocks noChangeArrowheads="1" noChangeShapeType="1"/>
          </p:cNvSpPr>
          <p:nvPr/>
        </p:nvSpPr>
        <p:spPr bwMode="auto">
          <a:xfrm>
            <a:off x="1181895" y="2407568"/>
            <a:ext cx="3672408" cy="19812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nl-NL" sz="3600" kern="10" spc="-36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969696"/>
                </a:solidFill>
                <a:latin typeface="Comic Sans MS"/>
              </a:rPr>
              <a:t>Buiten </a:t>
            </a:r>
            <a:r>
              <a:rPr lang="nl-NL" sz="3600" kern="10" spc="-36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969696"/>
                </a:solidFill>
                <a:latin typeface="Comic Sans MS"/>
              </a:rPr>
              <a:t> het</a:t>
            </a:r>
            <a:endParaRPr lang="nl-NL" sz="3600" kern="10" spc="-36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969696"/>
              </a:solidFill>
              <a:latin typeface="Comic Sans MS"/>
            </a:endParaRPr>
          </a:p>
          <a:p>
            <a:pPr algn="ctr"/>
            <a:r>
              <a:rPr lang="nl-NL" sz="3600" kern="10" spc="-36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969696"/>
                </a:solidFill>
                <a:latin typeface="Comic Sans MS"/>
              </a:rPr>
              <a:t>boekje</a:t>
            </a:r>
          </a:p>
        </p:txBody>
      </p:sp>
      <p:pic>
        <p:nvPicPr>
          <p:cNvPr id="8" name="Picture 12" descr="D:\foto's wilma\logostedgym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8839" y="5445224"/>
            <a:ext cx="1000362" cy="10159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jdelijke aanduiding voor dia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30F67-E9B6-49F8-B354-A1C2054CE69A}" type="slidenum">
              <a:rPr lang="nl-NL" smtClean="0"/>
              <a:pPr/>
              <a:t>16</a:t>
            </a:fld>
            <a:endParaRPr lang="nl-N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latin typeface="Calibri" pitchFamily="34" charset="0"/>
              </a:rPr>
              <a:t>Historie</a:t>
            </a:r>
            <a:endParaRPr lang="nl-NL" dirty="0">
              <a:latin typeface="Calibri" pitchFamily="34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nl-NL" dirty="0">
                <a:latin typeface="Calibri" pitchFamily="34" charset="0"/>
              </a:rPr>
              <a:t>Werkstuk </a:t>
            </a:r>
            <a:r>
              <a:rPr lang="nl-NL" dirty="0" smtClean="0">
                <a:latin typeface="Calibri" pitchFamily="34" charset="0"/>
              </a:rPr>
              <a:t>Correlatie &amp; Regressie</a:t>
            </a:r>
            <a:endParaRPr lang="nl-NL" dirty="0">
              <a:latin typeface="Calibri" pitchFamily="34" charset="0"/>
            </a:endParaRPr>
          </a:p>
          <a:p>
            <a:r>
              <a:rPr lang="nl-NL" dirty="0">
                <a:latin typeface="Calibri" pitchFamily="34" charset="0"/>
              </a:rPr>
              <a:t>A-</a:t>
            </a:r>
            <a:r>
              <a:rPr lang="nl-NL" dirty="0" err="1">
                <a:latin typeface="Calibri" pitchFamily="34" charset="0"/>
              </a:rPr>
              <a:t>lympiade</a:t>
            </a:r>
            <a:endParaRPr lang="nl-NL" dirty="0">
              <a:latin typeface="Calibri" pitchFamily="34" charset="0"/>
            </a:endParaRPr>
          </a:p>
          <a:p>
            <a:r>
              <a:rPr lang="nl-NL" dirty="0" smtClean="0">
                <a:latin typeface="Calibri" pitchFamily="34" charset="0"/>
              </a:rPr>
              <a:t>Behoefte </a:t>
            </a:r>
            <a:r>
              <a:rPr lang="nl-NL" dirty="0">
                <a:latin typeface="Calibri" pitchFamily="34" charset="0"/>
              </a:rPr>
              <a:t>aan extra </a:t>
            </a:r>
            <a:r>
              <a:rPr lang="nl-NL" dirty="0" smtClean="0">
                <a:latin typeface="Calibri" pitchFamily="34" charset="0"/>
              </a:rPr>
              <a:t>uitdaging</a:t>
            </a:r>
          </a:p>
          <a:p>
            <a:r>
              <a:rPr lang="nl-NL" dirty="0">
                <a:latin typeface="Calibri" pitchFamily="34" charset="0"/>
              </a:rPr>
              <a:t>Toetsing sluit aan bij </a:t>
            </a:r>
            <a:r>
              <a:rPr lang="nl-NL" sz="3000" dirty="0" err="1" smtClean="0">
                <a:latin typeface="Calibri" pitchFamily="34" charset="0"/>
              </a:rPr>
              <a:t>Wageningse</a:t>
            </a:r>
            <a:r>
              <a:rPr lang="nl-NL" sz="3000" dirty="0" smtClean="0">
                <a:latin typeface="Calibri" pitchFamily="34" charset="0"/>
              </a:rPr>
              <a:t> Methode</a:t>
            </a:r>
          </a:p>
          <a:p>
            <a:r>
              <a:rPr lang="nl-NL" dirty="0" smtClean="0">
                <a:latin typeface="Calibri" pitchFamily="34" charset="0"/>
              </a:rPr>
              <a:t>Wiskunde als cultureel erfgoed</a:t>
            </a:r>
            <a:endParaRPr lang="nl-NL" sz="3000" dirty="0">
              <a:latin typeface="Calibri" pitchFamily="34" charset="0"/>
            </a:endParaRPr>
          </a:p>
          <a:p>
            <a:r>
              <a:rPr lang="nl-NL" dirty="0" smtClean="0">
                <a:latin typeface="Calibri" pitchFamily="34" charset="0"/>
              </a:rPr>
              <a:t>Studiedag  </a:t>
            </a:r>
            <a:r>
              <a:rPr lang="nl-NL" dirty="0" err="1" smtClean="0">
                <a:latin typeface="Calibri" pitchFamily="34" charset="0"/>
              </a:rPr>
              <a:t>NVvW</a:t>
            </a:r>
            <a:endParaRPr lang="nl-NL" dirty="0">
              <a:latin typeface="Calibri" pitchFamily="34" charset="0"/>
            </a:endParaRPr>
          </a:p>
          <a:p>
            <a:pPr marL="338328" lvl="1" indent="0">
              <a:buNone/>
            </a:pPr>
            <a:endParaRPr lang="nl-NL" sz="3000" dirty="0">
              <a:latin typeface="Calibri" pitchFamily="34" charset="0"/>
            </a:endParaRPr>
          </a:p>
        </p:txBody>
      </p:sp>
      <p:pic>
        <p:nvPicPr>
          <p:cNvPr id="6" name="Picture 12" descr="D:\foto's wilma\logostedgym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8839" y="5445224"/>
            <a:ext cx="1000362" cy="10159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Afbeelding 1157" descr="logoWMachtergrond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200000">
            <a:off x="7237208" y="2188174"/>
            <a:ext cx="1331014" cy="9379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jdelijke aanduiding voor dia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D529A-F935-42EF-8CE0-D4F26E9E746A}" type="slidenum">
              <a:rPr lang="nl-NL" smtClean="0"/>
              <a:pPr/>
              <a:t>2</a:t>
            </a:fld>
            <a:endParaRPr lang="nl-N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Leerlijn</a:t>
            </a:r>
            <a:endParaRPr lang="nl-NL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Onderbouw, klas 1, 2 en 3</a:t>
            </a:r>
            <a:endParaRPr lang="nl-NL" dirty="0"/>
          </a:p>
          <a:p>
            <a:pPr>
              <a:buFontTx/>
              <a:buNone/>
            </a:pPr>
            <a:r>
              <a:rPr lang="nl-NL" dirty="0"/>
              <a:t>		tijdens de les, telt als </a:t>
            </a:r>
            <a:r>
              <a:rPr lang="nl-NL" dirty="0" err="1"/>
              <a:t>so</a:t>
            </a:r>
            <a:endParaRPr lang="nl-NL" dirty="0"/>
          </a:p>
          <a:p>
            <a:r>
              <a:rPr lang="nl-NL" dirty="0" smtClean="0"/>
              <a:t>Bovenbouw, klas 4 en 5</a:t>
            </a:r>
            <a:r>
              <a:rPr lang="nl-NL" dirty="0"/>
              <a:t>, </a:t>
            </a:r>
          </a:p>
          <a:p>
            <a:pPr>
              <a:buFontTx/>
              <a:buNone/>
            </a:pPr>
            <a:r>
              <a:rPr lang="nl-NL" dirty="0"/>
              <a:t>		in </a:t>
            </a:r>
            <a:r>
              <a:rPr lang="nl-NL" dirty="0" err="1"/>
              <a:t>toetsweek</a:t>
            </a:r>
            <a:r>
              <a:rPr lang="nl-NL" dirty="0"/>
              <a:t>, telt als </a:t>
            </a:r>
            <a:r>
              <a:rPr lang="nl-NL" dirty="0" err="1"/>
              <a:t>pw</a:t>
            </a:r>
            <a:endParaRPr lang="nl-NL" dirty="0"/>
          </a:p>
          <a:p>
            <a:r>
              <a:rPr lang="nl-NL" dirty="0"/>
              <a:t>Klas 6 </a:t>
            </a:r>
          </a:p>
          <a:p>
            <a:pPr>
              <a:buFontTx/>
              <a:buNone/>
            </a:pPr>
            <a:r>
              <a:rPr lang="nl-NL" dirty="0"/>
              <a:t>		</a:t>
            </a:r>
            <a:r>
              <a:rPr lang="nl-NL" dirty="0" smtClean="0"/>
              <a:t>deel </a:t>
            </a:r>
            <a:r>
              <a:rPr lang="nl-NL" dirty="0"/>
              <a:t>schoolexamen, 20%</a:t>
            </a:r>
          </a:p>
        </p:txBody>
      </p:sp>
      <p:pic>
        <p:nvPicPr>
          <p:cNvPr id="6" name="Picture 12" descr="D:\foto's wilma\logostedgym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8839" y="5445224"/>
            <a:ext cx="1000362" cy="10159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jdelijke aanduiding voor dia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D529A-F935-42EF-8CE0-D4F26E9E746A}" type="slidenum">
              <a:rPr lang="nl-NL" smtClean="0"/>
              <a:pPr/>
              <a:t>3</a:t>
            </a:fld>
            <a:endParaRPr lang="nl-N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Onderbouw: </a:t>
            </a:r>
            <a:r>
              <a:rPr lang="nl-NL" dirty="0" err="1" smtClean="0"/>
              <a:t>opdrachtles</a:t>
            </a:r>
            <a:endParaRPr lang="nl-NL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147248" cy="4525963"/>
          </a:xfrm>
        </p:spPr>
        <p:txBody>
          <a:bodyPr/>
          <a:lstStyle/>
          <a:p>
            <a:r>
              <a:rPr lang="nl-NL" dirty="0"/>
              <a:t>Tweetallen van gelijk </a:t>
            </a:r>
            <a:r>
              <a:rPr lang="nl-NL" dirty="0" smtClean="0"/>
              <a:t>niveau, docent bepaalt</a:t>
            </a:r>
            <a:endParaRPr lang="nl-NL" dirty="0"/>
          </a:p>
          <a:p>
            <a:r>
              <a:rPr lang="nl-NL" dirty="0"/>
              <a:t>Sluit aan bij </a:t>
            </a:r>
            <a:r>
              <a:rPr lang="nl-NL" dirty="0" smtClean="0"/>
              <a:t>recente lesstof, maar stapje anders</a:t>
            </a:r>
            <a:endParaRPr lang="nl-NL" dirty="0"/>
          </a:p>
          <a:p>
            <a:r>
              <a:rPr lang="nl-NL" dirty="0" smtClean="0"/>
              <a:t>Opbouw</a:t>
            </a:r>
          </a:p>
          <a:p>
            <a:r>
              <a:rPr lang="nl-NL" dirty="0" smtClean="0"/>
              <a:t>45 minuten</a:t>
            </a:r>
          </a:p>
          <a:p>
            <a:r>
              <a:rPr lang="nl-NL" dirty="0" smtClean="0"/>
              <a:t>4 keer per jaar</a:t>
            </a:r>
            <a:endParaRPr lang="nl-NL" dirty="0"/>
          </a:p>
          <a:p>
            <a:r>
              <a:rPr lang="nl-NL" dirty="0" smtClean="0"/>
              <a:t>Cijfer</a:t>
            </a:r>
            <a:endParaRPr lang="nl-NL" dirty="0"/>
          </a:p>
        </p:txBody>
      </p:sp>
      <p:pic>
        <p:nvPicPr>
          <p:cNvPr id="6" name="Picture 12" descr="D:\foto's wilma\logostedgym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8839" y="5445224"/>
            <a:ext cx="1000362" cy="10159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Afbeelding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7599" y="2780929"/>
            <a:ext cx="4644517" cy="3096344"/>
          </a:xfrm>
          <a:prstGeom prst="rect">
            <a:avLst/>
          </a:prstGeom>
        </p:spPr>
      </p:pic>
      <p:sp>
        <p:nvSpPr>
          <p:cNvPr id="3" name="Tijdelijke aanduiding voor dia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D529A-F935-42EF-8CE0-D4F26E9E746A}" type="slidenum">
              <a:rPr lang="nl-NL" smtClean="0"/>
              <a:pPr/>
              <a:t>4</a:t>
            </a:fld>
            <a:endParaRPr lang="nl-N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Bovenbouw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Tweetallen van gelijk niveau, zelf kiezen</a:t>
            </a:r>
          </a:p>
          <a:p>
            <a:r>
              <a:rPr lang="nl-NL" dirty="0" smtClean="0"/>
              <a:t>In </a:t>
            </a:r>
            <a:r>
              <a:rPr lang="nl-NL" dirty="0" err="1" smtClean="0"/>
              <a:t>toetsweek</a:t>
            </a:r>
            <a:endParaRPr lang="nl-NL" dirty="0" smtClean="0"/>
          </a:p>
          <a:p>
            <a:r>
              <a:rPr lang="nl-NL" dirty="0" smtClean="0"/>
              <a:t>1 keer per jaar</a:t>
            </a:r>
          </a:p>
          <a:p>
            <a:r>
              <a:rPr lang="nl-NL" dirty="0" smtClean="0"/>
              <a:t>Telt als proefwerk mee </a:t>
            </a:r>
          </a:p>
          <a:p>
            <a:r>
              <a:rPr lang="nl-NL" dirty="0" smtClean="0"/>
              <a:t>2 of 2½ uur</a:t>
            </a:r>
            <a:endParaRPr lang="nl-NL" dirty="0"/>
          </a:p>
        </p:txBody>
      </p:sp>
      <p:pic>
        <p:nvPicPr>
          <p:cNvPr id="4" name="Picture 12" descr="D:\foto's wilma\logostedgym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8839" y="5445224"/>
            <a:ext cx="1000362" cy="10159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D529A-F935-42EF-8CE0-D4F26E9E746A}" type="slidenum">
              <a:rPr lang="nl-NL" smtClean="0"/>
              <a:pPr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66854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Klas 6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In tweetallen van gelijk niveau, zelf kiezen</a:t>
            </a:r>
          </a:p>
          <a:p>
            <a:r>
              <a:rPr lang="nl-NL" dirty="0" smtClean="0"/>
              <a:t>Over ‘alle stof’</a:t>
            </a:r>
          </a:p>
          <a:p>
            <a:r>
              <a:rPr lang="nl-NL" dirty="0" smtClean="0"/>
              <a:t>3 uur</a:t>
            </a:r>
          </a:p>
          <a:p>
            <a:r>
              <a:rPr lang="nl-NL" dirty="0" smtClean="0"/>
              <a:t>20% van het schoolexamen</a:t>
            </a:r>
            <a:endParaRPr lang="nl-NL" dirty="0"/>
          </a:p>
        </p:txBody>
      </p:sp>
      <p:pic>
        <p:nvPicPr>
          <p:cNvPr id="4" name="Picture 12" descr="D:\foto's wilma\logostedgym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8839" y="5445224"/>
            <a:ext cx="1000362" cy="10159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D529A-F935-42EF-8CE0-D4F26E9E746A}" type="slidenum">
              <a:rPr lang="nl-NL" smtClean="0"/>
              <a:pPr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02846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Praktisch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Surveillanten</a:t>
            </a:r>
          </a:p>
          <a:p>
            <a:r>
              <a:rPr lang="nl-NL" dirty="0" smtClean="0"/>
              <a:t>Tip geven</a:t>
            </a:r>
          </a:p>
          <a:p>
            <a:r>
              <a:rPr lang="nl-NL" dirty="0" smtClean="0"/>
              <a:t>Door elkaar</a:t>
            </a:r>
          </a:p>
          <a:p>
            <a:r>
              <a:rPr lang="nl-NL" dirty="0" err="1" smtClean="0"/>
              <a:t>WiB</a:t>
            </a:r>
            <a:r>
              <a:rPr lang="nl-NL" dirty="0" smtClean="0"/>
              <a:t>: derdegraadsfuncties</a:t>
            </a:r>
          </a:p>
          <a:p>
            <a:r>
              <a:rPr lang="nl-NL" dirty="0" err="1" smtClean="0"/>
              <a:t>WiAC</a:t>
            </a:r>
            <a:r>
              <a:rPr lang="nl-NL" dirty="0" smtClean="0"/>
              <a:t>: driehoeken vouwen</a:t>
            </a:r>
          </a:p>
          <a:p>
            <a:endParaRPr lang="nl-NL" dirty="0"/>
          </a:p>
          <a:p>
            <a:r>
              <a:rPr lang="nl-NL" dirty="0" smtClean="0"/>
              <a:t>Filmpje</a:t>
            </a:r>
          </a:p>
          <a:p>
            <a:pPr marL="36576" indent="0">
              <a:buNone/>
            </a:pPr>
            <a:endParaRPr lang="nl-NL" dirty="0"/>
          </a:p>
        </p:txBody>
      </p:sp>
      <p:pic>
        <p:nvPicPr>
          <p:cNvPr id="4" name="Picture 12" descr="D:\foto's wilma\logostedgym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8839" y="5445224"/>
            <a:ext cx="1000362" cy="10159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5" descr="IMG_981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211960" y="764703"/>
            <a:ext cx="3528392" cy="2352261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D529A-F935-42EF-8CE0-D4F26E9E746A}" type="slidenum">
              <a:rPr lang="nl-NL" smtClean="0"/>
              <a:pPr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454200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Voorbeelden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Klas 1 (afstanden):  visserijgrens</a:t>
            </a:r>
          </a:p>
          <a:p>
            <a:endParaRPr lang="nl-NL" dirty="0" smtClean="0"/>
          </a:p>
          <a:p>
            <a:r>
              <a:rPr lang="nl-NL" dirty="0" smtClean="0"/>
              <a:t>Klas 2 (symmetrie): legpuzzel</a:t>
            </a:r>
          </a:p>
          <a:p>
            <a:endParaRPr lang="nl-NL" dirty="0" smtClean="0"/>
          </a:p>
          <a:p>
            <a:r>
              <a:rPr lang="nl-NL" dirty="0" smtClean="0"/>
              <a:t>Klas 6 (</a:t>
            </a:r>
            <a:r>
              <a:rPr lang="nl-NL" dirty="0" err="1" smtClean="0"/>
              <a:t>WiAC</a:t>
            </a:r>
            <a:r>
              <a:rPr lang="nl-NL" dirty="0" smtClean="0"/>
              <a:t>):  driehoeken vouwen</a:t>
            </a:r>
          </a:p>
          <a:p>
            <a:endParaRPr lang="nl-NL" dirty="0" smtClean="0"/>
          </a:p>
          <a:p>
            <a:r>
              <a:rPr lang="nl-NL" dirty="0" smtClean="0"/>
              <a:t>Klas 6 (</a:t>
            </a:r>
            <a:r>
              <a:rPr lang="nl-NL" dirty="0" err="1" smtClean="0"/>
              <a:t>WiB</a:t>
            </a:r>
            <a:r>
              <a:rPr lang="nl-NL" dirty="0" smtClean="0"/>
              <a:t>): derdegraadsfuncties</a:t>
            </a:r>
            <a:endParaRPr lang="nl-NL" dirty="0"/>
          </a:p>
        </p:txBody>
      </p:sp>
      <p:pic>
        <p:nvPicPr>
          <p:cNvPr id="4" name="Picture 12" descr="D:\foto's wilma\logostedgym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8839" y="5445224"/>
            <a:ext cx="1000362" cy="10159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D529A-F935-42EF-8CE0-D4F26E9E746A}" type="slidenum">
              <a:rPr lang="nl-NL" smtClean="0"/>
              <a:pPr/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99293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611560" y="404664"/>
            <a:ext cx="734481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Voorbeeld 1 (afstanden, klas1)</a:t>
            </a:r>
          </a:p>
          <a:p>
            <a:endParaRPr lang="nl-NL" dirty="0"/>
          </a:p>
          <a:p>
            <a:r>
              <a:rPr lang="nl-NL" dirty="0" smtClean="0"/>
              <a:t>Tijdens de lessen zijn besproken (als meetkundige plaats) : cirkel, middelloodlijn, bissectrice, </a:t>
            </a:r>
            <a:r>
              <a:rPr lang="nl-NL" dirty="0" err="1" smtClean="0"/>
              <a:t>iso</a:t>
            </a:r>
            <a:r>
              <a:rPr lang="nl-NL" dirty="0" smtClean="0"/>
              <a:t>-afstandslijn</a:t>
            </a:r>
            <a:endParaRPr lang="nl-NL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959"/>
          <a:stretch/>
        </p:blipFill>
        <p:spPr bwMode="auto">
          <a:xfrm>
            <a:off x="752874" y="2204864"/>
            <a:ext cx="6411414" cy="39706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12" descr="D:\foto's wilma\logostedgym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8839" y="5445224"/>
            <a:ext cx="1000362" cy="10159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jdelijke aanduiding voor dia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4568D-8075-46D7-9F4E-220B3011C227}" type="slidenum">
              <a:rPr lang="nl-NL" smtClean="0"/>
              <a:pPr/>
              <a:t>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82958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sch">
  <a:themeElements>
    <a:clrScheme name="Perspectief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Kantoor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potheker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antoor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0</TotalTime>
  <Words>407</Words>
  <Application>Microsoft Office PowerPoint</Application>
  <PresentationFormat>On-screen Show (4:3)</PresentationFormat>
  <Paragraphs>100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Technisch</vt:lpstr>
      <vt:lpstr>Buiten het boekje  nwd 2013</vt:lpstr>
      <vt:lpstr>Historie</vt:lpstr>
      <vt:lpstr>Leerlijn</vt:lpstr>
      <vt:lpstr>Onderbouw: opdrachtles</vt:lpstr>
      <vt:lpstr>Bovenbouw</vt:lpstr>
      <vt:lpstr>Klas 6</vt:lpstr>
      <vt:lpstr>Praktisch</vt:lpstr>
      <vt:lpstr>Voorbeelden</vt:lpstr>
      <vt:lpstr>PowerPoint Presentation</vt:lpstr>
      <vt:lpstr>PowerPoint Presentation</vt:lpstr>
      <vt:lpstr>PowerPoint Presentation</vt:lpstr>
      <vt:lpstr>Voorbeeld 3 (SE, klas 6, wiskunde AC)</vt:lpstr>
      <vt:lpstr>PowerPoint Presentation</vt:lpstr>
      <vt:lpstr>PowerPoint Presentation</vt:lpstr>
      <vt:lpstr>PowerPoint Presentation</vt:lpstr>
      <vt:lpstr>Scholenprijs 2009</vt:lpstr>
    </vt:vector>
  </TitlesOfParts>
  <Company>gym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Pegasus  januari 2011</dc:title>
  <dc:creator>w van donk</dc:creator>
  <cp:lastModifiedBy>Heiden-Bergsteijn, J.M. van der</cp:lastModifiedBy>
  <cp:revision>57</cp:revision>
  <cp:lastPrinted>2013-02-07T08:10:10Z</cp:lastPrinted>
  <dcterms:created xsi:type="dcterms:W3CDTF">2010-12-29T14:52:26Z</dcterms:created>
  <dcterms:modified xsi:type="dcterms:W3CDTF">2013-02-07T08:14:10Z</dcterms:modified>
</cp:coreProperties>
</file>