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440" r:id="rId2"/>
    <p:sldId id="476" r:id="rId3"/>
    <p:sldId id="449" r:id="rId4"/>
    <p:sldId id="441" r:id="rId5"/>
    <p:sldId id="450" r:id="rId6"/>
    <p:sldId id="459" r:id="rId7"/>
    <p:sldId id="494" r:id="rId8"/>
    <p:sldId id="446" r:id="rId9"/>
    <p:sldId id="470" r:id="rId10"/>
    <p:sldId id="496" r:id="rId11"/>
    <p:sldId id="473" r:id="rId12"/>
    <p:sldId id="482" r:id="rId13"/>
    <p:sldId id="474" r:id="rId14"/>
    <p:sldId id="467" r:id="rId15"/>
    <p:sldId id="469" r:id="rId16"/>
    <p:sldId id="477" r:id="rId17"/>
    <p:sldId id="454" r:id="rId18"/>
    <p:sldId id="456" r:id="rId19"/>
    <p:sldId id="458" r:id="rId20"/>
    <p:sldId id="457" r:id="rId21"/>
    <p:sldId id="455" r:id="rId22"/>
    <p:sldId id="486" r:id="rId23"/>
    <p:sldId id="478" r:id="rId24"/>
    <p:sldId id="480" r:id="rId25"/>
    <p:sldId id="479" r:id="rId26"/>
    <p:sldId id="481" r:id="rId27"/>
    <p:sldId id="439" r:id="rId28"/>
    <p:sldId id="489" r:id="rId29"/>
    <p:sldId id="483" r:id="rId30"/>
    <p:sldId id="484" r:id="rId31"/>
    <p:sldId id="485" r:id="rId32"/>
    <p:sldId id="490" r:id="rId33"/>
    <p:sldId id="491" r:id="rId34"/>
    <p:sldId id="417" r:id="rId35"/>
    <p:sldId id="465" r:id="rId36"/>
    <p:sldId id="438" r:id="rId37"/>
    <p:sldId id="427" r:id="rId38"/>
    <p:sldId id="493" r:id="rId39"/>
    <p:sldId id="495" r:id="rId40"/>
    <p:sldId id="394" r:id="rId41"/>
  </p:sldIdLst>
  <p:sldSz cx="9144000" cy="6858000" type="screen4x3"/>
  <p:notesSz cx="7010400" cy="9296400"/>
  <p:defaultTextStyle>
    <a:defPPr>
      <a:defRPr lang="nl-NL"/>
    </a:defPPr>
    <a:lvl1pPr algn="ctr" rtl="0" fontAlgn="base">
      <a:spcBef>
        <a:spcPct val="0"/>
      </a:spcBef>
      <a:spcAft>
        <a:spcPct val="0"/>
      </a:spcAft>
      <a:defRPr b="1" kern="1200">
        <a:solidFill>
          <a:schemeClr val="tx1"/>
        </a:solidFill>
        <a:latin typeface="Georgia" pitchFamily="18"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Georgia" pitchFamily="18"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Georgia" pitchFamily="18"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Georgia" pitchFamily="18"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Georgia" pitchFamily="18" charset="0"/>
        <a:ea typeface="ＭＳ Ｐゴシック" pitchFamily="34" charset="-128"/>
        <a:cs typeface="+mn-cs"/>
      </a:defRPr>
    </a:lvl5pPr>
    <a:lvl6pPr marL="2286000" algn="l" defTabSz="914400" rtl="0" eaLnBrk="1" latinLnBrk="0" hangingPunct="1">
      <a:defRPr b="1" kern="1200">
        <a:solidFill>
          <a:schemeClr val="tx1"/>
        </a:solidFill>
        <a:latin typeface="Georgia" pitchFamily="18" charset="0"/>
        <a:ea typeface="ＭＳ Ｐゴシック" pitchFamily="34" charset="-128"/>
        <a:cs typeface="+mn-cs"/>
      </a:defRPr>
    </a:lvl6pPr>
    <a:lvl7pPr marL="2743200" algn="l" defTabSz="914400" rtl="0" eaLnBrk="1" latinLnBrk="0" hangingPunct="1">
      <a:defRPr b="1" kern="1200">
        <a:solidFill>
          <a:schemeClr val="tx1"/>
        </a:solidFill>
        <a:latin typeface="Georgia" pitchFamily="18" charset="0"/>
        <a:ea typeface="ＭＳ Ｐゴシック" pitchFamily="34" charset="-128"/>
        <a:cs typeface="+mn-cs"/>
      </a:defRPr>
    </a:lvl7pPr>
    <a:lvl8pPr marL="3200400" algn="l" defTabSz="914400" rtl="0" eaLnBrk="1" latinLnBrk="0" hangingPunct="1">
      <a:defRPr b="1" kern="1200">
        <a:solidFill>
          <a:schemeClr val="tx1"/>
        </a:solidFill>
        <a:latin typeface="Georgia" pitchFamily="18" charset="0"/>
        <a:ea typeface="ＭＳ Ｐゴシック" pitchFamily="34" charset="-128"/>
        <a:cs typeface="+mn-cs"/>
      </a:defRPr>
    </a:lvl8pPr>
    <a:lvl9pPr marL="3657600" algn="l" defTabSz="914400" rtl="0" eaLnBrk="1" latinLnBrk="0" hangingPunct="1">
      <a:defRPr b="1" kern="1200">
        <a:solidFill>
          <a:schemeClr val="tx1"/>
        </a:solidFill>
        <a:latin typeface="Georgia" pitchFamily="18"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G" initials="RU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100" autoAdjust="0"/>
  </p:normalViewPr>
  <p:slideViewPr>
    <p:cSldViewPr>
      <p:cViewPr>
        <p:scale>
          <a:sx n="87" d="100"/>
          <a:sy n="87" d="100"/>
        </p:scale>
        <p:origin x="-7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8-30T16:17:21.421" idx="2">
    <p:pos x="10" y="10"/>
    <p:text>Om de datum in te stellen:
* &gt;Invoegen &gt;Datum en tijd
* Bij Vast: vul  de datum in in formaat dd-mm-jj
* &gt;Toepassen op alle dia's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l" defTabSz="931863">
              <a:defRPr sz="1300" b="0">
                <a:latin typeface="Arial" pitchFamily="34" charset="0"/>
                <a:ea typeface="+mn-ea"/>
              </a:defRPr>
            </a:lvl1pPr>
          </a:lstStyle>
          <a:p>
            <a:pPr>
              <a:defRPr/>
            </a:pPr>
            <a:endParaRPr lang="nl-NL"/>
          </a:p>
        </p:txBody>
      </p:sp>
      <p:sp>
        <p:nvSpPr>
          <p:cNvPr id="5123"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a:defRPr sz="1300" b="0">
                <a:latin typeface="Arial" pitchFamily="34" charset="0"/>
                <a:ea typeface="+mn-ea"/>
              </a:defRPr>
            </a:lvl1pPr>
          </a:lstStyle>
          <a:p>
            <a:pPr>
              <a:defRPr/>
            </a:pPr>
            <a:endParaRPr lang="nl-NL"/>
          </a:p>
        </p:txBody>
      </p:sp>
      <p:sp>
        <p:nvSpPr>
          <p:cNvPr id="501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l" defTabSz="931863">
              <a:defRPr sz="1300" b="0">
                <a:latin typeface="Arial" pitchFamily="34" charset="0"/>
                <a:ea typeface="+mn-ea"/>
              </a:defRPr>
            </a:lvl1pPr>
          </a:lstStyle>
          <a:p>
            <a:pPr>
              <a:defRPr/>
            </a:pPr>
            <a:endParaRPr lang="nl-NL"/>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a:defRPr sz="1300" b="0">
                <a:latin typeface="Arial" pitchFamily="34" charset="0"/>
                <a:ea typeface="+mn-ea"/>
              </a:defRPr>
            </a:lvl1pPr>
          </a:lstStyle>
          <a:p>
            <a:pPr>
              <a:defRPr/>
            </a:pPr>
            <a:fld id="{AF701C4C-95DC-493A-9F12-FE5B904D0A52}" type="slidenum">
              <a:rPr lang="nl-NL"/>
              <a:pPr>
                <a:defRPr/>
              </a:pPr>
              <a:t>‹#›</a:t>
            </a:fld>
            <a:endParaRPr lang="nl-NL"/>
          </a:p>
        </p:txBody>
      </p:sp>
    </p:spTree>
    <p:extLst>
      <p:ext uri="{BB962C8B-B14F-4D97-AF65-F5344CB8AC3E}">
        <p14:creationId xmlns:p14="http://schemas.microsoft.com/office/powerpoint/2010/main" val="961696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defRPr b="1">
                <a:solidFill>
                  <a:schemeClr val="tx1"/>
                </a:solidFill>
                <a:latin typeface="Georgia" pitchFamily="18" charset="0"/>
                <a:ea typeface="ＭＳ Ｐゴシック" pitchFamily="34" charset="-128"/>
              </a:defRPr>
            </a:lvl1pPr>
            <a:lvl2pPr marL="742950" indent="-285750" defTabSz="931863" eaLnBrk="0" hangingPunct="0">
              <a:defRPr b="1">
                <a:solidFill>
                  <a:schemeClr val="tx1"/>
                </a:solidFill>
                <a:latin typeface="Georgia" pitchFamily="18" charset="0"/>
                <a:ea typeface="ＭＳ Ｐゴシック" pitchFamily="34" charset="-128"/>
              </a:defRPr>
            </a:lvl2pPr>
            <a:lvl3pPr marL="1143000" indent="-228600" defTabSz="931863" eaLnBrk="0" hangingPunct="0">
              <a:defRPr b="1">
                <a:solidFill>
                  <a:schemeClr val="tx1"/>
                </a:solidFill>
                <a:latin typeface="Georgia" pitchFamily="18" charset="0"/>
                <a:ea typeface="ＭＳ Ｐゴシック" pitchFamily="34" charset="-128"/>
              </a:defRPr>
            </a:lvl3pPr>
            <a:lvl4pPr marL="1600200" indent="-228600" defTabSz="931863" eaLnBrk="0" hangingPunct="0">
              <a:defRPr b="1">
                <a:solidFill>
                  <a:schemeClr val="tx1"/>
                </a:solidFill>
                <a:latin typeface="Georgia" pitchFamily="18" charset="0"/>
                <a:ea typeface="ＭＳ Ｐゴシック" pitchFamily="34" charset="-128"/>
              </a:defRPr>
            </a:lvl4pPr>
            <a:lvl5pPr marL="2057400" indent="-228600" defTabSz="931863" eaLnBrk="0" hangingPunct="0">
              <a:defRPr b="1">
                <a:solidFill>
                  <a:schemeClr val="tx1"/>
                </a:solidFill>
                <a:latin typeface="Georgia" pitchFamily="18" charset="0"/>
                <a:ea typeface="ＭＳ Ｐゴシック" pitchFamily="34" charset="-128"/>
              </a:defRPr>
            </a:lvl5pPr>
            <a:lvl6pPr marL="2514600" indent="-228600" algn="ctr" defTabSz="931863"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defTabSz="931863"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defTabSz="931863"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defTabSz="931863"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fld id="{A7295F50-FC69-4F8C-A29E-4427568C12BF}" type="slidenum">
              <a:rPr lang="nl-NL" b="0" smtClean="0">
                <a:latin typeface="Arial" charset="0"/>
              </a:rPr>
              <a:pPr eaLnBrk="1" hangingPunct="1"/>
              <a:t>1</a:t>
            </a:fld>
            <a:endParaRPr lang="nl-NL" b="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3450" y="4416425"/>
            <a:ext cx="5143500" cy="4181475"/>
          </a:xfrm>
          <a:noFill/>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p:spPr>
        <p:txBody>
          <a:bodyPr/>
          <a:lstStyle/>
          <a:p>
            <a:endParaRPr lang="en-US" smtClean="0">
              <a:latin typeface="Arial" charset="0"/>
            </a:endParaRPr>
          </a:p>
        </p:txBody>
      </p:sp>
      <p:sp>
        <p:nvSpPr>
          <p:cNvPr id="4" name="Tijdelijke aanduiding voor dianummer 3"/>
          <p:cNvSpPr>
            <a:spLocks noGrp="1"/>
          </p:cNvSpPr>
          <p:nvPr>
            <p:ph type="sldNum" sz="quarter" idx="5"/>
          </p:nvPr>
        </p:nvSpPr>
        <p:spPr/>
        <p:txBody>
          <a:bodyPr/>
          <a:lstStyle/>
          <a:p>
            <a:pPr>
              <a:defRPr/>
            </a:pPr>
            <a:fld id="{14E46C44-718E-48AC-8F6E-ED8EB0B282BB}" type="slidenum">
              <a:rPr lang="nl-NL" smtClean="0"/>
              <a:pPr>
                <a:defRPr/>
              </a:pPr>
              <a:t>28</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597E5C3B-CE19-4555-A5C0-8AE731B1661F}" type="slidenum">
              <a:rPr lang="nl-NL" smtClean="0"/>
              <a:pPr>
                <a:defRPr/>
              </a:pPr>
              <a:t>31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4703CE20-1ABF-4DEB-91C6-BD3C79E56A29}" type="slidenum">
              <a:rPr lang="nl-NL" smtClean="0"/>
              <a:pPr>
                <a:defRPr/>
              </a:pPr>
              <a:t>32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11966125-C91C-4C7D-8EF5-7A716268E73F}" type="slidenum">
              <a:rPr lang="nl-NL" smtClean="0"/>
              <a:pPr>
                <a:defRPr/>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86AE08D9-8826-4329-9B1C-F8BD7A108D88}" type="slidenum">
              <a:rPr lang="nl-NL" smtClean="0"/>
              <a:pPr>
                <a:defRPr/>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p:spPr>
        <p:txBody>
          <a:bodyPr/>
          <a:lstStyle/>
          <a:p>
            <a:endParaRPr lang="en-US" smtClean="0">
              <a:latin typeface="Arial" charset="0"/>
            </a:endParaRPr>
          </a:p>
        </p:txBody>
      </p:sp>
      <p:sp>
        <p:nvSpPr>
          <p:cNvPr id="4" name="Tijdelijke aanduiding voor dianummer 3"/>
          <p:cNvSpPr>
            <a:spLocks noGrp="1"/>
          </p:cNvSpPr>
          <p:nvPr>
            <p:ph type="sldNum" sz="quarter" idx="5"/>
          </p:nvPr>
        </p:nvSpPr>
        <p:spPr/>
        <p:txBody>
          <a:bodyPr/>
          <a:lstStyle/>
          <a:p>
            <a:pPr>
              <a:defRPr/>
            </a:pPr>
            <a:fld id="{5094E514-0F02-42E3-BD21-4B2E00593A78}" type="slidenum">
              <a:rPr lang="nl-NL" smtClean="0"/>
              <a:pPr>
                <a:defRPr/>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AEE969C-91DC-4761-8AB7-29918456E3AC}" type="slidenum">
              <a:rPr lang="nl-NL" smtClean="0"/>
              <a:pPr>
                <a:defRPr/>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6AEE969C-91DC-4761-8AB7-29918456E3AC}" type="slidenum">
              <a:rPr lang="nl-NL" smtClean="0"/>
              <a:pPr>
                <a:defRPr/>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p:spPr>
        <p:txBody>
          <a:bodyPr/>
          <a:lstStyle/>
          <a:p>
            <a:endParaRPr lang="en-US" smtClean="0">
              <a:latin typeface="Arial" charset="0"/>
            </a:endParaRPr>
          </a:p>
        </p:txBody>
      </p:sp>
      <p:sp>
        <p:nvSpPr>
          <p:cNvPr id="4" name="Tijdelijke aanduiding voor dianummer 3"/>
          <p:cNvSpPr>
            <a:spLocks noGrp="1"/>
          </p:cNvSpPr>
          <p:nvPr>
            <p:ph type="sldNum" sz="quarter" idx="5"/>
          </p:nvPr>
        </p:nvSpPr>
        <p:spPr/>
        <p:txBody>
          <a:bodyPr/>
          <a:lstStyle/>
          <a:p>
            <a:pPr>
              <a:defRPr/>
            </a:pPr>
            <a:fld id="{EA1750D1-5E0B-48A3-A7D2-99D393A87EB7}" type="slidenum">
              <a:rPr lang="nl-NL" smtClean="0"/>
              <a:pPr>
                <a:defRPr/>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p:spPr>
        <p:txBody>
          <a:bodyPr/>
          <a:lstStyle/>
          <a:p>
            <a:endParaRPr lang="en-US" smtClean="0">
              <a:latin typeface="Arial" charset="0"/>
            </a:endParaRPr>
          </a:p>
        </p:txBody>
      </p:sp>
      <p:sp>
        <p:nvSpPr>
          <p:cNvPr id="4" name="Tijdelijke aanduiding voor dianummer 3"/>
          <p:cNvSpPr>
            <a:spLocks noGrp="1"/>
          </p:cNvSpPr>
          <p:nvPr>
            <p:ph type="sldNum" sz="quarter" idx="5"/>
          </p:nvPr>
        </p:nvSpPr>
        <p:spPr/>
        <p:txBody>
          <a:bodyPr/>
          <a:lstStyle/>
          <a:p>
            <a:pPr>
              <a:defRPr/>
            </a:pPr>
            <a:fld id="{C4921A8E-BE45-487C-8F45-EBBF1A53F84B}" type="slidenum">
              <a:rPr lang="nl-NL" smtClean="0"/>
              <a:pPr>
                <a:defRPr/>
              </a:pPr>
              <a:t>26</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p:spPr>
        <p:txBody>
          <a:bodyPr/>
          <a:lstStyle/>
          <a:p>
            <a:endParaRPr lang="en-US" smtClean="0">
              <a:latin typeface="Arial" charset="0"/>
            </a:endParaRPr>
          </a:p>
        </p:txBody>
      </p:sp>
      <p:sp>
        <p:nvSpPr>
          <p:cNvPr id="4" name="Tijdelijke aanduiding voor dianummer 3"/>
          <p:cNvSpPr>
            <a:spLocks noGrp="1"/>
          </p:cNvSpPr>
          <p:nvPr>
            <p:ph type="sldNum" sz="quarter" idx="5"/>
          </p:nvPr>
        </p:nvSpPr>
        <p:spPr/>
        <p:txBody>
          <a:bodyPr/>
          <a:lstStyle/>
          <a:p>
            <a:pPr>
              <a:defRPr/>
            </a:pPr>
            <a:fld id="{CF01FC3A-0939-4AE4-BF8C-11412E66C6BE}" type="slidenum">
              <a:rPr lang="nl-NL" smtClean="0"/>
              <a:pPr>
                <a:defRPr/>
              </a:pPr>
              <a:t>27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68413"/>
            <a:ext cx="9140825" cy="24542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5" name="Rectangle 3"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 name="Rectangle 4" descr="Light upward diagonal"/>
          <p:cNvSpPr>
            <a:spLocks noChangeArrowheads="1"/>
          </p:cNvSpPr>
          <p:nvPr/>
        </p:nvSpPr>
        <p:spPr bwMode="auto">
          <a:xfrm>
            <a:off x="0" y="6218238"/>
            <a:ext cx="9144000" cy="635000"/>
          </a:xfrm>
          <a:prstGeom prst="rect">
            <a:avLst/>
          </a:prstGeom>
          <a:pattFill prst="ltUpDiag">
            <a:fgClr>
              <a:schemeClr val="accent1"/>
            </a:fgClr>
            <a:bgClr>
              <a:schemeClr val="bg1"/>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7" name="Picture 9" descr="RUGR_logoNL_rood_RGB"/>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0813"/>
            <a:ext cx="27955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ctrTitle"/>
          </p:nvPr>
        </p:nvSpPr>
        <p:spPr>
          <a:xfrm>
            <a:off x="755650" y="1484313"/>
            <a:ext cx="7935913" cy="657225"/>
          </a:xfrm>
        </p:spPr>
        <p:txBody>
          <a:bodyPr/>
          <a:lstStyle>
            <a:lvl1pPr>
              <a:defRPr sz="4200">
                <a:solidFill>
                  <a:schemeClr val="bg1"/>
                </a:solidFill>
              </a:defRPr>
            </a:lvl1pPr>
          </a:lstStyle>
          <a:p>
            <a:pPr lvl="0"/>
            <a:r>
              <a:rPr lang="nl-NL" noProof="0" smtClean="0"/>
              <a:t>Click to edit Master title style</a:t>
            </a:r>
          </a:p>
        </p:txBody>
      </p:sp>
      <p:sp>
        <p:nvSpPr>
          <p:cNvPr id="4102" name="Rectangle 6"/>
          <p:cNvSpPr>
            <a:spLocks noGrp="1" noChangeArrowheads="1"/>
          </p:cNvSpPr>
          <p:nvPr>
            <p:ph type="subTitle" idx="1"/>
          </p:nvPr>
        </p:nvSpPr>
        <p:spPr>
          <a:xfrm>
            <a:off x="755650" y="2209800"/>
            <a:ext cx="7935913" cy="1363663"/>
          </a:xfrm>
        </p:spPr>
        <p:txBody>
          <a:bodyPr/>
          <a:lstStyle>
            <a:lvl1pPr marL="0" indent="0">
              <a:buFontTx/>
              <a:buNone/>
              <a:defRPr sz="3400">
                <a:solidFill>
                  <a:schemeClr val="bg1"/>
                </a:solidFill>
              </a:defRPr>
            </a:lvl1pPr>
          </a:lstStyle>
          <a:p>
            <a:pPr lvl="0"/>
            <a:r>
              <a:rPr lang="nl-NL" noProof="0" smtClean="0"/>
              <a:t>Click to edit Master subtitle style</a:t>
            </a:r>
          </a:p>
        </p:txBody>
      </p:sp>
      <p:sp>
        <p:nvSpPr>
          <p:cNvPr id="8" name="Rectangle 12"/>
          <p:cNvSpPr>
            <a:spLocks noGrp="1" noChangeArrowheads="1"/>
          </p:cNvSpPr>
          <p:nvPr>
            <p:ph type="dt" sz="half" idx="10"/>
          </p:nvPr>
        </p:nvSpPr>
        <p:spPr/>
        <p:txBody>
          <a:bodyPr/>
          <a:lstStyle>
            <a:lvl1pPr>
              <a:defRPr/>
            </a:lvl1pPr>
          </a:lstStyle>
          <a:p>
            <a:pPr>
              <a:defRPr/>
            </a:pPr>
            <a:fld id="{5D183AD1-C203-4034-BA99-C6E11FFFC38E}" type="datetime1">
              <a:rPr lang="nl-NL"/>
              <a:pPr>
                <a:defRPr/>
              </a:pPr>
              <a:t>4-2-2013</a:t>
            </a:fld>
            <a:endParaRPr lang="nl-NL"/>
          </a:p>
        </p:txBody>
      </p:sp>
      <p:sp>
        <p:nvSpPr>
          <p:cNvPr id="9" name="Rectangle 13"/>
          <p:cNvSpPr>
            <a:spLocks noGrp="1" noChangeArrowheads="1"/>
          </p:cNvSpPr>
          <p:nvPr>
            <p:ph type="sldNum" sz="quarter" idx="11"/>
          </p:nvPr>
        </p:nvSpPr>
        <p:spPr/>
        <p:txBody>
          <a:bodyPr/>
          <a:lstStyle>
            <a:lvl1pPr>
              <a:defRPr/>
            </a:lvl1pPr>
          </a:lstStyle>
          <a:p>
            <a:pPr>
              <a:defRPr/>
            </a:pPr>
            <a:r>
              <a:rPr lang="nl-NL"/>
              <a:t> | </a:t>
            </a:r>
            <a:fld id="{9D046119-5127-48D8-9E63-0B6EECAA9EE6}" type="slidenum">
              <a:rPr lang="nl-NL"/>
              <a:pPr>
                <a:defRPr/>
              </a:pPr>
              <a:t>‹#›</a:t>
            </a:fld>
            <a:endParaRPr lang="nl-NL"/>
          </a:p>
        </p:txBody>
      </p:sp>
    </p:spTree>
    <p:extLst>
      <p:ext uri="{BB962C8B-B14F-4D97-AF65-F5344CB8AC3E}">
        <p14:creationId xmlns:p14="http://schemas.microsoft.com/office/powerpoint/2010/main" val="182701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sz="half" idx="10"/>
          </p:nvPr>
        </p:nvSpPr>
        <p:spPr>
          <a:ln/>
        </p:spPr>
        <p:txBody>
          <a:bodyPr/>
          <a:lstStyle>
            <a:lvl1pPr>
              <a:defRPr/>
            </a:lvl1pPr>
          </a:lstStyle>
          <a:p>
            <a:pPr>
              <a:defRPr/>
            </a:pPr>
            <a:fld id="{A502E6CC-4164-48C1-B30D-13CDBFF77448}" type="datetime1">
              <a:rPr lang="nl-NL"/>
              <a:pPr>
                <a:defRPr/>
              </a:pPr>
              <a:t>4-2-2013</a:t>
            </a:fld>
            <a:endParaRPr lang="nl-NL"/>
          </a:p>
        </p:txBody>
      </p:sp>
      <p:sp>
        <p:nvSpPr>
          <p:cNvPr id="5" name="Rectangle 7"/>
          <p:cNvSpPr>
            <a:spLocks noGrp="1" noChangeArrowheads="1"/>
          </p:cNvSpPr>
          <p:nvPr>
            <p:ph type="sldNum" sz="quarter" idx="11"/>
          </p:nvPr>
        </p:nvSpPr>
        <p:spPr>
          <a:ln/>
        </p:spPr>
        <p:txBody>
          <a:bodyPr/>
          <a:lstStyle>
            <a:lvl1pPr>
              <a:defRPr/>
            </a:lvl1pPr>
          </a:lstStyle>
          <a:p>
            <a:pPr>
              <a:defRPr/>
            </a:pPr>
            <a:r>
              <a:rPr lang="nl-NL"/>
              <a:t> | </a:t>
            </a:r>
            <a:fld id="{C78797B3-DE22-49A9-B109-ACE027D79ECA}" type="slidenum">
              <a:rPr lang="nl-NL"/>
              <a:pPr>
                <a:defRPr/>
              </a:pPr>
              <a:t>‹#›</a:t>
            </a:fld>
            <a:endParaRPr lang="nl-NL"/>
          </a:p>
        </p:txBody>
      </p:sp>
    </p:spTree>
    <p:extLst>
      <p:ext uri="{BB962C8B-B14F-4D97-AF65-F5344CB8AC3E}">
        <p14:creationId xmlns:p14="http://schemas.microsoft.com/office/powerpoint/2010/main" val="90870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07188" y="1468438"/>
            <a:ext cx="1982787" cy="46243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5650" y="1468438"/>
            <a:ext cx="5799138" cy="46243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sz="half" idx="10"/>
          </p:nvPr>
        </p:nvSpPr>
        <p:spPr>
          <a:ln/>
        </p:spPr>
        <p:txBody>
          <a:bodyPr/>
          <a:lstStyle>
            <a:lvl1pPr>
              <a:defRPr/>
            </a:lvl1pPr>
          </a:lstStyle>
          <a:p>
            <a:pPr>
              <a:defRPr/>
            </a:pPr>
            <a:fld id="{9F093199-A627-46EF-A78B-C0DF6EAE69C1}" type="datetime1">
              <a:rPr lang="nl-NL"/>
              <a:pPr>
                <a:defRPr/>
              </a:pPr>
              <a:t>4-2-2013</a:t>
            </a:fld>
            <a:endParaRPr lang="nl-NL"/>
          </a:p>
        </p:txBody>
      </p:sp>
      <p:sp>
        <p:nvSpPr>
          <p:cNvPr id="5" name="Rectangle 7"/>
          <p:cNvSpPr>
            <a:spLocks noGrp="1" noChangeArrowheads="1"/>
          </p:cNvSpPr>
          <p:nvPr>
            <p:ph type="sldNum" sz="quarter" idx="11"/>
          </p:nvPr>
        </p:nvSpPr>
        <p:spPr>
          <a:ln/>
        </p:spPr>
        <p:txBody>
          <a:bodyPr/>
          <a:lstStyle>
            <a:lvl1pPr>
              <a:defRPr/>
            </a:lvl1pPr>
          </a:lstStyle>
          <a:p>
            <a:pPr>
              <a:defRPr/>
            </a:pPr>
            <a:r>
              <a:rPr lang="nl-NL"/>
              <a:t> | </a:t>
            </a:r>
            <a:fld id="{F50880A6-8DA6-4512-8977-C41FDF25856D}" type="slidenum">
              <a:rPr lang="nl-NL"/>
              <a:pPr>
                <a:defRPr/>
              </a:pPr>
              <a:t>‹#›</a:t>
            </a:fld>
            <a:endParaRPr lang="nl-NL"/>
          </a:p>
        </p:txBody>
      </p:sp>
    </p:spTree>
    <p:extLst>
      <p:ext uri="{BB962C8B-B14F-4D97-AF65-F5344CB8AC3E}">
        <p14:creationId xmlns:p14="http://schemas.microsoft.com/office/powerpoint/2010/main" val="108602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55650" y="2205038"/>
            <a:ext cx="3890963"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799013" y="2205038"/>
            <a:ext cx="3890962" cy="1866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799013" y="4224338"/>
            <a:ext cx="3890962" cy="18684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6"/>
          <p:cNvSpPr>
            <a:spLocks noGrp="1" noChangeArrowheads="1"/>
          </p:cNvSpPr>
          <p:nvPr>
            <p:ph type="dt" sz="half" idx="10"/>
          </p:nvPr>
        </p:nvSpPr>
        <p:spPr>
          <a:ln/>
        </p:spPr>
        <p:txBody>
          <a:bodyPr/>
          <a:lstStyle>
            <a:lvl1pPr>
              <a:defRPr/>
            </a:lvl1pPr>
          </a:lstStyle>
          <a:p>
            <a:pPr>
              <a:defRPr/>
            </a:pPr>
            <a:fld id="{A9B2ECD9-E503-4BDC-B817-9B4281B00843}" type="datetime1">
              <a:rPr lang="nl-NL"/>
              <a:pPr>
                <a:defRPr/>
              </a:pPr>
              <a:t>4-2-2013</a:t>
            </a:fld>
            <a:endParaRPr lang="nl-NL"/>
          </a:p>
        </p:txBody>
      </p:sp>
      <p:sp>
        <p:nvSpPr>
          <p:cNvPr id="7" name="Rectangle 7"/>
          <p:cNvSpPr>
            <a:spLocks noGrp="1" noChangeArrowheads="1"/>
          </p:cNvSpPr>
          <p:nvPr>
            <p:ph type="sldNum" sz="quarter" idx="11"/>
          </p:nvPr>
        </p:nvSpPr>
        <p:spPr>
          <a:ln/>
        </p:spPr>
        <p:txBody>
          <a:bodyPr/>
          <a:lstStyle>
            <a:lvl1pPr>
              <a:defRPr/>
            </a:lvl1pPr>
          </a:lstStyle>
          <a:p>
            <a:pPr>
              <a:defRPr/>
            </a:pPr>
            <a:r>
              <a:rPr lang="nl-NL"/>
              <a:t> | </a:t>
            </a:r>
            <a:fld id="{09041D9F-9679-4BF3-8550-100EF0C0115D}" type="slidenum">
              <a:rPr lang="nl-NL"/>
              <a:pPr>
                <a:defRPr/>
              </a:pPr>
              <a:t>‹#›</a:t>
            </a:fld>
            <a:endParaRPr lang="nl-NL"/>
          </a:p>
        </p:txBody>
      </p:sp>
    </p:spTree>
    <p:extLst>
      <p:ext uri="{BB962C8B-B14F-4D97-AF65-F5344CB8AC3E}">
        <p14:creationId xmlns:p14="http://schemas.microsoft.com/office/powerpoint/2010/main" val="213763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55650" y="2205038"/>
            <a:ext cx="3890963"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9013" y="2205038"/>
            <a:ext cx="3890962"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sz="half" idx="10"/>
          </p:nvPr>
        </p:nvSpPr>
        <p:spPr>
          <a:ln/>
        </p:spPr>
        <p:txBody>
          <a:bodyPr/>
          <a:lstStyle>
            <a:lvl1pPr>
              <a:defRPr/>
            </a:lvl1pPr>
          </a:lstStyle>
          <a:p>
            <a:pPr>
              <a:defRPr/>
            </a:pPr>
            <a:fld id="{E5F293A5-EADC-4552-93C1-76E39BD108E7}" type="datetime1">
              <a:rPr lang="nl-NL"/>
              <a:pPr>
                <a:defRPr/>
              </a:pPr>
              <a:t>4-2-2013</a:t>
            </a:fld>
            <a:endParaRPr lang="nl-NL"/>
          </a:p>
        </p:txBody>
      </p:sp>
      <p:sp>
        <p:nvSpPr>
          <p:cNvPr id="6" name="Rectangle 7"/>
          <p:cNvSpPr>
            <a:spLocks noGrp="1" noChangeArrowheads="1"/>
          </p:cNvSpPr>
          <p:nvPr>
            <p:ph type="sldNum" sz="quarter" idx="11"/>
          </p:nvPr>
        </p:nvSpPr>
        <p:spPr>
          <a:ln/>
        </p:spPr>
        <p:txBody>
          <a:bodyPr/>
          <a:lstStyle>
            <a:lvl1pPr>
              <a:defRPr/>
            </a:lvl1pPr>
          </a:lstStyle>
          <a:p>
            <a:pPr>
              <a:defRPr/>
            </a:pPr>
            <a:r>
              <a:rPr lang="nl-NL"/>
              <a:t> | </a:t>
            </a:r>
            <a:fld id="{6FBCB77E-B6CC-4D3E-BFD1-385874032C63}" type="slidenum">
              <a:rPr lang="nl-NL"/>
              <a:pPr>
                <a:defRPr/>
              </a:pPr>
              <a:t>‹#›</a:t>
            </a:fld>
            <a:endParaRPr lang="nl-NL"/>
          </a:p>
        </p:txBody>
      </p:sp>
    </p:spTree>
    <p:extLst>
      <p:ext uri="{BB962C8B-B14F-4D97-AF65-F5344CB8AC3E}">
        <p14:creationId xmlns:p14="http://schemas.microsoft.com/office/powerpoint/2010/main" val="400459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755650" y="2205038"/>
            <a:ext cx="7934325" cy="3887787"/>
          </a:xfrm>
        </p:spPr>
        <p:txBody>
          <a:bodyPr/>
          <a:lstStyle/>
          <a:p>
            <a:pPr lvl="0"/>
            <a:endParaRPr lang="nl-NL" noProof="0" smtClean="0"/>
          </a:p>
        </p:txBody>
      </p:sp>
      <p:sp>
        <p:nvSpPr>
          <p:cNvPr id="4" name="Rectangle 6"/>
          <p:cNvSpPr>
            <a:spLocks noGrp="1" noChangeArrowheads="1"/>
          </p:cNvSpPr>
          <p:nvPr>
            <p:ph type="dt" sz="half" idx="10"/>
          </p:nvPr>
        </p:nvSpPr>
        <p:spPr>
          <a:ln/>
        </p:spPr>
        <p:txBody>
          <a:bodyPr/>
          <a:lstStyle>
            <a:lvl1pPr>
              <a:defRPr/>
            </a:lvl1pPr>
          </a:lstStyle>
          <a:p>
            <a:pPr>
              <a:defRPr/>
            </a:pPr>
            <a:fld id="{D55542E7-DD36-4483-AD8D-380D5A20D117}" type="datetime1">
              <a:rPr lang="nl-NL"/>
              <a:pPr>
                <a:defRPr/>
              </a:pPr>
              <a:t>4-2-2013</a:t>
            </a:fld>
            <a:endParaRPr lang="nl-NL"/>
          </a:p>
        </p:txBody>
      </p:sp>
      <p:sp>
        <p:nvSpPr>
          <p:cNvPr id="5" name="Rectangle 7"/>
          <p:cNvSpPr>
            <a:spLocks noGrp="1" noChangeArrowheads="1"/>
          </p:cNvSpPr>
          <p:nvPr>
            <p:ph type="sldNum" sz="quarter" idx="11"/>
          </p:nvPr>
        </p:nvSpPr>
        <p:spPr>
          <a:ln/>
        </p:spPr>
        <p:txBody>
          <a:bodyPr/>
          <a:lstStyle>
            <a:lvl1pPr>
              <a:defRPr/>
            </a:lvl1pPr>
          </a:lstStyle>
          <a:p>
            <a:pPr>
              <a:defRPr/>
            </a:pPr>
            <a:r>
              <a:rPr lang="nl-NL"/>
              <a:t> | </a:t>
            </a:r>
            <a:fld id="{9C443902-699F-4292-8616-B0C2171D7197}" type="slidenum">
              <a:rPr lang="nl-NL"/>
              <a:pPr>
                <a:defRPr/>
              </a:pPr>
              <a:t>‹#›</a:t>
            </a:fld>
            <a:endParaRPr lang="nl-NL"/>
          </a:p>
        </p:txBody>
      </p:sp>
    </p:spTree>
    <p:extLst>
      <p:ext uri="{BB962C8B-B14F-4D97-AF65-F5344CB8AC3E}">
        <p14:creationId xmlns:p14="http://schemas.microsoft.com/office/powerpoint/2010/main" val="212492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755650" y="1468438"/>
            <a:ext cx="7934325" cy="6572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55650" y="2205038"/>
            <a:ext cx="3890963" cy="38877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grafiek 3"/>
          <p:cNvSpPr>
            <a:spLocks noGrp="1"/>
          </p:cNvSpPr>
          <p:nvPr>
            <p:ph type="chart" sz="half" idx="2"/>
          </p:nvPr>
        </p:nvSpPr>
        <p:spPr>
          <a:xfrm>
            <a:off x="4799013" y="2205038"/>
            <a:ext cx="3890962" cy="3887787"/>
          </a:xfrm>
        </p:spPr>
        <p:txBody>
          <a:bodyPr/>
          <a:lstStyle/>
          <a:p>
            <a:pPr lvl="0"/>
            <a:endParaRPr lang="nl-NL" noProof="0" smtClean="0"/>
          </a:p>
        </p:txBody>
      </p:sp>
      <p:sp>
        <p:nvSpPr>
          <p:cNvPr id="5" name="Rectangle 6"/>
          <p:cNvSpPr>
            <a:spLocks noGrp="1" noChangeArrowheads="1"/>
          </p:cNvSpPr>
          <p:nvPr>
            <p:ph type="dt" sz="half" idx="10"/>
          </p:nvPr>
        </p:nvSpPr>
        <p:spPr>
          <a:ln/>
        </p:spPr>
        <p:txBody>
          <a:bodyPr/>
          <a:lstStyle>
            <a:lvl1pPr>
              <a:defRPr/>
            </a:lvl1pPr>
          </a:lstStyle>
          <a:p>
            <a:pPr>
              <a:defRPr/>
            </a:pPr>
            <a:fld id="{F7989638-5EBA-4502-B97B-9918E9A5EA21}" type="datetime1">
              <a:rPr lang="nl-NL"/>
              <a:pPr>
                <a:defRPr/>
              </a:pPr>
              <a:t>4-2-2013</a:t>
            </a:fld>
            <a:endParaRPr lang="nl-NL"/>
          </a:p>
        </p:txBody>
      </p:sp>
      <p:sp>
        <p:nvSpPr>
          <p:cNvPr id="6" name="Rectangle 7"/>
          <p:cNvSpPr>
            <a:spLocks noGrp="1" noChangeArrowheads="1"/>
          </p:cNvSpPr>
          <p:nvPr>
            <p:ph type="sldNum" sz="quarter" idx="11"/>
          </p:nvPr>
        </p:nvSpPr>
        <p:spPr>
          <a:ln/>
        </p:spPr>
        <p:txBody>
          <a:bodyPr/>
          <a:lstStyle>
            <a:lvl1pPr>
              <a:defRPr/>
            </a:lvl1pPr>
          </a:lstStyle>
          <a:p>
            <a:pPr>
              <a:defRPr/>
            </a:pPr>
            <a:r>
              <a:rPr lang="nl-NL"/>
              <a:t> | </a:t>
            </a:r>
            <a:fld id="{324200D0-1864-4EF3-84C2-CFB82DC4CF58}" type="slidenum">
              <a:rPr lang="nl-NL"/>
              <a:pPr>
                <a:defRPr/>
              </a:pPr>
              <a:t>‹#›</a:t>
            </a:fld>
            <a:endParaRPr lang="nl-NL"/>
          </a:p>
        </p:txBody>
      </p:sp>
    </p:spTree>
    <p:extLst>
      <p:ext uri="{BB962C8B-B14F-4D97-AF65-F5344CB8AC3E}">
        <p14:creationId xmlns:p14="http://schemas.microsoft.com/office/powerpoint/2010/main" val="104499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sz="half" idx="10"/>
          </p:nvPr>
        </p:nvSpPr>
        <p:spPr>
          <a:ln/>
        </p:spPr>
        <p:txBody>
          <a:bodyPr/>
          <a:lstStyle>
            <a:lvl1pPr>
              <a:defRPr/>
            </a:lvl1pPr>
          </a:lstStyle>
          <a:p>
            <a:pPr>
              <a:defRPr/>
            </a:pPr>
            <a:fld id="{881BAF0C-10FE-4AC1-9653-ED5F0CFE3DC3}" type="datetime1">
              <a:rPr lang="nl-NL"/>
              <a:pPr>
                <a:defRPr/>
              </a:pPr>
              <a:t>4-2-2013</a:t>
            </a:fld>
            <a:endParaRPr lang="nl-NL"/>
          </a:p>
        </p:txBody>
      </p:sp>
      <p:sp>
        <p:nvSpPr>
          <p:cNvPr id="5" name="Rectangle 7"/>
          <p:cNvSpPr>
            <a:spLocks noGrp="1" noChangeArrowheads="1"/>
          </p:cNvSpPr>
          <p:nvPr>
            <p:ph type="sldNum" sz="quarter" idx="11"/>
          </p:nvPr>
        </p:nvSpPr>
        <p:spPr>
          <a:ln/>
        </p:spPr>
        <p:txBody>
          <a:bodyPr/>
          <a:lstStyle>
            <a:lvl1pPr>
              <a:defRPr/>
            </a:lvl1pPr>
          </a:lstStyle>
          <a:p>
            <a:pPr>
              <a:defRPr/>
            </a:pPr>
            <a:r>
              <a:rPr lang="nl-NL"/>
              <a:t> | </a:t>
            </a:r>
            <a:fld id="{28D4DA27-6B2B-49A0-A0F9-39E0361C6837}" type="slidenum">
              <a:rPr lang="nl-NL"/>
              <a:pPr>
                <a:defRPr/>
              </a:pPr>
              <a:t>‹#›</a:t>
            </a:fld>
            <a:endParaRPr lang="nl-NL"/>
          </a:p>
        </p:txBody>
      </p:sp>
    </p:spTree>
    <p:extLst>
      <p:ext uri="{BB962C8B-B14F-4D97-AF65-F5344CB8AC3E}">
        <p14:creationId xmlns:p14="http://schemas.microsoft.com/office/powerpoint/2010/main" val="185801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sz="half" idx="10"/>
          </p:nvPr>
        </p:nvSpPr>
        <p:spPr>
          <a:ln/>
        </p:spPr>
        <p:txBody>
          <a:bodyPr/>
          <a:lstStyle>
            <a:lvl1pPr>
              <a:defRPr/>
            </a:lvl1pPr>
          </a:lstStyle>
          <a:p>
            <a:pPr>
              <a:defRPr/>
            </a:pPr>
            <a:fld id="{486AED2A-2897-43C1-8A94-E497F8F718E2}" type="datetime1">
              <a:rPr lang="nl-NL"/>
              <a:pPr>
                <a:defRPr/>
              </a:pPr>
              <a:t>4-2-2013</a:t>
            </a:fld>
            <a:endParaRPr lang="nl-NL"/>
          </a:p>
        </p:txBody>
      </p:sp>
      <p:sp>
        <p:nvSpPr>
          <p:cNvPr id="5" name="Rectangle 7"/>
          <p:cNvSpPr>
            <a:spLocks noGrp="1" noChangeArrowheads="1"/>
          </p:cNvSpPr>
          <p:nvPr>
            <p:ph type="sldNum" sz="quarter" idx="11"/>
          </p:nvPr>
        </p:nvSpPr>
        <p:spPr>
          <a:ln/>
        </p:spPr>
        <p:txBody>
          <a:bodyPr/>
          <a:lstStyle>
            <a:lvl1pPr>
              <a:defRPr/>
            </a:lvl1pPr>
          </a:lstStyle>
          <a:p>
            <a:pPr>
              <a:defRPr/>
            </a:pPr>
            <a:r>
              <a:rPr lang="nl-NL"/>
              <a:t> | </a:t>
            </a:r>
            <a:fld id="{8195A917-A06A-44F5-90FC-242EEC078324}" type="slidenum">
              <a:rPr lang="nl-NL"/>
              <a:pPr>
                <a:defRPr/>
              </a:pPr>
              <a:t>‹#›</a:t>
            </a:fld>
            <a:endParaRPr lang="nl-NL"/>
          </a:p>
        </p:txBody>
      </p:sp>
    </p:spTree>
    <p:extLst>
      <p:ext uri="{BB962C8B-B14F-4D97-AF65-F5344CB8AC3E}">
        <p14:creationId xmlns:p14="http://schemas.microsoft.com/office/powerpoint/2010/main" val="262288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5650" y="2205038"/>
            <a:ext cx="3890963"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99013" y="2205038"/>
            <a:ext cx="3890962"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sz="half" idx="10"/>
          </p:nvPr>
        </p:nvSpPr>
        <p:spPr>
          <a:ln/>
        </p:spPr>
        <p:txBody>
          <a:bodyPr/>
          <a:lstStyle>
            <a:lvl1pPr>
              <a:defRPr/>
            </a:lvl1pPr>
          </a:lstStyle>
          <a:p>
            <a:pPr>
              <a:defRPr/>
            </a:pPr>
            <a:fld id="{7819B5F5-218C-48B7-BEAF-780C64B0ED33}" type="datetime1">
              <a:rPr lang="nl-NL"/>
              <a:pPr>
                <a:defRPr/>
              </a:pPr>
              <a:t>4-2-2013</a:t>
            </a:fld>
            <a:endParaRPr lang="nl-NL"/>
          </a:p>
        </p:txBody>
      </p:sp>
      <p:sp>
        <p:nvSpPr>
          <p:cNvPr id="6" name="Rectangle 7"/>
          <p:cNvSpPr>
            <a:spLocks noGrp="1" noChangeArrowheads="1"/>
          </p:cNvSpPr>
          <p:nvPr>
            <p:ph type="sldNum" sz="quarter" idx="11"/>
          </p:nvPr>
        </p:nvSpPr>
        <p:spPr>
          <a:ln/>
        </p:spPr>
        <p:txBody>
          <a:bodyPr/>
          <a:lstStyle>
            <a:lvl1pPr>
              <a:defRPr/>
            </a:lvl1pPr>
          </a:lstStyle>
          <a:p>
            <a:pPr>
              <a:defRPr/>
            </a:pPr>
            <a:r>
              <a:rPr lang="nl-NL"/>
              <a:t> | </a:t>
            </a:r>
            <a:fld id="{A751E41C-4072-4675-9690-21D1BABC1E2A}" type="slidenum">
              <a:rPr lang="nl-NL"/>
              <a:pPr>
                <a:defRPr/>
              </a:pPr>
              <a:t>‹#›</a:t>
            </a:fld>
            <a:endParaRPr lang="nl-NL"/>
          </a:p>
        </p:txBody>
      </p:sp>
    </p:spTree>
    <p:extLst>
      <p:ext uri="{BB962C8B-B14F-4D97-AF65-F5344CB8AC3E}">
        <p14:creationId xmlns:p14="http://schemas.microsoft.com/office/powerpoint/2010/main" val="70855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sz="half" idx="10"/>
          </p:nvPr>
        </p:nvSpPr>
        <p:spPr>
          <a:ln/>
        </p:spPr>
        <p:txBody>
          <a:bodyPr/>
          <a:lstStyle>
            <a:lvl1pPr>
              <a:defRPr/>
            </a:lvl1pPr>
          </a:lstStyle>
          <a:p>
            <a:pPr>
              <a:defRPr/>
            </a:pPr>
            <a:fld id="{974D74B4-50EF-49B6-8A1B-5C5E28C06C86}" type="datetime1">
              <a:rPr lang="nl-NL"/>
              <a:pPr>
                <a:defRPr/>
              </a:pPr>
              <a:t>4-2-2013</a:t>
            </a:fld>
            <a:endParaRPr lang="nl-NL"/>
          </a:p>
        </p:txBody>
      </p:sp>
      <p:sp>
        <p:nvSpPr>
          <p:cNvPr id="8" name="Rectangle 7"/>
          <p:cNvSpPr>
            <a:spLocks noGrp="1" noChangeArrowheads="1"/>
          </p:cNvSpPr>
          <p:nvPr>
            <p:ph type="sldNum" sz="quarter" idx="11"/>
          </p:nvPr>
        </p:nvSpPr>
        <p:spPr>
          <a:ln/>
        </p:spPr>
        <p:txBody>
          <a:bodyPr/>
          <a:lstStyle>
            <a:lvl1pPr>
              <a:defRPr/>
            </a:lvl1pPr>
          </a:lstStyle>
          <a:p>
            <a:pPr>
              <a:defRPr/>
            </a:pPr>
            <a:r>
              <a:rPr lang="nl-NL"/>
              <a:t> | </a:t>
            </a:r>
            <a:fld id="{C91CB51B-B760-4741-AC8C-F56C48FEA606}" type="slidenum">
              <a:rPr lang="nl-NL"/>
              <a:pPr>
                <a:defRPr/>
              </a:pPr>
              <a:t>‹#›</a:t>
            </a:fld>
            <a:endParaRPr lang="nl-NL"/>
          </a:p>
        </p:txBody>
      </p:sp>
    </p:spTree>
    <p:extLst>
      <p:ext uri="{BB962C8B-B14F-4D97-AF65-F5344CB8AC3E}">
        <p14:creationId xmlns:p14="http://schemas.microsoft.com/office/powerpoint/2010/main" val="136888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sz="half" idx="10"/>
          </p:nvPr>
        </p:nvSpPr>
        <p:spPr>
          <a:ln/>
        </p:spPr>
        <p:txBody>
          <a:bodyPr/>
          <a:lstStyle>
            <a:lvl1pPr>
              <a:defRPr/>
            </a:lvl1pPr>
          </a:lstStyle>
          <a:p>
            <a:pPr>
              <a:defRPr/>
            </a:pPr>
            <a:fld id="{4CBDC9AA-BC89-4E13-92EA-3A966EA64DBE}" type="datetime1">
              <a:rPr lang="nl-NL"/>
              <a:pPr>
                <a:defRPr/>
              </a:pPr>
              <a:t>4-2-2013</a:t>
            </a:fld>
            <a:endParaRPr lang="nl-NL"/>
          </a:p>
        </p:txBody>
      </p:sp>
      <p:sp>
        <p:nvSpPr>
          <p:cNvPr id="4" name="Rectangle 7"/>
          <p:cNvSpPr>
            <a:spLocks noGrp="1" noChangeArrowheads="1"/>
          </p:cNvSpPr>
          <p:nvPr>
            <p:ph type="sldNum" sz="quarter" idx="11"/>
          </p:nvPr>
        </p:nvSpPr>
        <p:spPr>
          <a:ln/>
        </p:spPr>
        <p:txBody>
          <a:bodyPr/>
          <a:lstStyle>
            <a:lvl1pPr>
              <a:defRPr/>
            </a:lvl1pPr>
          </a:lstStyle>
          <a:p>
            <a:pPr>
              <a:defRPr/>
            </a:pPr>
            <a:r>
              <a:rPr lang="nl-NL"/>
              <a:t> | </a:t>
            </a:r>
            <a:fld id="{7D23485C-4C7C-45C3-AC42-C17B30FE2CB2}" type="slidenum">
              <a:rPr lang="nl-NL"/>
              <a:pPr>
                <a:defRPr/>
              </a:pPr>
              <a:t>‹#›</a:t>
            </a:fld>
            <a:endParaRPr lang="nl-NL"/>
          </a:p>
        </p:txBody>
      </p:sp>
    </p:spTree>
    <p:extLst>
      <p:ext uri="{BB962C8B-B14F-4D97-AF65-F5344CB8AC3E}">
        <p14:creationId xmlns:p14="http://schemas.microsoft.com/office/powerpoint/2010/main" val="274531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205EBF8A-1B85-47A8-B9AD-08EDEA42FF62}" type="datetime1">
              <a:rPr lang="nl-NL"/>
              <a:pPr>
                <a:defRPr/>
              </a:pPr>
              <a:t>4-2-2013</a:t>
            </a:fld>
            <a:endParaRPr lang="nl-NL"/>
          </a:p>
        </p:txBody>
      </p:sp>
      <p:sp>
        <p:nvSpPr>
          <p:cNvPr id="3" name="Rectangle 7"/>
          <p:cNvSpPr>
            <a:spLocks noGrp="1" noChangeArrowheads="1"/>
          </p:cNvSpPr>
          <p:nvPr>
            <p:ph type="sldNum" sz="quarter" idx="11"/>
          </p:nvPr>
        </p:nvSpPr>
        <p:spPr>
          <a:ln/>
        </p:spPr>
        <p:txBody>
          <a:bodyPr/>
          <a:lstStyle>
            <a:lvl1pPr>
              <a:defRPr/>
            </a:lvl1pPr>
          </a:lstStyle>
          <a:p>
            <a:pPr>
              <a:defRPr/>
            </a:pPr>
            <a:r>
              <a:rPr lang="nl-NL"/>
              <a:t> | </a:t>
            </a:r>
            <a:fld id="{8412F1C1-0D1F-424B-B381-78CCC491A2B5}" type="slidenum">
              <a:rPr lang="nl-NL"/>
              <a:pPr>
                <a:defRPr/>
              </a:pPr>
              <a:t>‹#›</a:t>
            </a:fld>
            <a:endParaRPr lang="nl-NL"/>
          </a:p>
        </p:txBody>
      </p:sp>
    </p:spTree>
    <p:extLst>
      <p:ext uri="{BB962C8B-B14F-4D97-AF65-F5344CB8AC3E}">
        <p14:creationId xmlns:p14="http://schemas.microsoft.com/office/powerpoint/2010/main" val="52557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fld id="{50B9AEE7-B85C-449F-9D01-A303D16118FF}" type="datetime1">
              <a:rPr lang="nl-NL"/>
              <a:pPr>
                <a:defRPr/>
              </a:pPr>
              <a:t>4-2-2013</a:t>
            </a:fld>
            <a:endParaRPr lang="nl-NL"/>
          </a:p>
        </p:txBody>
      </p:sp>
      <p:sp>
        <p:nvSpPr>
          <p:cNvPr id="6" name="Rectangle 7"/>
          <p:cNvSpPr>
            <a:spLocks noGrp="1" noChangeArrowheads="1"/>
          </p:cNvSpPr>
          <p:nvPr>
            <p:ph type="sldNum" sz="quarter" idx="11"/>
          </p:nvPr>
        </p:nvSpPr>
        <p:spPr>
          <a:ln/>
        </p:spPr>
        <p:txBody>
          <a:bodyPr/>
          <a:lstStyle>
            <a:lvl1pPr>
              <a:defRPr/>
            </a:lvl1pPr>
          </a:lstStyle>
          <a:p>
            <a:pPr>
              <a:defRPr/>
            </a:pPr>
            <a:r>
              <a:rPr lang="nl-NL"/>
              <a:t> | </a:t>
            </a:r>
            <a:fld id="{6BB809AA-C8B0-41B8-BE54-A12D06709F9C}" type="slidenum">
              <a:rPr lang="nl-NL"/>
              <a:pPr>
                <a:defRPr/>
              </a:pPr>
              <a:t>‹#›</a:t>
            </a:fld>
            <a:endParaRPr lang="nl-NL"/>
          </a:p>
        </p:txBody>
      </p:sp>
    </p:spTree>
    <p:extLst>
      <p:ext uri="{BB962C8B-B14F-4D97-AF65-F5344CB8AC3E}">
        <p14:creationId xmlns:p14="http://schemas.microsoft.com/office/powerpoint/2010/main" val="19540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sz="half" idx="10"/>
          </p:nvPr>
        </p:nvSpPr>
        <p:spPr>
          <a:ln/>
        </p:spPr>
        <p:txBody>
          <a:bodyPr/>
          <a:lstStyle>
            <a:lvl1pPr>
              <a:defRPr/>
            </a:lvl1pPr>
          </a:lstStyle>
          <a:p>
            <a:pPr>
              <a:defRPr/>
            </a:pPr>
            <a:fld id="{A7336337-A814-47D7-8D7A-642978A4E2D7}" type="datetime1">
              <a:rPr lang="nl-NL"/>
              <a:pPr>
                <a:defRPr/>
              </a:pPr>
              <a:t>4-2-2013</a:t>
            </a:fld>
            <a:endParaRPr lang="nl-NL"/>
          </a:p>
        </p:txBody>
      </p:sp>
      <p:sp>
        <p:nvSpPr>
          <p:cNvPr id="6" name="Rectangle 7"/>
          <p:cNvSpPr>
            <a:spLocks noGrp="1" noChangeArrowheads="1"/>
          </p:cNvSpPr>
          <p:nvPr>
            <p:ph type="sldNum" sz="quarter" idx="11"/>
          </p:nvPr>
        </p:nvSpPr>
        <p:spPr>
          <a:ln/>
        </p:spPr>
        <p:txBody>
          <a:bodyPr/>
          <a:lstStyle>
            <a:lvl1pPr>
              <a:defRPr/>
            </a:lvl1pPr>
          </a:lstStyle>
          <a:p>
            <a:pPr>
              <a:defRPr/>
            </a:pPr>
            <a:r>
              <a:rPr lang="nl-NL"/>
              <a:t> | </a:t>
            </a:r>
            <a:fld id="{5F13996A-BB48-4D2E-8595-0B33FB5A0144}" type="slidenum">
              <a:rPr lang="nl-NL"/>
              <a:pPr>
                <a:defRPr/>
              </a:pPr>
              <a:t>‹#›</a:t>
            </a:fld>
            <a:endParaRPr lang="nl-NL"/>
          </a:p>
        </p:txBody>
      </p:sp>
    </p:spTree>
    <p:extLst>
      <p:ext uri="{BB962C8B-B14F-4D97-AF65-F5344CB8AC3E}">
        <p14:creationId xmlns:p14="http://schemas.microsoft.com/office/powerpoint/2010/main" val="31932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Light upward diagonal"/>
          <p:cNvSpPr>
            <a:spLocks noChangeArrowheads="1"/>
          </p:cNvSpPr>
          <p:nvPr/>
        </p:nvSpPr>
        <p:spPr bwMode="auto">
          <a:xfrm>
            <a:off x="0" y="1009650"/>
            <a:ext cx="9144000" cy="261938"/>
          </a:xfrm>
          <a:prstGeom prst="rect">
            <a:avLst/>
          </a:prstGeom>
          <a:pattFill prst="ltUpDiag">
            <a:fgClr>
              <a:schemeClr val="accent1"/>
            </a:fgClr>
            <a:bgClr>
              <a:schemeClr val="bg1"/>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7" name="Rectangle 3"/>
          <p:cNvSpPr>
            <a:spLocks noGrp="1" noChangeArrowheads="1"/>
          </p:cNvSpPr>
          <p:nvPr>
            <p:ph type="title"/>
          </p:nvPr>
        </p:nvSpPr>
        <p:spPr bwMode="auto">
          <a:xfrm>
            <a:off x="755650" y="1468438"/>
            <a:ext cx="79343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title style</a:t>
            </a:r>
          </a:p>
        </p:txBody>
      </p:sp>
      <p:sp>
        <p:nvSpPr>
          <p:cNvPr id="1028" name="Rectangle 4"/>
          <p:cNvSpPr>
            <a:spLocks noGrp="1" noChangeArrowheads="1"/>
          </p:cNvSpPr>
          <p:nvPr>
            <p:ph type="body" idx="1"/>
          </p:nvPr>
        </p:nvSpPr>
        <p:spPr bwMode="auto">
          <a:xfrm>
            <a:off x="755650" y="2205038"/>
            <a:ext cx="7934325" cy="38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029" name="Rectangle 5" descr="Light upward diagonal"/>
          <p:cNvSpPr>
            <a:spLocks noChangeArrowheads="1"/>
          </p:cNvSpPr>
          <p:nvPr/>
        </p:nvSpPr>
        <p:spPr bwMode="auto">
          <a:xfrm>
            <a:off x="0" y="6218238"/>
            <a:ext cx="9144000" cy="635000"/>
          </a:xfrm>
          <a:prstGeom prst="rect">
            <a:avLst/>
          </a:prstGeom>
          <a:pattFill prst="ltUpDiag">
            <a:fgClr>
              <a:schemeClr val="accent1"/>
            </a:fgClr>
            <a:bgClr>
              <a:schemeClr val="bg1"/>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078" name="Rectangle 6"/>
          <p:cNvSpPr>
            <a:spLocks noGrp="1" noChangeArrowheads="1"/>
          </p:cNvSpPr>
          <p:nvPr>
            <p:ph type="dt" sz="half" idx="2"/>
          </p:nvPr>
        </p:nvSpPr>
        <p:spPr bwMode="auto">
          <a:xfrm>
            <a:off x="6589713" y="1009650"/>
            <a:ext cx="1905000"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eaLnBrk="0" hangingPunct="0">
              <a:defRPr sz="1000" b="0">
                <a:latin typeface="Verdana" pitchFamily="34" charset="0"/>
                <a:ea typeface="+mn-ea"/>
              </a:defRPr>
            </a:lvl1pPr>
          </a:lstStyle>
          <a:p>
            <a:pPr>
              <a:defRPr/>
            </a:pPr>
            <a:fld id="{5A64C2D3-24D4-4F3B-BF83-8C1B8CCF2925}" type="datetime1">
              <a:rPr lang="nl-NL"/>
              <a:pPr>
                <a:defRPr/>
              </a:pPr>
              <a:t>4-2-2013</a:t>
            </a:fld>
            <a:endParaRPr lang="nl-NL"/>
          </a:p>
        </p:txBody>
      </p:sp>
      <p:sp>
        <p:nvSpPr>
          <p:cNvPr id="3079" name="Rectangle 7"/>
          <p:cNvSpPr>
            <a:spLocks noGrp="1" noChangeArrowheads="1"/>
          </p:cNvSpPr>
          <p:nvPr>
            <p:ph type="sldNum" sz="quarter" idx="4"/>
          </p:nvPr>
        </p:nvSpPr>
        <p:spPr bwMode="auto">
          <a:xfrm>
            <a:off x="8496300" y="1009650"/>
            <a:ext cx="647700"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eaLnBrk="0" hangingPunct="0">
              <a:defRPr sz="1000" b="0">
                <a:latin typeface="Verdana" pitchFamily="34" charset="0"/>
                <a:ea typeface="+mn-ea"/>
              </a:defRPr>
            </a:lvl1pPr>
          </a:lstStyle>
          <a:p>
            <a:pPr>
              <a:defRPr/>
            </a:pPr>
            <a:r>
              <a:rPr lang="nl-NL"/>
              <a:t> | </a:t>
            </a:r>
            <a:fld id="{04B4EDC1-B9E5-4840-890E-7AEA5F5E15C0}" type="slidenum">
              <a:rPr lang="nl-NL"/>
              <a:pPr>
                <a:defRPr/>
              </a:pPr>
              <a:t>‹#›</a:t>
            </a:fld>
            <a:endParaRPr lang="nl-NL"/>
          </a:p>
        </p:txBody>
      </p:sp>
      <p:pic>
        <p:nvPicPr>
          <p:cNvPr id="1032" name="Picture 8" descr="RUGR_logoNL_rood_RGB"/>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650" y="150813"/>
            <a:ext cx="27955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Lst>
  <p:hf sldNum="0" hdr="0" ft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Georgia" pitchFamily="18" charset="0"/>
          <a:ea typeface="ＭＳ Ｐゴシック" pitchFamily="34" charset="-128"/>
        </a:defRPr>
      </a:lvl2pPr>
      <a:lvl3pPr algn="l" rtl="0" eaLnBrk="0" fontAlgn="base" hangingPunct="0">
        <a:spcBef>
          <a:spcPct val="0"/>
        </a:spcBef>
        <a:spcAft>
          <a:spcPct val="0"/>
        </a:spcAft>
        <a:defRPr sz="3200">
          <a:solidFill>
            <a:schemeClr val="tx1"/>
          </a:solidFill>
          <a:latin typeface="Georgia" pitchFamily="18" charset="0"/>
          <a:ea typeface="ＭＳ Ｐゴシック" pitchFamily="34" charset="-128"/>
        </a:defRPr>
      </a:lvl3pPr>
      <a:lvl4pPr algn="l" rtl="0" eaLnBrk="0" fontAlgn="base" hangingPunct="0">
        <a:spcBef>
          <a:spcPct val="0"/>
        </a:spcBef>
        <a:spcAft>
          <a:spcPct val="0"/>
        </a:spcAft>
        <a:defRPr sz="3200">
          <a:solidFill>
            <a:schemeClr val="tx1"/>
          </a:solidFill>
          <a:latin typeface="Georgia" pitchFamily="18" charset="0"/>
          <a:ea typeface="ＭＳ Ｐゴシック" pitchFamily="34" charset="-128"/>
        </a:defRPr>
      </a:lvl4pPr>
      <a:lvl5pPr algn="l" rtl="0" eaLnBrk="0" fontAlgn="base" hangingPunct="0">
        <a:spcBef>
          <a:spcPct val="0"/>
        </a:spcBef>
        <a:spcAft>
          <a:spcPct val="0"/>
        </a:spcAft>
        <a:defRPr sz="3200">
          <a:solidFill>
            <a:schemeClr val="tx1"/>
          </a:solidFill>
          <a:latin typeface="Georgia" pitchFamily="18" charset="0"/>
          <a:ea typeface="ＭＳ Ｐゴシック" pitchFamily="34" charset="-128"/>
        </a:defRPr>
      </a:lvl5pPr>
      <a:lvl6pPr marL="457200" algn="l" rtl="0" fontAlgn="base">
        <a:spcBef>
          <a:spcPct val="0"/>
        </a:spcBef>
        <a:spcAft>
          <a:spcPct val="0"/>
        </a:spcAft>
        <a:defRPr sz="3200">
          <a:solidFill>
            <a:schemeClr val="tx1"/>
          </a:solidFill>
          <a:latin typeface="Georgia" pitchFamily="18" charset="0"/>
          <a:ea typeface="ＭＳ Ｐゴシック" pitchFamily="34" charset="-128"/>
        </a:defRPr>
      </a:lvl6pPr>
      <a:lvl7pPr marL="914400" algn="l" rtl="0" fontAlgn="base">
        <a:spcBef>
          <a:spcPct val="0"/>
        </a:spcBef>
        <a:spcAft>
          <a:spcPct val="0"/>
        </a:spcAft>
        <a:defRPr sz="3200">
          <a:solidFill>
            <a:schemeClr val="tx1"/>
          </a:solidFill>
          <a:latin typeface="Georgia" pitchFamily="18" charset="0"/>
          <a:ea typeface="ＭＳ Ｐゴシック" pitchFamily="34" charset="-128"/>
        </a:defRPr>
      </a:lvl7pPr>
      <a:lvl8pPr marL="1371600" algn="l" rtl="0" fontAlgn="base">
        <a:spcBef>
          <a:spcPct val="0"/>
        </a:spcBef>
        <a:spcAft>
          <a:spcPct val="0"/>
        </a:spcAft>
        <a:defRPr sz="3200">
          <a:solidFill>
            <a:schemeClr val="tx1"/>
          </a:solidFill>
          <a:latin typeface="Georgia" pitchFamily="18" charset="0"/>
          <a:ea typeface="ＭＳ Ｐゴシック" pitchFamily="34" charset="-128"/>
        </a:defRPr>
      </a:lvl8pPr>
      <a:lvl9pPr marL="1828800" algn="l" rtl="0" fontAlgn="base">
        <a:spcBef>
          <a:spcPct val="0"/>
        </a:spcBef>
        <a:spcAft>
          <a:spcPct val="0"/>
        </a:spcAft>
        <a:defRPr sz="3200">
          <a:solidFill>
            <a:schemeClr val="tx1"/>
          </a:solidFill>
          <a:latin typeface="Georgia"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500">
          <a:solidFill>
            <a:schemeClr val="tx1"/>
          </a:solidFill>
          <a:latin typeface="+mn-lt"/>
          <a:ea typeface="+mn-ea"/>
        </a:defRPr>
      </a:lvl2pPr>
      <a:lvl3pPr marL="1143000" indent="-228600" algn="l" rtl="0" eaLnBrk="0" fontAlgn="base" hangingPunct="0">
        <a:spcBef>
          <a:spcPct val="20000"/>
        </a:spcBef>
        <a:spcAft>
          <a:spcPct val="0"/>
        </a:spcAft>
        <a:buChar char="•"/>
        <a:defRPr sz="2500">
          <a:solidFill>
            <a:schemeClr val="tx1"/>
          </a:solidFill>
          <a:latin typeface="+mn-lt"/>
          <a:ea typeface="+mn-ea"/>
        </a:defRPr>
      </a:lvl3pPr>
      <a:lvl4pPr marL="1600200" indent="-228600" algn="l" rtl="0" eaLnBrk="0" fontAlgn="base" hangingPunct="0">
        <a:spcBef>
          <a:spcPct val="20000"/>
        </a:spcBef>
        <a:spcAft>
          <a:spcPct val="0"/>
        </a:spcAft>
        <a:buFont typeface="Times" pitchFamily="18" charset="0"/>
        <a:buChar char="•"/>
        <a:defRPr sz="2500">
          <a:solidFill>
            <a:schemeClr val="tx1"/>
          </a:solidFill>
          <a:latin typeface="+mn-lt"/>
          <a:ea typeface="+mn-ea"/>
        </a:defRPr>
      </a:lvl4pPr>
      <a:lvl5pPr marL="2057400" indent="-228600" algn="l" rtl="0" eaLnBrk="0" fontAlgn="base" hangingPunct="0">
        <a:spcBef>
          <a:spcPct val="20000"/>
        </a:spcBef>
        <a:spcAft>
          <a:spcPct val="0"/>
        </a:spcAft>
        <a:buFont typeface="Times" pitchFamily="18" charset="0"/>
        <a:buChar char="•"/>
        <a:defRPr sz="2500">
          <a:solidFill>
            <a:schemeClr val="tx1"/>
          </a:solidFill>
          <a:latin typeface="+mn-lt"/>
          <a:ea typeface="+mn-ea"/>
        </a:defRPr>
      </a:lvl5pPr>
      <a:lvl6pPr marL="2514600" indent="-228600" algn="l" rtl="0" fontAlgn="base">
        <a:spcBef>
          <a:spcPct val="20000"/>
        </a:spcBef>
        <a:spcAft>
          <a:spcPct val="0"/>
        </a:spcAft>
        <a:buFont typeface="Times" pitchFamily="18" charset="0"/>
        <a:buChar char="•"/>
        <a:defRPr sz="2500">
          <a:solidFill>
            <a:schemeClr val="tx1"/>
          </a:solidFill>
          <a:latin typeface="+mn-lt"/>
          <a:ea typeface="+mn-ea"/>
        </a:defRPr>
      </a:lvl6pPr>
      <a:lvl7pPr marL="2971800" indent="-228600" algn="l" rtl="0" fontAlgn="base">
        <a:spcBef>
          <a:spcPct val="20000"/>
        </a:spcBef>
        <a:spcAft>
          <a:spcPct val="0"/>
        </a:spcAft>
        <a:buFont typeface="Times" pitchFamily="18" charset="0"/>
        <a:buChar char="•"/>
        <a:defRPr sz="2500">
          <a:solidFill>
            <a:schemeClr val="tx1"/>
          </a:solidFill>
          <a:latin typeface="+mn-lt"/>
          <a:ea typeface="+mn-ea"/>
        </a:defRPr>
      </a:lvl7pPr>
      <a:lvl8pPr marL="3429000" indent="-228600" algn="l" rtl="0" fontAlgn="base">
        <a:spcBef>
          <a:spcPct val="20000"/>
        </a:spcBef>
        <a:spcAft>
          <a:spcPct val="0"/>
        </a:spcAft>
        <a:buFont typeface="Times" pitchFamily="18" charset="0"/>
        <a:buChar char="•"/>
        <a:defRPr sz="2500">
          <a:solidFill>
            <a:schemeClr val="tx1"/>
          </a:solidFill>
          <a:latin typeface="+mn-lt"/>
          <a:ea typeface="+mn-ea"/>
        </a:defRPr>
      </a:lvl8pPr>
      <a:lvl9pPr marL="3886200" indent="-228600" algn="l" rtl="0" fontAlgn="base">
        <a:spcBef>
          <a:spcPct val="20000"/>
        </a:spcBef>
        <a:spcAft>
          <a:spcPct val="0"/>
        </a:spcAft>
        <a:buFont typeface="Times" pitchFamily="18" charset="0"/>
        <a:buChar char="•"/>
        <a:defRPr sz="25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A7BA29C3-9F07-4815-A28F-18956D0C3981}" type="datetime1">
              <a:rPr lang="nl-NL" b="0" smtClean="0">
                <a:latin typeface="Verdana" pitchFamily="34" charset="0"/>
              </a:rPr>
              <a:pPr/>
              <a:t>4-2-2013</a:t>
            </a:fld>
            <a:endParaRPr lang="nl-NL" b="0" smtClean="0">
              <a:latin typeface="Verdana" pitchFamily="34" charset="0"/>
            </a:endParaRPr>
          </a:p>
        </p:txBody>
      </p:sp>
      <p:sp>
        <p:nvSpPr>
          <p:cNvPr id="3075" name="Text Box 2"/>
          <p:cNvSpPr txBox="1">
            <a:spLocks noChangeArrowheads="1"/>
          </p:cNvSpPr>
          <p:nvPr/>
        </p:nvSpPr>
        <p:spPr bwMode="auto">
          <a:xfrm>
            <a:off x="755650" y="4267200"/>
            <a:ext cx="793591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74625" indent="-174625"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algn="l">
              <a:spcBef>
                <a:spcPct val="50000"/>
              </a:spcBef>
              <a:buFont typeface="Arial" charset="0"/>
              <a:buNone/>
            </a:pPr>
            <a:r>
              <a:rPr lang="nl-NL" sz="2500" b="0"/>
              <a:t>	</a:t>
            </a:r>
            <a:r>
              <a:rPr lang="nl-NL" sz="2500" b="0">
                <a:solidFill>
                  <a:schemeClr val="bg2"/>
                </a:solidFill>
              </a:rPr>
              <a:t>Gerrit Roorda</a:t>
            </a:r>
            <a:br>
              <a:rPr lang="nl-NL" sz="2500" b="0">
                <a:solidFill>
                  <a:schemeClr val="bg2"/>
                </a:solidFill>
              </a:rPr>
            </a:br>
            <a:r>
              <a:rPr lang="nl-NL" sz="2500" b="0">
                <a:solidFill>
                  <a:schemeClr val="bg2"/>
                </a:solidFill>
              </a:rPr>
              <a:t>Rijksuniversiteit Groningen</a:t>
            </a:r>
            <a:br>
              <a:rPr lang="nl-NL" sz="2500" b="0">
                <a:solidFill>
                  <a:schemeClr val="bg2"/>
                </a:solidFill>
              </a:rPr>
            </a:br>
            <a:endParaRPr lang="nl-NL" sz="2500" b="0">
              <a:solidFill>
                <a:schemeClr val="bg2"/>
              </a:solidFill>
            </a:endParaRPr>
          </a:p>
        </p:txBody>
      </p:sp>
      <p:sp>
        <p:nvSpPr>
          <p:cNvPr id="3076" name="Rectangle 3"/>
          <p:cNvSpPr>
            <a:spLocks noGrp="1" noChangeArrowheads="1"/>
          </p:cNvSpPr>
          <p:nvPr>
            <p:ph type="ctrTitle"/>
          </p:nvPr>
        </p:nvSpPr>
        <p:spPr>
          <a:noFill/>
        </p:spPr>
        <p:txBody>
          <a:bodyPr/>
          <a:lstStyle/>
          <a:p>
            <a:pPr algn="ctr" eaLnBrk="1" hangingPunct="1"/>
            <a:r>
              <a:rPr lang="nl-NL" sz="4800" smtClean="0"/>
              <a:t>Het leren van het onderwerp afgeleide van vwo 4 tot vwo 6</a:t>
            </a: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408B4BB6-70B2-4C1B-9DF1-FDFA2AE85837}" type="datetime1">
              <a:rPr lang="nl-NL" smtClean="0"/>
              <a:pPr>
                <a:defRPr/>
              </a:pPr>
              <a:t>4-2-2013</a:t>
            </a:fld>
            <a:endParaRPr lang="nl-NL"/>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5" name="TextBox 12"/>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sp>
        <p:nvSpPr>
          <p:cNvPr id="3" name="Tekstvak 2"/>
          <p:cNvSpPr txBox="1"/>
          <p:nvPr/>
        </p:nvSpPr>
        <p:spPr>
          <a:xfrm>
            <a:off x="284163" y="5157192"/>
            <a:ext cx="8536309" cy="369332"/>
          </a:xfrm>
          <a:prstGeom prst="rect">
            <a:avLst/>
          </a:prstGeom>
          <a:noFill/>
        </p:spPr>
        <p:txBody>
          <a:bodyPr wrap="square" rtlCol="0">
            <a:spAutoFit/>
          </a:bodyPr>
          <a:lstStyle/>
          <a:p>
            <a:r>
              <a:rPr lang="nl-NL" dirty="0" smtClean="0">
                <a:solidFill>
                  <a:schemeClr val="bg2"/>
                </a:solidFill>
              </a:rPr>
              <a:t>aprilV4		  nov V5	</a:t>
            </a:r>
            <a:r>
              <a:rPr lang="nl-NL" dirty="0">
                <a:solidFill>
                  <a:schemeClr val="bg2"/>
                </a:solidFill>
              </a:rPr>
              <a:t> </a:t>
            </a:r>
            <a:r>
              <a:rPr lang="nl-NL" dirty="0" smtClean="0">
                <a:solidFill>
                  <a:schemeClr val="bg2"/>
                </a:solidFill>
              </a:rPr>
              <a:t>       mei V5	          nov V6</a:t>
            </a:r>
            <a:endParaRPr lang="nl-NL" dirty="0">
              <a:solidFill>
                <a:schemeClr val="bg2"/>
              </a:solidFill>
            </a:endParaRPr>
          </a:p>
        </p:txBody>
      </p:sp>
    </p:spTree>
    <p:extLst>
      <p:ext uri="{BB962C8B-B14F-4D97-AF65-F5344CB8AC3E}">
        <p14:creationId xmlns:p14="http://schemas.microsoft.com/office/powerpoint/2010/main" val="210964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atum 4"/>
          <p:cNvSpPr>
            <a:spLocks noGrp="1"/>
          </p:cNvSpPr>
          <p:nvPr>
            <p:ph type="dt" sz="quarter" idx="10"/>
          </p:nvPr>
        </p:nvSpPr>
        <p:spPr/>
        <p:txBody>
          <a:bodyPr/>
          <a:lstStyle/>
          <a:p>
            <a:pPr>
              <a:defRPr/>
            </a:pPr>
            <a:fld id="{A797212E-7800-442E-862C-FD4E480A9BB2}" type="datetime1">
              <a:rPr lang="nl-NL"/>
              <a:pPr>
                <a:defRPr/>
              </a:pPr>
              <a:t>4-2-2013</a:t>
            </a:fld>
            <a:endParaRPr lang="nl-NL"/>
          </a:p>
        </p:txBody>
      </p:sp>
      <p:sp>
        <p:nvSpPr>
          <p:cNvPr id="16387" name="Rectangle 2"/>
          <p:cNvSpPr>
            <a:spLocks noGrp="1" noChangeArrowheads="1"/>
          </p:cNvSpPr>
          <p:nvPr>
            <p:ph type="title"/>
          </p:nvPr>
        </p:nvSpPr>
        <p:spPr/>
        <p:txBody>
          <a:bodyPr/>
          <a:lstStyle/>
          <a:p>
            <a:r>
              <a:rPr lang="nl-NL" b="1" smtClean="0">
                <a:solidFill>
                  <a:schemeClr val="accent2"/>
                </a:solidFill>
              </a:rPr>
              <a:t>Opdracht</a:t>
            </a:r>
            <a:r>
              <a:rPr lang="nl-NL" b="1" i="1" smtClean="0">
                <a:solidFill>
                  <a:schemeClr val="accent2"/>
                </a:solidFill>
              </a:rPr>
              <a:t> Kogel</a:t>
            </a:r>
          </a:p>
        </p:txBody>
      </p:sp>
      <p:sp>
        <p:nvSpPr>
          <p:cNvPr id="16388" name="Rectangle 3"/>
          <p:cNvSpPr>
            <a:spLocks noGrp="1" noChangeArrowheads="1"/>
          </p:cNvSpPr>
          <p:nvPr>
            <p:ph type="body" sz="half" idx="1"/>
          </p:nvPr>
        </p:nvSpPr>
        <p:spPr>
          <a:xfrm>
            <a:off x="533400" y="2205038"/>
            <a:ext cx="4343400" cy="3887787"/>
          </a:xfrm>
        </p:spPr>
        <p:txBody>
          <a:bodyPr/>
          <a:lstStyle/>
          <a:p>
            <a:pPr>
              <a:buFontTx/>
              <a:buNone/>
            </a:pPr>
            <a:r>
              <a:rPr lang="nl-NL" sz="2000" smtClean="0">
                <a:solidFill>
                  <a:schemeClr val="bg2"/>
                </a:solidFill>
                <a:latin typeface="Arial" charset="0"/>
                <a:cs typeface="Arial" charset="0"/>
              </a:rPr>
              <a:t>Leerlingen doen metingen</a:t>
            </a:r>
          </a:p>
          <a:p>
            <a:pPr>
              <a:buFontTx/>
              <a:buNone/>
            </a:pPr>
            <a:r>
              <a:rPr lang="nl-NL" sz="2000" smtClean="0">
                <a:solidFill>
                  <a:schemeClr val="bg2"/>
                </a:solidFill>
                <a:latin typeface="Arial" charset="0"/>
                <a:cs typeface="Arial" charset="0"/>
              </a:rPr>
              <a:t>aan een vallende kogel.</a:t>
            </a:r>
          </a:p>
          <a:p>
            <a:pPr>
              <a:buFontTx/>
              <a:buNone/>
            </a:pPr>
            <a:r>
              <a:rPr lang="nl-NL" sz="2000" smtClean="0">
                <a:solidFill>
                  <a:schemeClr val="bg2"/>
                </a:solidFill>
                <a:latin typeface="Arial" charset="0"/>
                <a:cs typeface="Arial" charset="0"/>
              </a:rPr>
              <a:t>Grafiek en tabel gegeven en een</a:t>
            </a:r>
          </a:p>
          <a:p>
            <a:pPr>
              <a:buFontTx/>
              <a:buNone/>
            </a:pPr>
            <a:r>
              <a:rPr lang="nl-NL" sz="2000" smtClean="0">
                <a:solidFill>
                  <a:schemeClr val="bg2"/>
                </a:solidFill>
                <a:latin typeface="Arial" charset="0"/>
                <a:cs typeface="Arial" charset="0"/>
              </a:rPr>
              <a:t>formule </a:t>
            </a:r>
          </a:p>
          <a:p>
            <a:endParaRPr lang="nl-NL" sz="2000" smtClean="0">
              <a:solidFill>
                <a:schemeClr val="bg2"/>
              </a:solidFill>
              <a:latin typeface="Arial" charset="0"/>
              <a:cs typeface="Arial" charset="0"/>
            </a:endParaRPr>
          </a:p>
          <a:p>
            <a:pPr>
              <a:buFontTx/>
              <a:buNone/>
            </a:pPr>
            <a:r>
              <a:rPr lang="nl-NL" sz="2000" smtClean="0">
                <a:solidFill>
                  <a:srgbClr val="000000"/>
                </a:solidFill>
                <a:latin typeface="Arial" charset="0"/>
                <a:cs typeface="Arial" charset="0"/>
              </a:rPr>
              <a:t>Bij één van de punten staat een pijl.</a:t>
            </a:r>
          </a:p>
          <a:p>
            <a:pPr>
              <a:buFontTx/>
              <a:buNone/>
            </a:pPr>
            <a:r>
              <a:rPr lang="nl-NL" sz="2000" smtClean="0">
                <a:solidFill>
                  <a:schemeClr val="bg2"/>
                </a:solidFill>
                <a:latin typeface="Arial" charset="0"/>
                <a:cs typeface="Arial" charset="0"/>
              </a:rPr>
              <a:t>Hoe kunnen ze de snelheid </a:t>
            </a:r>
          </a:p>
          <a:p>
            <a:pPr>
              <a:buFontTx/>
              <a:buNone/>
            </a:pPr>
            <a:r>
              <a:rPr lang="nl-NL" sz="2000" smtClean="0">
                <a:solidFill>
                  <a:schemeClr val="bg2"/>
                </a:solidFill>
                <a:latin typeface="Arial" charset="0"/>
                <a:cs typeface="Arial" charset="0"/>
              </a:rPr>
              <a:t>berekenen op dat punt?</a:t>
            </a:r>
            <a:r>
              <a:rPr lang="nl-NL" sz="2000" smtClean="0">
                <a:latin typeface="Arial" charset="0"/>
                <a:cs typeface="Arial" charset="0"/>
              </a:rPr>
              <a:t> </a:t>
            </a:r>
          </a:p>
        </p:txBody>
      </p:sp>
      <p:sp>
        <p:nvSpPr>
          <p:cNvPr id="16389" name="Rectangle 4"/>
          <p:cNvSpPr>
            <a:spLocks noChangeArrowheads="1"/>
          </p:cNvSpPr>
          <p:nvPr/>
        </p:nvSpPr>
        <p:spPr bwMode="auto">
          <a:xfrm>
            <a:off x="2286000" y="127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6390" name="Picture 5"/>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800600" y="2133600"/>
            <a:ext cx="3279775" cy="308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6"/>
          <p:cNvSpPr>
            <a:spLocks noChangeArrowheads="1"/>
          </p:cNvSpPr>
          <p:nvPr/>
        </p:nvSpPr>
        <p:spPr bwMode="auto">
          <a:xfrm rot="-1526173">
            <a:off x="6858000" y="2971800"/>
            <a:ext cx="457200" cy="114300"/>
          </a:xfrm>
          <a:prstGeom prst="leftArrow">
            <a:avLst>
              <a:gd name="adj1" fmla="val 50000"/>
              <a:gd name="adj2" fmla="val 100000"/>
            </a:avLst>
          </a:prstGeom>
          <a:solidFill>
            <a:srgbClr val="000000"/>
          </a:solidFill>
          <a:ln w="9525">
            <a:solidFill>
              <a:srgbClr val="000000"/>
            </a:solidFill>
            <a:miter lim="800000"/>
            <a:headEnd/>
            <a:tailEnd/>
          </a:ln>
        </p:spPr>
        <p:txBody>
          <a:bodyPr/>
          <a:lstStyle/>
          <a:p>
            <a:endParaRPr lang="en-US"/>
          </a:p>
        </p:txBody>
      </p:sp>
      <p:graphicFrame>
        <p:nvGraphicFramePr>
          <p:cNvPr id="16392" name="Object 7"/>
          <p:cNvGraphicFramePr>
            <a:graphicFrameLocks noChangeAspect="1"/>
          </p:cNvGraphicFramePr>
          <p:nvPr/>
        </p:nvGraphicFramePr>
        <p:xfrm>
          <a:off x="1619250" y="3213100"/>
          <a:ext cx="2133600" cy="484188"/>
        </p:xfrm>
        <a:graphic>
          <a:graphicData uri="http://schemas.openxmlformats.org/presentationml/2006/ole">
            <mc:AlternateContent xmlns:mc="http://schemas.openxmlformats.org/markup-compatibility/2006">
              <mc:Choice xmlns:v="urn:schemas-microsoft-com:vml" Requires="v">
                <p:oleObj spid="_x0000_s16404" name="Equation" r:id="rId4" imgW="952087" imgH="215806" progId="Equation.DSMT4">
                  <p:embed/>
                </p:oleObj>
              </mc:Choice>
              <mc:Fallback>
                <p:oleObj name="Equation" r:id="rId4" imgW="952087" imgH="215806"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213100"/>
                        <a:ext cx="213360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39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562600"/>
            <a:ext cx="47910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 name="TextBox 9"/>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Het onderzoek</a:t>
            </a:r>
            <a:endParaRPr 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quarter" idx="10"/>
          </p:nvPr>
        </p:nvSpPr>
        <p:spPr/>
        <p:txBody>
          <a:bodyPr/>
          <a:lstStyle/>
          <a:p>
            <a:pPr>
              <a:defRPr/>
            </a:pPr>
            <a:fld id="{CC319C02-27F3-4EBA-AB7E-AA1B4948BB3B}" type="datetime1">
              <a:rPr lang="nl-NL"/>
              <a:pPr>
                <a:defRPr/>
              </a:pPr>
              <a:t>4-2-2013</a:t>
            </a:fld>
            <a:endParaRPr lang="nl-NL"/>
          </a:p>
        </p:txBody>
      </p:sp>
      <p:sp>
        <p:nvSpPr>
          <p:cNvPr id="17411" name="Rectangle 2"/>
          <p:cNvSpPr>
            <a:spLocks noGrp="1" noChangeArrowheads="1"/>
          </p:cNvSpPr>
          <p:nvPr>
            <p:ph type="title"/>
          </p:nvPr>
        </p:nvSpPr>
        <p:spPr/>
        <p:txBody>
          <a:bodyPr/>
          <a:lstStyle/>
          <a:p>
            <a:r>
              <a:rPr lang="en-US" b="1" dirty="0" err="1" smtClean="0">
                <a:solidFill>
                  <a:schemeClr val="accent2"/>
                </a:solidFill>
              </a:rPr>
              <a:t>Opdracht</a:t>
            </a:r>
            <a:r>
              <a:rPr lang="en-US" b="1" dirty="0" smtClean="0">
                <a:solidFill>
                  <a:schemeClr val="accent2"/>
                </a:solidFill>
              </a:rPr>
              <a:t> </a:t>
            </a:r>
            <a:r>
              <a:rPr lang="en-US" b="1" dirty="0" err="1" smtClean="0">
                <a:solidFill>
                  <a:schemeClr val="accent2"/>
                </a:solidFill>
              </a:rPr>
              <a:t>Remweg</a:t>
            </a:r>
            <a:endParaRPr lang="en-US" b="1" dirty="0" smtClean="0">
              <a:solidFill>
                <a:schemeClr val="accent2"/>
              </a:solidFill>
            </a:endParaRPr>
          </a:p>
        </p:txBody>
      </p:sp>
      <p:sp>
        <p:nvSpPr>
          <p:cNvPr id="25604" name="Rectangle 3"/>
          <p:cNvSpPr>
            <a:spLocks noGrp="1" noChangeArrowheads="1"/>
          </p:cNvSpPr>
          <p:nvPr>
            <p:ph type="body" idx="1"/>
          </p:nvPr>
        </p:nvSpPr>
        <p:spPr/>
        <p:txBody>
          <a:bodyPr/>
          <a:lstStyle/>
          <a:p>
            <a:pPr indent="0">
              <a:buFontTx/>
              <a:buNone/>
              <a:defRPr/>
            </a:pPr>
            <a:r>
              <a:rPr lang="nl-NL" dirty="0" smtClean="0">
                <a:solidFill>
                  <a:schemeClr val="bg2"/>
                </a:solidFill>
                <a:latin typeface="Arial" pitchFamily="34" charset="0"/>
                <a:cs typeface="Arial" pitchFamily="34" charset="0"/>
              </a:rPr>
              <a:t>De remweg  van een auto is de afstand die een auto nog rijdt, nadat de bestuurder begint te remmen. </a:t>
            </a:r>
          </a:p>
          <a:p>
            <a:pPr>
              <a:buFontTx/>
              <a:buNone/>
              <a:defRPr/>
            </a:pPr>
            <a:r>
              <a:rPr lang="nl-NL" dirty="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Deze remweg </a:t>
            </a:r>
            <a:r>
              <a:rPr lang="nl-NL" i="1" dirty="0" smtClean="0">
                <a:solidFill>
                  <a:schemeClr val="bg2"/>
                </a:solidFill>
                <a:latin typeface="Arial" pitchFamily="34" charset="0"/>
                <a:cs typeface="Arial" pitchFamily="34" charset="0"/>
              </a:rPr>
              <a:t>R</a:t>
            </a:r>
            <a:r>
              <a:rPr lang="nl-NL" dirty="0" smtClean="0">
                <a:solidFill>
                  <a:schemeClr val="bg2"/>
                </a:solidFill>
                <a:latin typeface="Arial" pitchFamily="34" charset="0"/>
                <a:cs typeface="Arial" pitchFamily="34" charset="0"/>
              </a:rPr>
              <a:t> in meters, is een functie van de snelheid </a:t>
            </a:r>
            <a:r>
              <a:rPr lang="nl-NL" i="1" dirty="0" smtClean="0">
                <a:solidFill>
                  <a:schemeClr val="bg2"/>
                </a:solidFill>
                <a:latin typeface="Arial" pitchFamily="34" charset="0"/>
                <a:cs typeface="Arial" pitchFamily="34" charset="0"/>
              </a:rPr>
              <a:t>v</a:t>
            </a:r>
            <a:r>
              <a:rPr lang="nl-NL" dirty="0" smtClean="0">
                <a:solidFill>
                  <a:schemeClr val="bg2"/>
                </a:solidFill>
                <a:latin typeface="Arial" pitchFamily="34" charset="0"/>
                <a:cs typeface="Arial" pitchFamily="34" charset="0"/>
              </a:rPr>
              <a:t> in km/u.</a:t>
            </a:r>
          </a:p>
          <a:p>
            <a:pPr>
              <a:buFontTx/>
              <a:buNone/>
              <a:defRPr/>
            </a:pPr>
            <a:r>
              <a:rPr lang="nl-NL" dirty="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Wat betekent </a:t>
            </a:r>
            <a:r>
              <a:rPr lang="nl-NL" i="1" dirty="0" smtClean="0">
                <a:solidFill>
                  <a:schemeClr val="bg2"/>
                </a:solidFill>
                <a:latin typeface="Arial" pitchFamily="34" charset="0"/>
                <a:cs typeface="Arial" pitchFamily="34" charset="0"/>
              </a:rPr>
              <a:t>R</a:t>
            </a:r>
            <a:r>
              <a:rPr lang="nl-NL" b="1" i="1" dirty="0" smtClean="0">
                <a:solidFill>
                  <a:schemeClr val="bg2"/>
                </a:solidFill>
                <a:latin typeface="Arial" pitchFamily="34" charset="0"/>
                <a:cs typeface="Arial" pitchFamily="34" charset="0"/>
              </a:rPr>
              <a:t>'</a:t>
            </a:r>
            <a:r>
              <a:rPr lang="nl-NL" i="1" dirty="0" smtClean="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(80) = 1,15?</a:t>
            </a:r>
            <a:endParaRPr lang="en-US" dirty="0" smtClean="0">
              <a:solidFill>
                <a:schemeClr val="bg2"/>
              </a:solidFill>
              <a:latin typeface="Arial" pitchFamily="34" charset="0"/>
              <a:cs typeface="Arial" pitchFamily="34" charset="0"/>
            </a:endParaRPr>
          </a:p>
        </p:txBody>
      </p:sp>
      <p:sp>
        <p:nvSpPr>
          <p:cNvPr id="17413"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Het onderzoek</a:t>
            </a:r>
            <a:endParaRPr lang="en-US"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quarter" idx="10"/>
          </p:nvPr>
        </p:nvSpPr>
        <p:spPr/>
        <p:txBody>
          <a:bodyPr/>
          <a:lstStyle/>
          <a:p>
            <a:pPr>
              <a:defRPr/>
            </a:pPr>
            <a:fld id="{CC319C02-27F3-4EBA-AB7E-AA1B4948BB3B}" type="datetime1">
              <a:rPr lang="nl-NL"/>
              <a:pPr>
                <a:defRPr/>
              </a:pPr>
              <a:t>4-2-2013</a:t>
            </a:fld>
            <a:endParaRPr lang="nl-NL"/>
          </a:p>
        </p:txBody>
      </p:sp>
      <p:sp>
        <p:nvSpPr>
          <p:cNvPr id="18435" name="Rectangle 2"/>
          <p:cNvSpPr>
            <a:spLocks noGrp="1" noChangeArrowheads="1"/>
          </p:cNvSpPr>
          <p:nvPr>
            <p:ph type="title"/>
          </p:nvPr>
        </p:nvSpPr>
        <p:spPr/>
        <p:txBody>
          <a:bodyPr/>
          <a:lstStyle/>
          <a:p>
            <a:r>
              <a:rPr lang="en-US" b="1" dirty="0" err="1" smtClean="0">
                <a:solidFill>
                  <a:schemeClr val="accent2"/>
                </a:solidFill>
              </a:rPr>
              <a:t>Opdracht</a:t>
            </a:r>
            <a:r>
              <a:rPr lang="en-US" b="1" dirty="0" smtClean="0">
                <a:solidFill>
                  <a:schemeClr val="accent2"/>
                </a:solidFill>
              </a:rPr>
              <a:t> </a:t>
            </a:r>
            <a:r>
              <a:rPr lang="en-US" b="1" dirty="0" err="1" smtClean="0">
                <a:solidFill>
                  <a:schemeClr val="accent2"/>
                </a:solidFill>
              </a:rPr>
              <a:t>Remweg</a:t>
            </a:r>
            <a:endParaRPr lang="en-US" b="1" dirty="0" smtClean="0">
              <a:solidFill>
                <a:schemeClr val="accent2"/>
              </a:solidFill>
            </a:endParaRPr>
          </a:p>
        </p:txBody>
      </p:sp>
      <p:sp>
        <p:nvSpPr>
          <p:cNvPr id="25604" name="Rectangle 3"/>
          <p:cNvSpPr>
            <a:spLocks noGrp="1" noChangeArrowheads="1"/>
          </p:cNvSpPr>
          <p:nvPr>
            <p:ph type="body" idx="1"/>
          </p:nvPr>
        </p:nvSpPr>
        <p:spPr/>
        <p:txBody>
          <a:bodyPr/>
          <a:lstStyle/>
          <a:p>
            <a:pPr indent="0">
              <a:buFontTx/>
              <a:buNone/>
              <a:defRPr/>
            </a:pPr>
            <a:r>
              <a:rPr lang="nl-NL" dirty="0" smtClean="0">
                <a:solidFill>
                  <a:schemeClr val="bg2"/>
                </a:solidFill>
                <a:latin typeface="Arial" pitchFamily="34" charset="0"/>
                <a:cs typeface="Arial" pitchFamily="34" charset="0"/>
              </a:rPr>
              <a:t>De remweg  van een auto is de afstand die een auto nog rijdt, nadat de bestuurder begint te remmen. </a:t>
            </a:r>
          </a:p>
          <a:p>
            <a:pPr>
              <a:buFontTx/>
              <a:buNone/>
              <a:defRPr/>
            </a:pPr>
            <a:r>
              <a:rPr lang="nl-NL" dirty="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Deze remweg </a:t>
            </a:r>
            <a:r>
              <a:rPr lang="nl-NL" i="1" dirty="0" smtClean="0">
                <a:solidFill>
                  <a:schemeClr val="bg2"/>
                </a:solidFill>
                <a:latin typeface="Arial" pitchFamily="34" charset="0"/>
                <a:cs typeface="Arial" pitchFamily="34" charset="0"/>
              </a:rPr>
              <a:t>R</a:t>
            </a:r>
            <a:r>
              <a:rPr lang="nl-NL" dirty="0" smtClean="0">
                <a:solidFill>
                  <a:schemeClr val="bg2"/>
                </a:solidFill>
                <a:latin typeface="Arial" pitchFamily="34" charset="0"/>
                <a:cs typeface="Arial" pitchFamily="34" charset="0"/>
              </a:rPr>
              <a:t> in meters, is een functie van de snelheid </a:t>
            </a:r>
            <a:r>
              <a:rPr lang="nl-NL" i="1" dirty="0" smtClean="0">
                <a:solidFill>
                  <a:schemeClr val="bg2"/>
                </a:solidFill>
                <a:latin typeface="Arial" pitchFamily="34" charset="0"/>
                <a:cs typeface="Arial" pitchFamily="34" charset="0"/>
              </a:rPr>
              <a:t>v</a:t>
            </a:r>
            <a:r>
              <a:rPr lang="nl-NL" dirty="0" smtClean="0">
                <a:solidFill>
                  <a:schemeClr val="bg2"/>
                </a:solidFill>
                <a:latin typeface="Arial" pitchFamily="34" charset="0"/>
                <a:cs typeface="Arial" pitchFamily="34" charset="0"/>
              </a:rPr>
              <a:t> in km/u.</a:t>
            </a:r>
          </a:p>
          <a:p>
            <a:pPr>
              <a:buFontTx/>
              <a:buNone/>
              <a:defRPr/>
            </a:pPr>
            <a:r>
              <a:rPr lang="nl-NL" dirty="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Wat betekent </a:t>
            </a:r>
            <a:r>
              <a:rPr lang="nl-NL" i="1" dirty="0" smtClean="0">
                <a:solidFill>
                  <a:schemeClr val="bg2"/>
                </a:solidFill>
                <a:latin typeface="Arial" pitchFamily="34" charset="0"/>
                <a:cs typeface="Arial" pitchFamily="34" charset="0"/>
              </a:rPr>
              <a:t>R</a:t>
            </a:r>
            <a:r>
              <a:rPr lang="nl-NL" b="1" i="1" dirty="0" smtClean="0">
                <a:solidFill>
                  <a:schemeClr val="bg2"/>
                </a:solidFill>
                <a:latin typeface="Arial" pitchFamily="34" charset="0"/>
                <a:cs typeface="Arial" pitchFamily="34" charset="0"/>
              </a:rPr>
              <a:t>'</a:t>
            </a:r>
            <a:r>
              <a:rPr lang="nl-NL" i="1" dirty="0" smtClean="0">
                <a:solidFill>
                  <a:schemeClr val="bg2"/>
                </a:solidFill>
                <a:latin typeface="Arial" pitchFamily="34" charset="0"/>
                <a:cs typeface="Arial" pitchFamily="34" charset="0"/>
              </a:rPr>
              <a:t> </a:t>
            </a:r>
            <a:r>
              <a:rPr lang="nl-NL" dirty="0" smtClean="0">
                <a:solidFill>
                  <a:schemeClr val="bg2"/>
                </a:solidFill>
                <a:latin typeface="Arial" pitchFamily="34" charset="0"/>
                <a:cs typeface="Arial" pitchFamily="34" charset="0"/>
              </a:rPr>
              <a:t>(80) = 1,15?</a:t>
            </a:r>
            <a:endParaRPr lang="en-US" dirty="0" smtClean="0">
              <a:solidFill>
                <a:schemeClr val="bg2"/>
              </a:solidFill>
              <a:latin typeface="Arial" pitchFamily="34" charset="0"/>
              <a:cs typeface="Arial" pitchFamily="34" charset="0"/>
            </a:endParaRPr>
          </a:p>
        </p:txBody>
      </p:sp>
      <p:sp>
        <p:nvSpPr>
          <p:cNvPr id="18437"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Het onderzoek</a:t>
            </a:r>
            <a:endParaRPr lang="en-US" sz="1200"/>
          </a:p>
        </p:txBody>
      </p:sp>
      <p:pic>
        <p:nvPicPr>
          <p:cNvPr id="184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3789363"/>
            <a:ext cx="315595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smtClean="0">
                <a:solidFill>
                  <a:schemeClr val="accent2"/>
                </a:solidFill>
              </a:rPr>
              <a:t>De invloed van onderwijs 1</a:t>
            </a:r>
          </a:p>
        </p:txBody>
      </p:sp>
      <p:pic>
        <p:nvPicPr>
          <p:cNvPr id="71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01888" y="2420938"/>
            <a:ext cx="4762500" cy="3887787"/>
          </a:xfrm>
        </p:spPr>
      </p:pic>
      <p:sp>
        <p:nvSpPr>
          <p:cNvPr id="4" name="Date Placeholder 3"/>
          <p:cNvSpPr>
            <a:spLocks noGrp="1"/>
          </p:cNvSpPr>
          <p:nvPr>
            <p:ph type="dt" sz="quarter" idx="10"/>
          </p:nvPr>
        </p:nvSpPr>
        <p:spPr/>
        <p:txBody>
          <a:bodyPr/>
          <a:lstStyle/>
          <a:p>
            <a:pPr>
              <a:defRPr/>
            </a:pPr>
            <a:fld id="{A41B1793-ED74-462B-A1FA-14DD82119BD7}" type="datetime1">
              <a:rPr lang="nl-NL" smtClean="0"/>
              <a:pPr>
                <a:defRPr/>
              </a:pPr>
              <a:t>4-2-2013</a:t>
            </a:fld>
            <a:endParaRPr lang="nl-NL"/>
          </a:p>
        </p:txBody>
      </p:sp>
      <p:sp>
        <p:nvSpPr>
          <p:cNvPr id="20485" name="TextBox 4"/>
          <p:cNvSpPr txBox="1">
            <a:spLocks noChangeArrowheads="1"/>
          </p:cNvSpPr>
          <p:nvPr/>
        </p:nvSpPr>
        <p:spPr bwMode="auto">
          <a:xfrm>
            <a:off x="6659563" y="6308725"/>
            <a:ext cx="2484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de invloed van onderwijs</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171"/>
                                        </p:tgtEl>
                                      </p:cBhvr>
                                      <p:by x="50000" y="50000"/>
                                    </p:animScale>
                                  </p:childTnLst>
                                </p:cTn>
                              </p:par>
                              <p:par>
                                <p:cTn id="7" presetID="42" presetClass="path" presetSubtype="0" accel="50000" decel="50000" fill="hold" nodeType="withEffect">
                                  <p:stCondLst>
                                    <p:cond delay="0"/>
                                  </p:stCondLst>
                                  <p:childTnLst>
                                    <p:animMotion origin="layout" path="M -2.77778E-7 -4.44444E-6 L -0.40104 -0.05208 " pathEditMode="relative" rAng="0" ptsTypes="AA">
                                      <p:cBhvr>
                                        <p:cTn id="8" dur="2000" fill="hold"/>
                                        <p:tgtEl>
                                          <p:spTgt spid="7171"/>
                                        </p:tgtEl>
                                        <p:attrNameLst>
                                          <p:attrName>ppt_x</p:attrName>
                                          <p:attrName>ppt_y</p:attrName>
                                        </p:attrNameLst>
                                      </p:cBhvr>
                                      <p:rCtr x="-20052"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US" b="1" smtClean="0">
                <a:solidFill>
                  <a:schemeClr val="accent2"/>
                </a:solidFill>
              </a:rPr>
              <a:t>De invloed van onderwijs 3</a:t>
            </a:r>
            <a:endParaRPr lang="nl-NL" smtClean="0">
              <a:solidFill>
                <a:schemeClr val="accent2"/>
              </a:solidFill>
            </a:endParaRPr>
          </a:p>
        </p:txBody>
      </p:sp>
      <p:sp>
        <p:nvSpPr>
          <p:cNvPr id="4" name="Tijdelijke aanduiding voor datum 3"/>
          <p:cNvSpPr>
            <a:spLocks noGrp="1"/>
          </p:cNvSpPr>
          <p:nvPr>
            <p:ph type="dt" sz="quarter" idx="10"/>
          </p:nvPr>
        </p:nvSpPr>
        <p:spPr/>
        <p:txBody>
          <a:bodyPr/>
          <a:lstStyle/>
          <a:p>
            <a:pPr>
              <a:defRPr/>
            </a:pPr>
            <a:fld id="{E7F841F4-4D86-4D35-B10E-7C479136651C}" type="datetime1">
              <a:rPr lang="nl-NL" smtClean="0"/>
              <a:pPr>
                <a:defRPr/>
              </a:pPr>
              <a:t>4-2-2013</a:t>
            </a:fld>
            <a:endParaRPr lang="nl-NL"/>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2049463"/>
            <a:ext cx="59578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rcRect t="50681" b="-2"/>
          <a:stretch>
            <a:fillRect/>
          </a:stretch>
        </p:blipFill>
        <p:spPr bwMode="auto">
          <a:xfrm>
            <a:off x="1476375" y="5276850"/>
            <a:ext cx="68818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4"/>
          <p:cNvSpPr txBox="1">
            <a:spLocks noChangeArrowheads="1"/>
          </p:cNvSpPr>
          <p:nvPr/>
        </p:nvSpPr>
        <p:spPr bwMode="auto">
          <a:xfrm>
            <a:off x="6659563" y="6308725"/>
            <a:ext cx="2484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de invloed van onderwijs</a:t>
            </a:r>
            <a:endParaRPr lang="en-US" sz="120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De invloed van onderwijs 4</a:t>
            </a:r>
            <a:endParaRPr lang="en-US" b="1" dirty="0">
              <a:solidFill>
                <a:schemeClr val="accent6"/>
              </a:solidFill>
            </a:endParaRPr>
          </a:p>
        </p:txBody>
      </p:sp>
      <p:sp>
        <p:nvSpPr>
          <p:cNvPr id="23555" name="Content Placeholder 2"/>
          <p:cNvSpPr>
            <a:spLocks noGrp="1"/>
          </p:cNvSpPr>
          <p:nvPr>
            <p:ph idx="1"/>
          </p:nvPr>
        </p:nvSpPr>
        <p:spPr/>
        <p:txBody>
          <a:bodyPr/>
          <a:lstStyle/>
          <a:p>
            <a:pPr marL="0" indent="0">
              <a:buFontTx/>
              <a:buNone/>
            </a:pPr>
            <a:r>
              <a:rPr lang="nl-NL" smtClean="0">
                <a:solidFill>
                  <a:schemeClr val="bg2"/>
                </a:solidFill>
                <a:latin typeface="Arial" charset="0"/>
                <a:cs typeface="Arial" charset="0"/>
              </a:rPr>
              <a:t>Uitspraken van Bob:</a:t>
            </a:r>
          </a:p>
          <a:p>
            <a:pPr marL="0" indent="0">
              <a:buFontTx/>
              <a:buNone/>
            </a:pPr>
            <a:r>
              <a:rPr lang="nl-NL" sz="1800" smtClean="0">
                <a:solidFill>
                  <a:schemeClr val="bg2"/>
                </a:solidFill>
                <a:latin typeface="Arial" charset="0"/>
                <a:cs typeface="Arial" charset="0"/>
              </a:rPr>
              <a:t>B: “</a:t>
            </a:r>
            <a:r>
              <a:rPr lang="nl-NL" sz="1800" i="1" smtClean="0">
                <a:solidFill>
                  <a:schemeClr val="bg2"/>
                </a:solidFill>
                <a:latin typeface="Arial" charset="0"/>
                <a:cs typeface="Arial" charset="0"/>
              </a:rPr>
              <a:t>Ja nou er waren volgens mij meerdere afgeleides manieren zeg maar om iets af te leiden. […] Ja deze weet ik nog deze was alleen met x en  erin zeg maar, volgens mij.”</a:t>
            </a:r>
            <a:endParaRPr lang="en-US" sz="1800" i="1" smtClean="0">
              <a:solidFill>
                <a:schemeClr val="bg2"/>
              </a:solidFill>
              <a:latin typeface="Arial" charset="0"/>
              <a:cs typeface="Arial" charset="0"/>
            </a:endParaRPr>
          </a:p>
          <a:p>
            <a:pPr marL="0" indent="0">
              <a:buFontTx/>
              <a:buNone/>
            </a:pPr>
            <a:r>
              <a:rPr lang="nl-NL" sz="1800" smtClean="0">
                <a:solidFill>
                  <a:schemeClr val="bg2"/>
                </a:solidFill>
                <a:latin typeface="Arial" charset="0"/>
                <a:cs typeface="Arial" charset="0"/>
              </a:rPr>
              <a:t>I: “</a:t>
            </a:r>
            <a:r>
              <a:rPr lang="nl-NL" sz="1800" i="1" smtClean="0">
                <a:solidFill>
                  <a:schemeClr val="bg2"/>
                </a:solidFill>
                <a:latin typeface="Arial" charset="0"/>
                <a:cs typeface="Arial" charset="0"/>
              </a:rPr>
              <a:t>Dat snap ik niet</a:t>
            </a:r>
            <a:r>
              <a:rPr lang="nl-NL" sz="1800" smtClean="0">
                <a:solidFill>
                  <a:schemeClr val="bg2"/>
                </a:solidFill>
                <a:latin typeface="Arial" charset="0"/>
                <a:cs typeface="Arial" charset="0"/>
              </a:rPr>
              <a:t>?”</a:t>
            </a:r>
            <a:endParaRPr lang="en-US" sz="1800" smtClean="0">
              <a:solidFill>
                <a:schemeClr val="bg2"/>
              </a:solidFill>
              <a:latin typeface="Arial" charset="0"/>
              <a:cs typeface="Arial" charset="0"/>
            </a:endParaRPr>
          </a:p>
          <a:p>
            <a:pPr marL="0" indent="0">
              <a:buFontTx/>
              <a:buNone/>
            </a:pPr>
            <a:r>
              <a:rPr lang="nl-NL" sz="1800" smtClean="0">
                <a:solidFill>
                  <a:schemeClr val="bg2"/>
                </a:solidFill>
                <a:latin typeface="Arial" charset="0"/>
                <a:cs typeface="Arial" charset="0"/>
              </a:rPr>
              <a:t>B: </a:t>
            </a:r>
            <a:r>
              <a:rPr lang="nl-NL" sz="1800" i="1" smtClean="0">
                <a:solidFill>
                  <a:schemeClr val="bg2"/>
                </a:solidFill>
                <a:latin typeface="Arial" charset="0"/>
                <a:cs typeface="Arial" charset="0"/>
              </a:rPr>
              <a:t>“Er was nog een andere die gebruikten ze in het boek steeds op een praktische manier zeg maar en deze gebruikten ze volgens mij.”</a:t>
            </a:r>
            <a:endParaRPr lang="en-US" sz="1800" i="1" smtClean="0">
              <a:solidFill>
                <a:schemeClr val="bg2"/>
              </a:solidFill>
              <a:latin typeface="Arial" charset="0"/>
              <a:cs typeface="Arial" charset="0"/>
            </a:endParaRPr>
          </a:p>
          <a:p>
            <a:pPr marL="0" indent="0">
              <a:buFontTx/>
              <a:buNone/>
            </a:pPr>
            <a:r>
              <a:rPr lang="nl-NL" sz="1800" smtClean="0">
                <a:solidFill>
                  <a:schemeClr val="bg2"/>
                </a:solidFill>
                <a:latin typeface="Arial" charset="0"/>
                <a:cs typeface="Arial" charset="0"/>
              </a:rPr>
              <a:t>I: </a:t>
            </a:r>
            <a:r>
              <a:rPr lang="nl-NL" sz="1800" i="1" smtClean="0">
                <a:solidFill>
                  <a:schemeClr val="bg2"/>
                </a:solidFill>
                <a:latin typeface="Arial" charset="0"/>
                <a:cs typeface="Arial" charset="0"/>
              </a:rPr>
              <a:t>“Met x en?”</a:t>
            </a:r>
            <a:endParaRPr lang="en-US" sz="1800" i="1" smtClean="0">
              <a:solidFill>
                <a:schemeClr val="bg2"/>
              </a:solidFill>
              <a:latin typeface="Arial" charset="0"/>
              <a:cs typeface="Arial" charset="0"/>
            </a:endParaRPr>
          </a:p>
          <a:p>
            <a:pPr marL="0" indent="0">
              <a:buFontTx/>
              <a:buNone/>
            </a:pPr>
            <a:r>
              <a:rPr lang="nl-NL" sz="1800" smtClean="0">
                <a:solidFill>
                  <a:schemeClr val="bg2"/>
                </a:solidFill>
                <a:latin typeface="Arial" charset="0"/>
                <a:cs typeface="Arial" charset="0"/>
              </a:rPr>
              <a:t>B: “</a:t>
            </a:r>
            <a:r>
              <a:rPr lang="nl-NL" sz="1800" i="1" smtClean="0">
                <a:solidFill>
                  <a:schemeClr val="bg2"/>
                </a:solidFill>
                <a:latin typeface="Arial" charset="0"/>
                <a:cs typeface="Arial" charset="0"/>
              </a:rPr>
              <a:t>Theoretisch, [….] dus alleen maar met parabolen van niet bestaande verschijnselen zeg maar.”</a:t>
            </a:r>
            <a:endParaRPr lang="en-US" sz="1800" i="1" smtClean="0">
              <a:solidFill>
                <a:schemeClr val="bg2"/>
              </a:solidFill>
              <a:latin typeface="Arial" charset="0"/>
              <a:cs typeface="Arial" charset="0"/>
            </a:endParaRPr>
          </a:p>
          <a:p>
            <a:pPr marL="0" indent="0">
              <a:buFontTx/>
              <a:buNone/>
            </a:pPr>
            <a:endParaRPr lang="nl-NL" smtClean="0">
              <a:solidFill>
                <a:schemeClr val="bg2"/>
              </a:solidFill>
            </a:endParaRPr>
          </a:p>
          <a:p>
            <a:pPr marL="0" indent="0">
              <a:buFontTx/>
              <a:buNone/>
            </a:pPr>
            <a:endParaRPr lang="nl-NL" smtClean="0">
              <a:solidFill>
                <a:schemeClr val="bg2"/>
              </a:solidFill>
            </a:endParaRPr>
          </a:p>
          <a:p>
            <a:pPr marL="0" indent="0">
              <a:buFontTx/>
              <a:buNone/>
            </a:pPr>
            <a:endParaRPr lang="en-US" smtClean="0"/>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sp>
        <p:nvSpPr>
          <p:cNvPr id="23557" name="TextBox 4"/>
          <p:cNvSpPr txBox="1">
            <a:spLocks noChangeArrowheads="1"/>
          </p:cNvSpPr>
          <p:nvPr/>
        </p:nvSpPr>
        <p:spPr bwMode="auto">
          <a:xfrm>
            <a:off x="6659563" y="6308725"/>
            <a:ext cx="2484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de invloed van onderwijs</a:t>
            </a:r>
            <a:endParaRPr lang="en-US"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b="1" smtClean="0">
                <a:solidFill>
                  <a:schemeClr val="accent2"/>
                </a:solidFill>
              </a:rPr>
              <a:t>Experiment</a:t>
            </a:r>
          </a:p>
        </p:txBody>
      </p:sp>
      <p:sp>
        <p:nvSpPr>
          <p:cNvPr id="24579" name="Tijdelijke aanduiding voor inhoud 2"/>
          <p:cNvSpPr>
            <a:spLocks noGrp="1"/>
          </p:cNvSpPr>
          <p:nvPr>
            <p:ph idx="1"/>
          </p:nvPr>
        </p:nvSpPr>
        <p:spPr/>
        <p:txBody>
          <a:bodyPr/>
          <a:lstStyle/>
          <a:p>
            <a:pPr marL="0" indent="0">
              <a:buFontTx/>
              <a:buNone/>
            </a:pPr>
            <a:r>
              <a:rPr lang="nl-NL" smtClean="0">
                <a:solidFill>
                  <a:schemeClr val="bg2"/>
                </a:solidFill>
                <a:latin typeface="Arial" charset="0"/>
                <a:cs typeface="Arial" charset="0"/>
              </a:rPr>
              <a:t>Vorm tweetallen en beslis: wie is A en wie is B. </a:t>
            </a:r>
          </a:p>
          <a:p>
            <a:pPr marL="0" indent="0">
              <a:buFontTx/>
              <a:buNone/>
            </a:pPr>
            <a:endParaRPr lang="nl-NL" smtClean="0">
              <a:solidFill>
                <a:schemeClr val="bg2"/>
              </a:solidFill>
              <a:latin typeface="Arial" charset="0"/>
              <a:cs typeface="Arial" charset="0"/>
            </a:endParaRPr>
          </a:p>
          <a:p>
            <a:pPr marL="0" indent="0">
              <a:buFontTx/>
              <a:buNone/>
            </a:pPr>
            <a:r>
              <a:rPr lang="nl-NL" smtClean="0">
                <a:solidFill>
                  <a:schemeClr val="bg2"/>
                </a:solidFill>
                <a:latin typeface="Arial" charset="0"/>
                <a:cs typeface="Arial" charset="0"/>
              </a:rPr>
              <a:t>(A en B krijgen verschillende opdrachten)</a:t>
            </a:r>
          </a:p>
          <a:p>
            <a:pPr marL="0" indent="0">
              <a:buFontTx/>
              <a:buNone/>
            </a:pPr>
            <a:endParaRPr lang="nl-NL" smtClean="0">
              <a:solidFill>
                <a:schemeClr val="bg2"/>
              </a:solidFill>
            </a:endParaRPr>
          </a:p>
          <a:p>
            <a:pPr marL="0" indent="0">
              <a:buFontTx/>
              <a:buNone/>
            </a:pPr>
            <a:endParaRPr lang="nl-NL" smtClean="0">
              <a:solidFill>
                <a:schemeClr val="bg2"/>
              </a:solidFill>
            </a:endParaRPr>
          </a:p>
          <a:p>
            <a:pPr marL="0" indent="0">
              <a:buFontTx/>
              <a:buNone/>
            </a:pPr>
            <a:endParaRPr lang="nl-NL" smtClean="0"/>
          </a:p>
        </p:txBody>
      </p:sp>
      <p:sp>
        <p:nvSpPr>
          <p:cNvPr id="4" name="Tijdelijke aanduiding voor datum 3"/>
          <p:cNvSpPr>
            <a:spLocks noGrp="1"/>
          </p:cNvSpPr>
          <p:nvPr>
            <p:ph type="dt" sz="quarter" idx="10"/>
          </p:nvPr>
        </p:nvSpPr>
        <p:spPr/>
        <p:txBody>
          <a:bodyPr/>
          <a:lstStyle/>
          <a:p>
            <a:pPr>
              <a:defRPr/>
            </a:pPr>
            <a:fld id="{CD944235-1030-4505-BBAF-A4AAE481440F}" type="datetime1">
              <a:rPr lang="nl-NL" smtClean="0"/>
              <a:pPr>
                <a:defRPr/>
              </a:pPr>
              <a:t>4-2-2013</a:t>
            </a:fld>
            <a:endParaRPr lang="nl-NL"/>
          </a:p>
        </p:txBody>
      </p:sp>
      <p:sp>
        <p:nvSpPr>
          <p:cNvPr id="24581"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b="1" smtClean="0">
                <a:solidFill>
                  <a:schemeClr val="accent2"/>
                </a:solidFill>
              </a:rPr>
              <a:t>Experiment: persoon A</a:t>
            </a:r>
          </a:p>
        </p:txBody>
      </p:sp>
      <p:sp>
        <p:nvSpPr>
          <p:cNvPr id="25603" name="Tijdelijke aanduiding voor inhoud 2"/>
          <p:cNvSpPr>
            <a:spLocks noGrp="1"/>
          </p:cNvSpPr>
          <p:nvPr>
            <p:ph idx="1"/>
          </p:nvPr>
        </p:nvSpPr>
        <p:spPr/>
        <p:txBody>
          <a:bodyPr/>
          <a:lstStyle/>
          <a:p>
            <a:pPr marL="0" indent="0">
              <a:buFontTx/>
              <a:buNone/>
            </a:pPr>
            <a:r>
              <a:rPr lang="nl-NL" smtClean="0">
                <a:solidFill>
                  <a:schemeClr val="bg2"/>
                </a:solidFill>
                <a:latin typeface="Arial" charset="0"/>
                <a:cs typeface="Arial" charset="0"/>
              </a:rPr>
              <a:t>Opdracht voor persoon A:</a:t>
            </a:r>
          </a:p>
          <a:p>
            <a:pPr marL="0" indent="0">
              <a:buFontTx/>
              <a:buNone/>
            </a:pPr>
            <a:r>
              <a:rPr lang="nl-NL" smtClean="0">
                <a:solidFill>
                  <a:schemeClr val="bg2"/>
                </a:solidFill>
                <a:latin typeface="Arial" charset="0"/>
                <a:cs typeface="Arial" charset="0"/>
              </a:rPr>
              <a:t>Een VWO 5 wiskunde B leerling vraagt: </a:t>
            </a:r>
            <a:br>
              <a:rPr lang="nl-NL" smtClean="0">
                <a:solidFill>
                  <a:schemeClr val="bg2"/>
                </a:solidFill>
                <a:latin typeface="Arial" charset="0"/>
                <a:cs typeface="Arial" charset="0"/>
              </a:rPr>
            </a:br>
            <a:r>
              <a:rPr lang="nl-NL" smtClean="0">
                <a:solidFill>
                  <a:schemeClr val="bg2"/>
                </a:solidFill>
                <a:latin typeface="Arial" charset="0"/>
                <a:cs typeface="Arial" charset="0"/>
              </a:rPr>
              <a:t>Wat betekent </a:t>
            </a:r>
            <a:r>
              <a:rPr lang="nl-NL" i="1" smtClean="0">
                <a:solidFill>
                  <a:schemeClr val="bg2"/>
                </a:solidFill>
                <a:latin typeface="Arial" charset="0"/>
                <a:cs typeface="Arial" charset="0"/>
              </a:rPr>
              <a:t>f '</a:t>
            </a:r>
            <a:r>
              <a:rPr lang="nl-NL" smtClean="0">
                <a:solidFill>
                  <a:schemeClr val="bg2"/>
                </a:solidFill>
                <a:latin typeface="Arial" charset="0"/>
                <a:cs typeface="Arial" charset="0"/>
              </a:rPr>
              <a:t>(5)? Hoe leg je dit uit?</a:t>
            </a:r>
          </a:p>
          <a:p>
            <a:pPr marL="0" indent="0">
              <a:buFontTx/>
              <a:buNone/>
            </a:pPr>
            <a:endParaRPr lang="nl-NL" smtClean="0">
              <a:solidFill>
                <a:schemeClr val="bg2"/>
              </a:solidFill>
            </a:endParaRPr>
          </a:p>
          <a:p>
            <a:pPr marL="0" indent="0">
              <a:buFontTx/>
              <a:buNone/>
            </a:pPr>
            <a:endParaRPr lang="nl-NL" smtClean="0">
              <a:solidFill>
                <a:schemeClr val="bg2"/>
              </a:solidFill>
            </a:endParaRPr>
          </a:p>
          <a:p>
            <a:pPr marL="0" indent="0">
              <a:buFontTx/>
              <a:buNone/>
            </a:pPr>
            <a:endParaRPr lang="nl-NL" smtClean="0"/>
          </a:p>
        </p:txBody>
      </p:sp>
      <p:sp>
        <p:nvSpPr>
          <p:cNvPr id="4" name="Tijdelijke aanduiding voor datum 3"/>
          <p:cNvSpPr>
            <a:spLocks noGrp="1"/>
          </p:cNvSpPr>
          <p:nvPr>
            <p:ph type="dt" sz="quarter" idx="10"/>
          </p:nvPr>
        </p:nvSpPr>
        <p:spPr/>
        <p:txBody>
          <a:bodyPr/>
          <a:lstStyle/>
          <a:p>
            <a:pPr>
              <a:defRPr/>
            </a:pPr>
            <a:fld id="{CD944235-1030-4505-BBAF-A4AAE481440F}" type="datetime1">
              <a:rPr lang="nl-NL" smtClean="0"/>
              <a:pPr>
                <a:defRPr/>
              </a:pPr>
              <a:t>4-2-2013</a:t>
            </a:fld>
            <a:endParaRPr lang="nl-NL"/>
          </a:p>
        </p:txBody>
      </p:sp>
      <p:sp>
        <p:nvSpPr>
          <p:cNvPr id="25605"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b="1" smtClean="0">
                <a:solidFill>
                  <a:schemeClr val="accent2"/>
                </a:solidFill>
              </a:rPr>
              <a:t>Experiment: persoon B</a:t>
            </a:r>
          </a:p>
        </p:txBody>
      </p:sp>
      <p:sp>
        <p:nvSpPr>
          <p:cNvPr id="3" name="Tijdelijke aanduiding voor inhoud 2"/>
          <p:cNvSpPr>
            <a:spLocks noGrp="1"/>
          </p:cNvSpPr>
          <p:nvPr>
            <p:ph idx="1"/>
          </p:nvPr>
        </p:nvSpPr>
        <p:spPr/>
        <p:txBody>
          <a:bodyPr/>
          <a:lstStyle/>
          <a:p>
            <a:pPr marL="0" indent="0" algn="ctr">
              <a:buFontTx/>
              <a:buNone/>
            </a:pPr>
            <a:r>
              <a:rPr lang="nl-NL" sz="2800" smtClean="0">
                <a:solidFill>
                  <a:schemeClr val="bg2"/>
                </a:solidFill>
                <a:latin typeface="Arial" charset="0"/>
                <a:cs typeface="Arial" charset="0"/>
              </a:rPr>
              <a:t/>
            </a:r>
            <a:br>
              <a:rPr lang="nl-NL" sz="2800" smtClean="0">
                <a:solidFill>
                  <a:schemeClr val="bg2"/>
                </a:solidFill>
                <a:latin typeface="Arial" charset="0"/>
                <a:cs typeface="Arial" charset="0"/>
              </a:rPr>
            </a:br>
            <a:r>
              <a:rPr lang="nl-NL" sz="2800" smtClean="0">
                <a:solidFill>
                  <a:schemeClr val="bg2"/>
                </a:solidFill>
                <a:latin typeface="Arial" charset="0"/>
                <a:cs typeface="Arial" charset="0"/>
              </a:rPr>
              <a:t/>
            </a:r>
            <a:br>
              <a:rPr lang="nl-NL" sz="2800" smtClean="0">
                <a:solidFill>
                  <a:schemeClr val="bg2"/>
                </a:solidFill>
                <a:latin typeface="Arial" charset="0"/>
                <a:cs typeface="Arial" charset="0"/>
              </a:rPr>
            </a:br>
            <a:r>
              <a:rPr lang="nl-NL" sz="2800" smtClean="0">
                <a:solidFill>
                  <a:schemeClr val="bg2"/>
                </a:solidFill>
                <a:latin typeface="Arial" charset="0"/>
                <a:cs typeface="Arial" charset="0"/>
              </a:rPr>
              <a:t>Volgende sheet mag A niet zien. </a:t>
            </a:r>
            <a:br>
              <a:rPr lang="nl-NL" sz="2800" smtClean="0">
                <a:solidFill>
                  <a:schemeClr val="bg2"/>
                </a:solidFill>
                <a:latin typeface="Arial" charset="0"/>
                <a:cs typeface="Arial" charset="0"/>
              </a:rPr>
            </a:br>
            <a:r>
              <a:rPr lang="nl-NL" sz="2800" smtClean="0">
                <a:solidFill>
                  <a:schemeClr val="bg2"/>
                </a:solidFill>
                <a:latin typeface="Arial" charset="0"/>
                <a:cs typeface="Arial" charset="0"/>
              </a:rPr>
              <a:t>Graag 10 seconden de ogen dicht!!</a:t>
            </a:r>
          </a:p>
        </p:txBody>
      </p:sp>
      <p:sp>
        <p:nvSpPr>
          <p:cNvPr id="4" name="Tijdelijke aanduiding voor datum 3"/>
          <p:cNvSpPr>
            <a:spLocks noGrp="1"/>
          </p:cNvSpPr>
          <p:nvPr>
            <p:ph type="dt" sz="quarter" idx="10"/>
          </p:nvPr>
        </p:nvSpPr>
        <p:spPr/>
        <p:txBody>
          <a:bodyPr/>
          <a:lstStyle/>
          <a:p>
            <a:pPr>
              <a:defRPr/>
            </a:pPr>
            <a:fld id="{CD944235-1030-4505-BBAF-A4AAE481440F}" type="datetime1">
              <a:rPr lang="nl-NL" smtClean="0"/>
              <a:pPr>
                <a:defRPr/>
              </a:pPr>
              <a:t>4-2-2013</a:t>
            </a:fld>
            <a:endParaRPr lang="nl-NL"/>
          </a:p>
        </p:txBody>
      </p:sp>
      <p:sp>
        <p:nvSpPr>
          <p:cNvPr id="26629"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Opbouw presentatie*</a:t>
            </a:r>
            <a:endParaRPr lang="en-US" b="1" dirty="0">
              <a:solidFill>
                <a:schemeClr val="accent6"/>
              </a:solidFill>
            </a:endParaRPr>
          </a:p>
        </p:txBody>
      </p:sp>
      <p:sp>
        <p:nvSpPr>
          <p:cNvPr id="4099" name="Content Placeholder 2"/>
          <p:cNvSpPr>
            <a:spLocks noGrp="1"/>
          </p:cNvSpPr>
          <p:nvPr>
            <p:ph idx="1"/>
          </p:nvPr>
        </p:nvSpPr>
        <p:spPr/>
        <p:txBody>
          <a:bodyPr/>
          <a:lstStyle/>
          <a:p>
            <a:r>
              <a:rPr lang="nl-NL" dirty="0" smtClean="0">
                <a:solidFill>
                  <a:schemeClr val="bg2"/>
                </a:solidFill>
                <a:latin typeface="Arial" charset="0"/>
                <a:cs typeface="Arial" charset="0"/>
              </a:rPr>
              <a:t>Inleiding</a:t>
            </a:r>
          </a:p>
          <a:p>
            <a:r>
              <a:rPr lang="nl-NL" dirty="0" smtClean="0">
                <a:solidFill>
                  <a:schemeClr val="bg2"/>
                </a:solidFill>
                <a:latin typeface="Arial" charset="0"/>
                <a:cs typeface="Arial" charset="0"/>
              </a:rPr>
              <a:t>Het onderwerp afgeleide</a:t>
            </a:r>
          </a:p>
          <a:p>
            <a:r>
              <a:rPr lang="nl-NL" dirty="0" smtClean="0">
                <a:solidFill>
                  <a:schemeClr val="bg2"/>
                </a:solidFill>
                <a:latin typeface="Arial" charset="0"/>
                <a:cs typeface="Arial" charset="0"/>
              </a:rPr>
              <a:t>Het onderzoek</a:t>
            </a:r>
          </a:p>
          <a:p>
            <a:r>
              <a:rPr lang="nl-NL" dirty="0" smtClean="0">
                <a:solidFill>
                  <a:schemeClr val="bg2"/>
                </a:solidFill>
                <a:latin typeface="Arial" charset="0"/>
                <a:cs typeface="Arial" charset="0"/>
              </a:rPr>
              <a:t>Resultaten</a:t>
            </a:r>
          </a:p>
          <a:p>
            <a:pPr lvl="1"/>
            <a:r>
              <a:rPr lang="nl-NL" sz="1800" dirty="0" smtClean="0">
                <a:solidFill>
                  <a:schemeClr val="bg2"/>
                </a:solidFill>
                <a:latin typeface="Arial" charset="0"/>
                <a:cs typeface="Arial" charset="0"/>
              </a:rPr>
              <a:t>De invloed van onderwijs</a:t>
            </a:r>
          </a:p>
          <a:p>
            <a:pPr lvl="1"/>
            <a:r>
              <a:rPr lang="nl-NL" sz="1800" dirty="0" smtClean="0">
                <a:solidFill>
                  <a:schemeClr val="bg2"/>
                </a:solidFill>
                <a:latin typeface="Arial" charset="0"/>
                <a:cs typeface="Arial" charset="0"/>
              </a:rPr>
              <a:t>Experiment</a:t>
            </a:r>
          </a:p>
          <a:p>
            <a:pPr lvl="1"/>
            <a:r>
              <a:rPr lang="nl-NL" sz="1800" dirty="0" smtClean="0">
                <a:solidFill>
                  <a:schemeClr val="bg2"/>
                </a:solidFill>
                <a:latin typeface="Arial" charset="0"/>
                <a:cs typeface="Arial" charset="0"/>
              </a:rPr>
              <a:t>Gebruikte procedures</a:t>
            </a:r>
          </a:p>
          <a:p>
            <a:pPr lvl="1"/>
            <a:r>
              <a:rPr lang="nl-NL" sz="1800" dirty="0" smtClean="0">
                <a:solidFill>
                  <a:schemeClr val="bg2"/>
                </a:solidFill>
                <a:latin typeface="Arial" charset="0"/>
                <a:cs typeface="Arial" charset="0"/>
              </a:rPr>
              <a:t>Elly</a:t>
            </a:r>
            <a:endParaRPr lang="nl-NL" dirty="0" smtClean="0">
              <a:solidFill>
                <a:schemeClr val="bg2"/>
              </a:solidFill>
              <a:latin typeface="Arial" charset="0"/>
              <a:cs typeface="Arial" charset="0"/>
            </a:endParaRPr>
          </a:p>
          <a:p>
            <a:r>
              <a:rPr lang="nl-NL" dirty="0" smtClean="0">
                <a:solidFill>
                  <a:schemeClr val="bg2"/>
                </a:solidFill>
                <a:latin typeface="Arial" charset="0"/>
                <a:cs typeface="Arial" charset="0"/>
              </a:rPr>
              <a:t>Afsluiting</a:t>
            </a:r>
          </a:p>
          <a:p>
            <a:pPr marL="0" indent="0">
              <a:buNone/>
            </a:pPr>
            <a:endParaRPr lang="nl-NL" dirty="0"/>
          </a:p>
          <a:p>
            <a:pPr marL="0" indent="0">
              <a:buNone/>
            </a:pPr>
            <a:r>
              <a:rPr lang="nl-NL" dirty="0" smtClean="0"/>
              <a:t>* In deze digitale versie zijn filmpjes en foto’s verwijderd </a:t>
            </a:r>
            <a:endParaRPr lang="en-US" dirty="0" smtClean="0"/>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NL" b="1" smtClean="0">
                <a:solidFill>
                  <a:schemeClr val="accent2"/>
                </a:solidFill>
              </a:rPr>
              <a:t>Experiment: Opdracht voor B</a:t>
            </a:r>
          </a:p>
        </p:txBody>
      </p:sp>
      <p:sp>
        <p:nvSpPr>
          <p:cNvPr id="27651" name="Tijdelijke aanduiding voor inhoud 2"/>
          <p:cNvSpPr>
            <a:spLocks noGrp="1"/>
          </p:cNvSpPr>
          <p:nvPr>
            <p:ph idx="1"/>
          </p:nvPr>
        </p:nvSpPr>
        <p:spPr/>
        <p:txBody>
          <a:bodyPr/>
          <a:lstStyle/>
          <a:p>
            <a:pPr marL="0" indent="0">
              <a:buFontTx/>
              <a:buNone/>
            </a:pPr>
            <a:r>
              <a:rPr lang="nl-NL" smtClean="0">
                <a:solidFill>
                  <a:schemeClr val="bg2"/>
                </a:solidFill>
                <a:latin typeface="Arial" charset="0"/>
                <a:cs typeface="Arial" charset="0"/>
              </a:rPr>
              <a:t>Luister welke woorden A gebruikt, zoals</a:t>
            </a:r>
          </a:p>
          <a:p>
            <a:pPr lvl="1"/>
            <a:r>
              <a:rPr lang="nl-NL" smtClean="0">
                <a:solidFill>
                  <a:schemeClr val="bg2"/>
                </a:solidFill>
                <a:latin typeface="Arial" charset="0"/>
                <a:cs typeface="Arial" charset="0"/>
              </a:rPr>
              <a:t>Afgeleide?</a:t>
            </a:r>
          </a:p>
          <a:p>
            <a:pPr lvl="1"/>
            <a:r>
              <a:rPr lang="nl-NL" smtClean="0">
                <a:solidFill>
                  <a:schemeClr val="bg2"/>
                </a:solidFill>
                <a:latin typeface="Arial" charset="0"/>
                <a:cs typeface="Arial" charset="0"/>
              </a:rPr>
              <a:t>Toename?</a:t>
            </a:r>
          </a:p>
          <a:p>
            <a:pPr lvl="1"/>
            <a:r>
              <a:rPr lang="nl-NL" smtClean="0">
                <a:solidFill>
                  <a:schemeClr val="bg2"/>
                </a:solidFill>
                <a:latin typeface="Arial" charset="0"/>
                <a:cs typeface="Arial" charset="0"/>
              </a:rPr>
              <a:t>Richtingscoëfficiënt?</a:t>
            </a:r>
          </a:p>
          <a:p>
            <a:pPr lvl="1"/>
            <a:r>
              <a:rPr lang="nl-NL" smtClean="0">
                <a:solidFill>
                  <a:schemeClr val="bg2"/>
                </a:solidFill>
                <a:latin typeface="Arial" charset="0"/>
                <a:cs typeface="Arial" charset="0"/>
              </a:rPr>
              <a:t>Helling?</a:t>
            </a:r>
          </a:p>
          <a:p>
            <a:pPr lvl="1"/>
            <a:r>
              <a:rPr lang="nl-NL" smtClean="0">
                <a:solidFill>
                  <a:schemeClr val="bg2"/>
                </a:solidFill>
                <a:latin typeface="Arial" charset="0"/>
                <a:cs typeface="Arial" charset="0"/>
              </a:rPr>
              <a:t>Verandering?</a:t>
            </a:r>
          </a:p>
          <a:p>
            <a:pPr lvl="1"/>
            <a:r>
              <a:rPr lang="nl-NL" smtClean="0">
                <a:solidFill>
                  <a:schemeClr val="bg2"/>
                </a:solidFill>
                <a:latin typeface="Arial" charset="0"/>
                <a:cs typeface="Arial" charset="0"/>
              </a:rPr>
              <a:t>Snelheid?</a:t>
            </a:r>
          </a:p>
        </p:txBody>
      </p:sp>
      <p:sp>
        <p:nvSpPr>
          <p:cNvPr id="4" name="Tijdelijke aanduiding voor datum 3"/>
          <p:cNvSpPr>
            <a:spLocks noGrp="1"/>
          </p:cNvSpPr>
          <p:nvPr>
            <p:ph type="dt" sz="quarter" idx="10"/>
          </p:nvPr>
        </p:nvSpPr>
        <p:spPr/>
        <p:txBody>
          <a:bodyPr/>
          <a:lstStyle/>
          <a:p>
            <a:pPr>
              <a:defRPr/>
            </a:pPr>
            <a:fld id="{CD944235-1030-4505-BBAF-A4AAE481440F}" type="datetime1">
              <a:rPr lang="nl-NL" smtClean="0"/>
              <a:pPr>
                <a:defRPr/>
              </a:pPr>
              <a:t>4-2-2013</a:t>
            </a:fld>
            <a:endParaRPr lang="nl-NL"/>
          </a:p>
        </p:txBody>
      </p:sp>
      <p:sp>
        <p:nvSpPr>
          <p:cNvPr id="27653"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NL" b="1" smtClean="0">
                <a:solidFill>
                  <a:schemeClr val="accent2"/>
                </a:solidFill>
              </a:rPr>
              <a:t>Experiment</a:t>
            </a:r>
          </a:p>
        </p:txBody>
      </p:sp>
      <p:sp>
        <p:nvSpPr>
          <p:cNvPr id="28675" name="Tijdelijke aanduiding voor inhoud 2"/>
          <p:cNvSpPr>
            <a:spLocks noGrp="1"/>
          </p:cNvSpPr>
          <p:nvPr>
            <p:ph idx="1"/>
          </p:nvPr>
        </p:nvSpPr>
        <p:spPr/>
        <p:txBody>
          <a:bodyPr/>
          <a:lstStyle/>
          <a:p>
            <a:pPr marL="0" indent="0" algn="ctr">
              <a:buFontTx/>
              <a:buNone/>
            </a:pPr>
            <a:endParaRPr lang="nl-NL" smtClean="0">
              <a:solidFill>
                <a:schemeClr val="bg2"/>
              </a:solidFill>
            </a:endParaRPr>
          </a:p>
          <a:p>
            <a:pPr marL="0" indent="0" algn="ctr">
              <a:buFontTx/>
              <a:buNone/>
            </a:pPr>
            <a:endParaRPr lang="nl-NL" smtClean="0">
              <a:solidFill>
                <a:schemeClr val="bg2"/>
              </a:solidFill>
            </a:endParaRPr>
          </a:p>
          <a:p>
            <a:pPr marL="0" indent="0" algn="ctr">
              <a:buFontTx/>
              <a:buNone/>
            </a:pPr>
            <a:r>
              <a:rPr lang="nl-NL" sz="4400" smtClean="0">
                <a:solidFill>
                  <a:schemeClr val="bg2"/>
                </a:solidFill>
                <a:latin typeface="Arial" charset="0"/>
                <a:cs typeface="Arial" charset="0"/>
              </a:rPr>
              <a:t>Circa 2 minuten:</a:t>
            </a:r>
          </a:p>
          <a:p>
            <a:pPr marL="0" indent="0" algn="ctr">
              <a:buFontTx/>
              <a:buNone/>
            </a:pPr>
            <a:r>
              <a:rPr lang="nl-NL" sz="4400" smtClean="0">
                <a:solidFill>
                  <a:schemeClr val="bg2"/>
                </a:solidFill>
                <a:latin typeface="Arial" charset="0"/>
                <a:cs typeface="Arial" charset="0"/>
              </a:rPr>
              <a:t>Succes!</a:t>
            </a:r>
          </a:p>
          <a:p>
            <a:pPr marL="0" indent="0">
              <a:buFontTx/>
              <a:buNone/>
            </a:pPr>
            <a:endParaRPr lang="nl-NL" smtClean="0">
              <a:solidFill>
                <a:schemeClr val="bg2"/>
              </a:solidFill>
            </a:endParaRPr>
          </a:p>
          <a:p>
            <a:pPr marL="0" indent="0">
              <a:buFontTx/>
              <a:buNone/>
            </a:pPr>
            <a:endParaRPr lang="nl-NL" smtClean="0">
              <a:solidFill>
                <a:schemeClr val="bg2"/>
              </a:solidFill>
            </a:endParaRPr>
          </a:p>
          <a:p>
            <a:pPr marL="0" indent="0">
              <a:buFontTx/>
              <a:buNone/>
            </a:pPr>
            <a:endParaRPr lang="nl-NL" smtClean="0"/>
          </a:p>
        </p:txBody>
      </p:sp>
      <p:sp>
        <p:nvSpPr>
          <p:cNvPr id="4" name="Tijdelijke aanduiding voor datum 3"/>
          <p:cNvSpPr>
            <a:spLocks noGrp="1"/>
          </p:cNvSpPr>
          <p:nvPr>
            <p:ph type="dt" sz="quarter" idx="10"/>
          </p:nvPr>
        </p:nvSpPr>
        <p:spPr/>
        <p:txBody>
          <a:bodyPr/>
          <a:lstStyle/>
          <a:p>
            <a:pPr>
              <a:defRPr/>
            </a:pPr>
            <a:fld id="{CD944235-1030-4505-BBAF-A4AAE481440F}" type="datetime1">
              <a:rPr lang="nl-NL" smtClean="0"/>
              <a:pPr>
                <a:defRPr/>
              </a:pPr>
              <a:t>4-2-2013</a:t>
            </a:fld>
            <a:endParaRPr lang="nl-NL"/>
          </a:p>
        </p:txBody>
      </p:sp>
      <p:sp>
        <p:nvSpPr>
          <p:cNvPr id="28677"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nl-NL" b="1" smtClean="0">
                <a:solidFill>
                  <a:schemeClr val="accent2"/>
                </a:solidFill>
              </a:rPr>
              <a:t>Korte inventarisatie</a:t>
            </a:r>
            <a:endParaRPr lang="en-US" b="1" smtClean="0">
              <a:solidFill>
                <a:schemeClr val="accent2"/>
              </a:solidFill>
            </a:endParaRPr>
          </a:p>
        </p:txBody>
      </p:sp>
      <p:sp>
        <p:nvSpPr>
          <p:cNvPr id="29699" name="Content Placeholder 2"/>
          <p:cNvSpPr>
            <a:spLocks noGrp="1"/>
          </p:cNvSpPr>
          <p:nvPr>
            <p:ph idx="1"/>
          </p:nvPr>
        </p:nvSpPr>
        <p:spPr/>
        <p:txBody>
          <a:bodyPr/>
          <a:lstStyle/>
          <a:p>
            <a:pPr marL="0" indent="0">
              <a:buFontTx/>
              <a:buNone/>
            </a:pPr>
            <a:r>
              <a:rPr lang="nl-NL" smtClean="0">
                <a:solidFill>
                  <a:schemeClr val="bg2"/>
                </a:solidFill>
                <a:latin typeface="Arial" charset="0"/>
                <a:cs typeface="Arial" charset="0"/>
              </a:rPr>
              <a:t>Welke woorden gebruikt A in zijn uitleg?</a:t>
            </a:r>
            <a:endParaRPr lang="en-US" smtClean="0">
              <a:solidFill>
                <a:schemeClr val="bg2"/>
              </a:solidFill>
              <a:latin typeface="Arial" charset="0"/>
              <a:cs typeface="Arial" charset="0"/>
            </a:endParaRPr>
          </a:p>
        </p:txBody>
      </p:sp>
      <p:sp>
        <p:nvSpPr>
          <p:cNvPr id="4" name="Date Placeholder 3"/>
          <p:cNvSpPr>
            <a:spLocks noGrp="1"/>
          </p:cNvSpPr>
          <p:nvPr>
            <p:ph type="dt" sz="quarter" idx="10"/>
          </p:nvPr>
        </p:nvSpPr>
        <p:spPr/>
        <p:txBody>
          <a:bodyPr/>
          <a:lstStyle/>
          <a:p>
            <a:pPr>
              <a:defRPr/>
            </a:pPr>
            <a:fld id="{B9B42467-ECE1-44BA-8D09-CB164B510FD4}" type="datetime1">
              <a:rPr lang="nl-NL" smtClean="0"/>
              <a:pPr>
                <a:defRPr/>
              </a:pPr>
              <a:t>4-2-2013</a:t>
            </a:fld>
            <a:endParaRPr lang="nl-NL"/>
          </a:p>
        </p:txBody>
      </p:sp>
      <p:sp>
        <p:nvSpPr>
          <p:cNvPr id="29701"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Experiment</a:t>
            </a:r>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sz="2800" b="1" dirty="0" smtClean="0">
                <a:solidFill>
                  <a:schemeClr val="accent6"/>
                </a:solidFill>
              </a:rPr>
              <a:t>Welke woorden gebruiken leerlingen?</a:t>
            </a:r>
            <a:endParaRPr lang="en-US" sz="2800" b="1" dirty="0">
              <a:solidFill>
                <a:schemeClr val="accent6"/>
              </a:solidFill>
            </a:endParaRPr>
          </a:p>
        </p:txBody>
      </p:sp>
      <p:sp>
        <p:nvSpPr>
          <p:cNvPr id="30723" name="Content Placeholder 2"/>
          <p:cNvSpPr>
            <a:spLocks noGrp="1"/>
          </p:cNvSpPr>
          <p:nvPr>
            <p:ph idx="1"/>
          </p:nvPr>
        </p:nvSpPr>
        <p:spPr/>
        <p:txBody>
          <a:bodyPr/>
          <a:lstStyle/>
          <a:p>
            <a:pPr marL="0" indent="0">
              <a:buFontTx/>
              <a:buNone/>
            </a:pPr>
            <a:r>
              <a:rPr lang="nl-NL" smtClean="0">
                <a:solidFill>
                  <a:schemeClr val="bg2"/>
                </a:solidFill>
                <a:latin typeface="Arial" charset="0"/>
                <a:cs typeface="Arial" charset="0"/>
              </a:rPr>
              <a:t>Een maat voor ontwikkeling.</a:t>
            </a:r>
          </a:p>
          <a:p>
            <a:pPr marL="0" indent="0">
              <a:buFontTx/>
              <a:buNone/>
            </a:pPr>
            <a:r>
              <a:rPr lang="nl-NL" smtClean="0">
                <a:solidFill>
                  <a:schemeClr val="bg2"/>
                </a:solidFill>
                <a:latin typeface="Arial" charset="0"/>
                <a:cs typeface="Arial" charset="0"/>
              </a:rPr>
              <a:t>Bijvoorbeeld</a:t>
            </a:r>
          </a:p>
          <a:p>
            <a:pPr lvl="1"/>
            <a:r>
              <a:rPr lang="nl-NL" smtClean="0">
                <a:solidFill>
                  <a:schemeClr val="bg2"/>
                </a:solidFill>
                <a:latin typeface="Arial" charset="0"/>
                <a:cs typeface="Arial" charset="0"/>
              </a:rPr>
              <a:t>Toename</a:t>
            </a:r>
          </a:p>
          <a:p>
            <a:pPr lvl="1"/>
            <a:r>
              <a:rPr lang="nl-NL" smtClean="0">
                <a:solidFill>
                  <a:schemeClr val="bg2"/>
                </a:solidFill>
                <a:latin typeface="Arial" charset="0"/>
                <a:cs typeface="Arial" charset="0"/>
              </a:rPr>
              <a:t>Richtingscoëfficiënt</a:t>
            </a:r>
          </a:p>
          <a:p>
            <a:pPr lvl="1"/>
            <a:r>
              <a:rPr lang="nl-NL" smtClean="0">
                <a:solidFill>
                  <a:schemeClr val="bg2"/>
                </a:solidFill>
                <a:latin typeface="Arial" charset="0"/>
                <a:cs typeface="Arial" charset="0"/>
              </a:rPr>
              <a:t>Helling</a:t>
            </a:r>
          </a:p>
          <a:p>
            <a:pPr lvl="1"/>
            <a:r>
              <a:rPr lang="nl-NL" smtClean="0">
                <a:solidFill>
                  <a:schemeClr val="bg2"/>
                </a:solidFill>
                <a:latin typeface="Arial" charset="0"/>
                <a:cs typeface="Arial" charset="0"/>
              </a:rPr>
              <a:t>Verandering</a:t>
            </a:r>
          </a:p>
          <a:p>
            <a:pPr lvl="1"/>
            <a:r>
              <a:rPr lang="nl-NL" smtClean="0">
                <a:solidFill>
                  <a:schemeClr val="bg2"/>
                </a:solidFill>
                <a:latin typeface="Arial" charset="0"/>
                <a:cs typeface="Arial" charset="0"/>
              </a:rPr>
              <a:t>Snelheid</a:t>
            </a:r>
          </a:p>
          <a:p>
            <a:pPr lvl="1"/>
            <a:r>
              <a:rPr lang="nl-NL" smtClean="0">
                <a:solidFill>
                  <a:schemeClr val="bg2"/>
                </a:solidFill>
                <a:latin typeface="Arial" charset="0"/>
                <a:cs typeface="Arial" charset="0"/>
              </a:rPr>
              <a:t>Delta y gedeeld door delta x</a:t>
            </a:r>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sp>
        <p:nvSpPr>
          <p:cNvPr id="30725" name="TextBox 4"/>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woorden</a:t>
            </a:r>
            <a:endParaRPr lang="en-US"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Nico interview 2, </a:t>
            </a:r>
            <a:r>
              <a:rPr lang="nl-NL" sz="2400" b="1" dirty="0" smtClean="0">
                <a:solidFill>
                  <a:schemeClr val="accent6"/>
                </a:solidFill>
              </a:rPr>
              <a:t>november vwo 5</a:t>
            </a:r>
            <a:endParaRPr lang="en-US" sz="2400" b="1" dirty="0">
              <a:solidFill>
                <a:schemeClr val="accent6"/>
              </a:solidFill>
            </a:endParaRPr>
          </a:p>
        </p:txBody>
      </p:sp>
      <p:sp>
        <p:nvSpPr>
          <p:cNvPr id="3" name="Content Placeholder 2"/>
          <p:cNvSpPr>
            <a:spLocks noGrp="1"/>
          </p:cNvSpPr>
          <p:nvPr>
            <p:ph idx="1"/>
          </p:nvPr>
        </p:nvSpPr>
        <p:spPr/>
        <p:txBody>
          <a:bodyPr/>
          <a:lstStyle/>
          <a:p>
            <a:pPr marL="0" indent="0">
              <a:buNone/>
              <a:defRPr/>
            </a:pPr>
            <a:r>
              <a:rPr lang="nl-NL" dirty="0" smtClean="0">
                <a:solidFill>
                  <a:schemeClr val="bg2"/>
                </a:solidFill>
                <a:latin typeface="Arial" pitchFamily="34" charset="0"/>
                <a:cs typeface="Arial" pitchFamily="34" charset="0"/>
              </a:rPr>
              <a:t>Opdracht Kogel:</a:t>
            </a:r>
          </a:p>
          <a:p>
            <a:pPr marL="0" indent="0">
              <a:lnSpc>
                <a:spcPct val="150000"/>
              </a:lnSpc>
              <a:buNone/>
              <a:defRPr/>
            </a:pPr>
            <a:r>
              <a:rPr lang="nl-NL" dirty="0" smtClean="0">
                <a:solidFill>
                  <a:schemeClr val="bg2"/>
                </a:solidFill>
                <a:latin typeface="Arial" pitchFamily="34" charset="0"/>
                <a:cs typeface="Arial" pitchFamily="34" charset="0"/>
              </a:rPr>
              <a:t>Nico: “</a:t>
            </a:r>
            <a:r>
              <a:rPr lang="nl-NL" i="1" dirty="0" smtClean="0">
                <a:solidFill>
                  <a:schemeClr val="bg2"/>
                </a:solidFill>
                <a:latin typeface="Arial" pitchFamily="34" charset="0"/>
                <a:cs typeface="Arial" pitchFamily="34" charset="0"/>
              </a:rPr>
              <a:t>Dit is de </a:t>
            </a:r>
            <a:r>
              <a:rPr lang="nl-NL" i="1" dirty="0">
                <a:solidFill>
                  <a:schemeClr val="bg2"/>
                </a:solidFill>
                <a:latin typeface="Arial" pitchFamily="34" charset="0"/>
                <a:cs typeface="Arial" pitchFamily="34" charset="0"/>
              </a:rPr>
              <a:t>hoogte en de tijd dus dan is de </a:t>
            </a:r>
            <a:r>
              <a:rPr lang="nl-NL" i="1" dirty="0">
                <a:solidFill>
                  <a:schemeClr val="accent6"/>
                </a:solidFill>
                <a:latin typeface="Arial" pitchFamily="34" charset="0"/>
                <a:cs typeface="Arial" pitchFamily="34" charset="0"/>
              </a:rPr>
              <a:t>richtingscoëfficiënt</a:t>
            </a:r>
            <a:r>
              <a:rPr lang="nl-NL" i="1" dirty="0">
                <a:latin typeface="Arial" pitchFamily="34" charset="0"/>
                <a:cs typeface="Arial" pitchFamily="34" charset="0"/>
              </a:rPr>
              <a:t> </a:t>
            </a:r>
            <a:r>
              <a:rPr lang="nl-NL" i="1" dirty="0">
                <a:solidFill>
                  <a:schemeClr val="bg2"/>
                </a:solidFill>
                <a:latin typeface="Arial" pitchFamily="34" charset="0"/>
                <a:cs typeface="Arial" pitchFamily="34" charset="0"/>
              </a:rPr>
              <a:t>de</a:t>
            </a:r>
            <a:r>
              <a:rPr lang="nl-NL" i="1" dirty="0">
                <a:latin typeface="Arial" pitchFamily="34" charset="0"/>
                <a:cs typeface="Arial" pitchFamily="34" charset="0"/>
              </a:rPr>
              <a:t> </a:t>
            </a:r>
            <a:r>
              <a:rPr lang="nl-NL" i="1" dirty="0">
                <a:solidFill>
                  <a:schemeClr val="accent6"/>
                </a:solidFill>
                <a:latin typeface="Arial" pitchFamily="34" charset="0"/>
                <a:cs typeface="Arial" pitchFamily="34" charset="0"/>
              </a:rPr>
              <a:t>snelheid</a:t>
            </a:r>
            <a:r>
              <a:rPr lang="nl-NL" i="1" dirty="0">
                <a:solidFill>
                  <a:schemeClr val="bg2"/>
                </a:solidFill>
                <a:latin typeface="Arial" pitchFamily="34" charset="0"/>
                <a:cs typeface="Arial" pitchFamily="34" charset="0"/>
              </a:rPr>
              <a:t>…toch ja.. Dus dan gaan we </a:t>
            </a:r>
            <a:r>
              <a:rPr lang="nl-NL" dirty="0">
                <a:solidFill>
                  <a:schemeClr val="bg2"/>
                </a:solidFill>
                <a:latin typeface="Arial" pitchFamily="34" charset="0"/>
                <a:cs typeface="Arial" pitchFamily="34" charset="0"/>
              </a:rPr>
              <a:t>[wijst naar de </a:t>
            </a:r>
            <a:r>
              <a:rPr lang="nl-NL" dirty="0" smtClean="0">
                <a:solidFill>
                  <a:schemeClr val="bg2"/>
                </a:solidFill>
                <a:latin typeface="Arial" pitchFamily="34" charset="0"/>
                <a:cs typeface="Arial" pitchFamily="34" charset="0"/>
              </a:rPr>
              <a:t>functie] </a:t>
            </a:r>
            <a:r>
              <a:rPr lang="nl-NL" i="1" dirty="0" smtClean="0">
                <a:solidFill>
                  <a:schemeClr val="bg2"/>
                </a:solidFill>
                <a:latin typeface="Arial" pitchFamily="34" charset="0"/>
                <a:cs typeface="Arial" pitchFamily="34" charset="0"/>
              </a:rPr>
              <a:t>de </a:t>
            </a:r>
            <a:r>
              <a:rPr lang="nl-NL" i="1" dirty="0">
                <a:solidFill>
                  <a:schemeClr val="accent6"/>
                </a:solidFill>
                <a:latin typeface="Arial" pitchFamily="34" charset="0"/>
                <a:cs typeface="Arial" pitchFamily="34" charset="0"/>
              </a:rPr>
              <a:t>afgeleide</a:t>
            </a:r>
            <a:r>
              <a:rPr lang="nl-NL" i="1" dirty="0">
                <a:latin typeface="Arial" pitchFamily="34" charset="0"/>
                <a:cs typeface="Arial" pitchFamily="34" charset="0"/>
              </a:rPr>
              <a:t> </a:t>
            </a:r>
            <a:r>
              <a:rPr lang="nl-NL" i="1" dirty="0">
                <a:solidFill>
                  <a:schemeClr val="bg2"/>
                </a:solidFill>
                <a:latin typeface="Arial" pitchFamily="34" charset="0"/>
                <a:cs typeface="Arial" pitchFamily="34" charset="0"/>
              </a:rPr>
              <a:t>bepalen van </a:t>
            </a:r>
            <a:r>
              <a:rPr lang="nl-NL" i="1" dirty="0" smtClean="0">
                <a:solidFill>
                  <a:schemeClr val="bg2"/>
                </a:solidFill>
                <a:latin typeface="Arial" pitchFamily="34" charset="0"/>
                <a:cs typeface="Arial" pitchFamily="34" charset="0"/>
              </a:rPr>
              <a:t>die”</a:t>
            </a:r>
            <a:endParaRPr lang="en-US" i="1" dirty="0">
              <a:solidFill>
                <a:schemeClr val="bg2"/>
              </a:solidFill>
              <a:latin typeface="Arial" pitchFamily="34" charset="0"/>
              <a:cs typeface="Arial" pitchFamily="34" charset="0"/>
            </a:endParaRPr>
          </a:p>
          <a:p>
            <a:pPr>
              <a:defRPr/>
            </a:pPr>
            <a:endParaRPr lang="en-US" dirty="0"/>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sp>
        <p:nvSpPr>
          <p:cNvPr id="31749" name="TextBox 4"/>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woorden</a:t>
            </a:r>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a:defRPr/>
            </a:pPr>
            <a:r>
              <a:rPr lang="nl-NL" b="1" dirty="0" smtClean="0">
                <a:solidFill>
                  <a:schemeClr val="accent6"/>
                </a:solidFill>
              </a:rPr>
              <a:t>Nico interview 4, </a:t>
            </a:r>
            <a:r>
              <a:rPr lang="nl-NL" sz="2400" b="1" dirty="0" smtClean="0">
                <a:solidFill>
                  <a:schemeClr val="accent6"/>
                </a:solidFill>
              </a:rPr>
              <a:t>november vwo 6</a:t>
            </a:r>
          </a:p>
        </p:txBody>
      </p:sp>
      <p:sp>
        <p:nvSpPr>
          <p:cNvPr id="4" name="Tijdelijke aanduiding voor datum 3"/>
          <p:cNvSpPr>
            <a:spLocks noGrp="1"/>
          </p:cNvSpPr>
          <p:nvPr>
            <p:ph type="dt" sz="quarter" idx="10"/>
          </p:nvPr>
        </p:nvSpPr>
        <p:spPr/>
        <p:txBody>
          <a:bodyPr/>
          <a:lstStyle/>
          <a:p>
            <a:pPr>
              <a:defRPr/>
            </a:pPr>
            <a:fld id="{F2101232-8FA6-4ED9-9C0F-6F358871CF25}" type="datetime1">
              <a:rPr lang="nl-NL" smtClean="0"/>
              <a:pPr>
                <a:defRPr/>
              </a:pPr>
              <a:t>4-2-2013</a:t>
            </a:fld>
            <a:endParaRPr lang="nl-NL"/>
          </a:p>
        </p:txBody>
      </p:sp>
      <p:sp>
        <p:nvSpPr>
          <p:cNvPr id="32773" name="TextBox 6"/>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woorden</a:t>
            </a:r>
            <a:endParaRPr lang="en-US" sz="1200"/>
          </a:p>
        </p:txBody>
      </p:sp>
      <p:sp>
        <p:nvSpPr>
          <p:cNvPr id="2" name="Content Placeholder 1"/>
          <p:cNvSpPr>
            <a:spLocks noGrp="1"/>
          </p:cNvSpPr>
          <p:nvPr>
            <p:ph idx="1"/>
          </p:nvPr>
        </p:nvSpPr>
        <p:spPr/>
        <p:txBody>
          <a:bodyPr/>
          <a:lstStyle/>
          <a:p>
            <a:r>
              <a:rPr lang="nl-NL" dirty="0" smtClean="0"/>
              <a:t>Filmpje over de opdracht remweg:</a:t>
            </a:r>
          </a:p>
          <a:p>
            <a:r>
              <a:rPr lang="nl-NL" dirty="0" smtClean="0"/>
              <a:t>Toename per eenheid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smtClean="0">
                <a:solidFill>
                  <a:schemeClr val="accent6"/>
                </a:solidFill>
              </a:rPr>
              <a:t>Gebruikte woorden</a:t>
            </a:r>
            <a:endParaRPr lang="nl-NL" b="1" dirty="0">
              <a:solidFill>
                <a:schemeClr val="accent6"/>
              </a:solidFill>
            </a:endParaRPr>
          </a:p>
        </p:txBody>
      </p:sp>
      <p:sp>
        <p:nvSpPr>
          <p:cNvPr id="4" name="Tijdelijke aanduiding voor datum 3"/>
          <p:cNvSpPr>
            <a:spLocks noGrp="1"/>
          </p:cNvSpPr>
          <p:nvPr>
            <p:ph type="dt" sz="quarter" idx="10"/>
          </p:nvPr>
        </p:nvSpPr>
        <p:spPr/>
        <p:txBody>
          <a:bodyPr/>
          <a:lstStyle/>
          <a:p>
            <a:pPr>
              <a:defRPr/>
            </a:pPr>
            <a:fld id="{B813EC8F-796D-4AB4-8727-805C59EE7B91}" type="datetime1">
              <a:rPr lang="nl-NL" smtClean="0"/>
              <a:pPr>
                <a:defRPr/>
              </a:pPr>
              <a:t>4-2-2013</a:t>
            </a:fld>
            <a:endParaRPr lang="nl-NL"/>
          </a:p>
        </p:txBody>
      </p:sp>
      <p:sp>
        <p:nvSpPr>
          <p:cNvPr id="33796" name="Tijdelijke aanduiding voor inhoud 5"/>
          <p:cNvSpPr>
            <a:spLocks noGrp="1"/>
          </p:cNvSpPr>
          <p:nvPr>
            <p:ph idx="1"/>
          </p:nvPr>
        </p:nvSpPr>
        <p:spPr/>
        <p:txBody>
          <a:bodyPr/>
          <a:lstStyle/>
          <a:p>
            <a:endParaRPr lang="en-US" smtClean="0"/>
          </a:p>
        </p:txBody>
      </p:sp>
      <p:pic>
        <p:nvPicPr>
          <p:cNvPr id="337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989138"/>
            <a:ext cx="9056687" cy="4672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smtClean="0">
                <a:solidFill>
                  <a:schemeClr val="accent6"/>
                </a:solidFill>
              </a:rPr>
              <a:t>Gebruikte woorden</a:t>
            </a:r>
            <a:endParaRPr lang="nl-NL" b="1" dirty="0">
              <a:solidFill>
                <a:schemeClr val="accent6"/>
              </a:solidFill>
            </a:endParaRPr>
          </a:p>
        </p:txBody>
      </p:sp>
      <p:sp>
        <p:nvSpPr>
          <p:cNvPr id="4" name="Tijdelijke aanduiding voor datum 3"/>
          <p:cNvSpPr>
            <a:spLocks noGrp="1"/>
          </p:cNvSpPr>
          <p:nvPr>
            <p:ph type="dt" sz="quarter" idx="10"/>
          </p:nvPr>
        </p:nvSpPr>
        <p:spPr/>
        <p:txBody>
          <a:bodyPr/>
          <a:lstStyle/>
          <a:p>
            <a:pPr>
              <a:defRPr/>
            </a:pPr>
            <a:fld id="{B813EC8F-796D-4AB4-8727-805C59EE7B91}" type="datetime1">
              <a:rPr lang="nl-NL" smtClean="0"/>
              <a:pPr>
                <a:defRPr/>
              </a:pPr>
              <a:t>4-2-2013</a:t>
            </a:fld>
            <a:endParaRPr lang="nl-NL"/>
          </a:p>
        </p:txBody>
      </p:sp>
      <p:sp>
        <p:nvSpPr>
          <p:cNvPr id="34820" name="Tijdelijke aanduiding voor inhoud 5"/>
          <p:cNvSpPr>
            <a:spLocks noGrp="1"/>
          </p:cNvSpPr>
          <p:nvPr>
            <p:ph idx="1"/>
          </p:nvPr>
        </p:nvSpPr>
        <p:spPr/>
        <p:txBody>
          <a:bodyPr/>
          <a:lstStyle/>
          <a:p>
            <a:endParaRPr lang="en-US" smtClean="0"/>
          </a:p>
        </p:txBody>
      </p:sp>
      <p:pic>
        <p:nvPicPr>
          <p:cNvPr id="348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989138"/>
            <a:ext cx="9056687" cy="4672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Oval 4"/>
          <p:cNvSpPr>
            <a:spLocks noChangeArrowheads="1"/>
          </p:cNvSpPr>
          <p:nvPr/>
        </p:nvSpPr>
        <p:spPr bwMode="auto">
          <a:xfrm>
            <a:off x="5037138" y="2308225"/>
            <a:ext cx="287337" cy="4033838"/>
          </a:xfrm>
          <a:prstGeom prst="ellipse">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3" name="Oval 8"/>
          <p:cNvSpPr>
            <a:spLocks noChangeArrowheads="1"/>
          </p:cNvSpPr>
          <p:nvPr/>
        </p:nvSpPr>
        <p:spPr bwMode="auto">
          <a:xfrm>
            <a:off x="8532813" y="2308225"/>
            <a:ext cx="287337" cy="4033838"/>
          </a:xfrm>
          <a:prstGeom prst="ellipse">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smtClean="0">
                <a:solidFill>
                  <a:schemeClr val="accent6"/>
                </a:solidFill>
              </a:rPr>
              <a:t>Gebruikte woorden</a:t>
            </a:r>
            <a:endParaRPr lang="nl-NL" b="1" dirty="0">
              <a:solidFill>
                <a:schemeClr val="accent6"/>
              </a:solidFill>
            </a:endParaRPr>
          </a:p>
        </p:txBody>
      </p:sp>
      <p:sp>
        <p:nvSpPr>
          <p:cNvPr id="4" name="Tijdelijke aanduiding voor datum 3"/>
          <p:cNvSpPr>
            <a:spLocks noGrp="1"/>
          </p:cNvSpPr>
          <p:nvPr>
            <p:ph type="dt" sz="quarter" idx="10"/>
          </p:nvPr>
        </p:nvSpPr>
        <p:spPr/>
        <p:txBody>
          <a:bodyPr/>
          <a:lstStyle/>
          <a:p>
            <a:pPr>
              <a:defRPr/>
            </a:pPr>
            <a:fld id="{B813EC8F-796D-4AB4-8727-805C59EE7B91}" type="datetime1">
              <a:rPr lang="nl-NL" smtClean="0"/>
              <a:pPr>
                <a:defRPr/>
              </a:pPr>
              <a:t>4-2-2013</a:t>
            </a:fld>
            <a:endParaRPr lang="nl-NL"/>
          </a:p>
        </p:txBody>
      </p:sp>
      <p:sp>
        <p:nvSpPr>
          <p:cNvPr id="35844" name="Tijdelijke aanduiding voor inhoud 5"/>
          <p:cNvSpPr>
            <a:spLocks noGrp="1"/>
          </p:cNvSpPr>
          <p:nvPr>
            <p:ph idx="1"/>
          </p:nvPr>
        </p:nvSpPr>
        <p:spPr/>
        <p:txBody>
          <a:bodyPr/>
          <a:lstStyle/>
          <a:p>
            <a:endParaRPr lang="en-US" smtClean="0"/>
          </a:p>
        </p:txBody>
      </p:sp>
      <p:pic>
        <p:nvPicPr>
          <p:cNvPr id="358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989138"/>
            <a:ext cx="9056687" cy="4672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Bob, interview 2, </a:t>
            </a:r>
            <a:r>
              <a:rPr lang="nl-NL" sz="2400" b="1" dirty="0" smtClean="0">
                <a:solidFill>
                  <a:schemeClr val="accent6"/>
                </a:solidFill>
              </a:rPr>
              <a:t>november vwo 5</a:t>
            </a:r>
            <a:endParaRPr lang="en-US" b="1" dirty="0">
              <a:solidFill>
                <a:schemeClr val="accent6"/>
              </a:solidFill>
            </a:endParaRPr>
          </a:p>
        </p:txBody>
      </p:sp>
      <p:sp>
        <p:nvSpPr>
          <p:cNvPr id="3" name="Content Placeholder 2"/>
          <p:cNvSpPr>
            <a:spLocks noGrp="1"/>
          </p:cNvSpPr>
          <p:nvPr>
            <p:ph idx="1"/>
          </p:nvPr>
        </p:nvSpPr>
        <p:spPr>
          <a:xfrm>
            <a:off x="755650" y="2060575"/>
            <a:ext cx="7934325" cy="3887788"/>
          </a:xfrm>
        </p:spPr>
        <p:txBody>
          <a:bodyPr/>
          <a:lstStyle/>
          <a:p>
            <a:pPr marL="0" indent="0">
              <a:buFontTx/>
              <a:buNone/>
              <a:defRPr/>
            </a:pPr>
            <a:r>
              <a:rPr lang="nl-NL" b="1" dirty="0" smtClean="0">
                <a:solidFill>
                  <a:schemeClr val="bg2"/>
                </a:solidFill>
              </a:rPr>
              <a:t>Gebruikte procedures</a:t>
            </a:r>
            <a:endParaRPr lang="en-US" b="1" dirty="0" smtClean="0">
              <a:solidFill>
                <a:schemeClr val="bg2"/>
              </a:solidFill>
            </a:endParaRPr>
          </a:p>
          <a:p>
            <a:pPr>
              <a:defRPr/>
            </a:pPr>
            <a:endParaRPr lang="nl-NL" dirty="0" smtClean="0">
              <a:solidFill>
                <a:schemeClr val="bg2"/>
              </a:solidFill>
            </a:endParaRPr>
          </a:p>
          <a:p>
            <a:pPr>
              <a:defRPr/>
            </a:pPr>
            <a:endParaRPr lang="en-US" dirty="0"/>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pic>
        <p:nvPicPr>
          <p:cNvPr id="34821" name="Picture 4" descr="AulBs2o1a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7000"/>
                    </a14:imgEffect>
                    <a14:imgEffect>
                      <a14:brightnessContrast contrast="11000"/>
                    </a14:imgEffect>
                  </a14:imgLayer>
                </a14:imgProps>
              </a:ext>
              <a:ext uri="{28A0092B-C50C-407E-A947-70E740481C1C}">
                <a14:useLocalDpi xmlns:a14="http://schemas.microsoft.com/office/drawing/2010/main" val="0"/>
              </a:ext>
            </a:extLst>
          </a:blip>
          <a:srcRect/>
          <a:stretch>
            <a:fillRect/>
          </a:stretch>
        </p:blipFill>
        <p:spPr bwMode="auto">
          <a:xfrm>
            <a:off x="395288" y="3068638"/>
            <a:ext cx="2660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AulBs2o1b"/>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rcRect b="48734"/>
          <a:stretch>
            <a:fillRect/>
          </a:stretch>
        </p:blipFill>
        <p:spPr bwMode="auto">
          <a:xfrm>
            <a:off x="3084513" y="3146425"/>
            <a:ext cx="29527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AulBs2o1b"/>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7000"/>
                    </a14:imgEffect>
                  </a14:imgLayer>
                </a14:imgProps>
              </a:ext>
              <a:ext uri="{28A0092B-C50C-407E-A947-70E740481C1C}">
                <a14:useLocalDpi xmlns:a14="http://schemas.microsoft.com/office/drawing/2010/main" val="0"/>
              </a:ext>
            </a:extLst>
          </a:blip>
          <a:srcRect t="56963"/>
          <a:stretch>
            <a:fillRect/>
          </a:stretch>
        </p:blipFill>
        <p:spPr bwMode="auto">
          <a:xfrm>
            <a:off x="6372225" y="3146425"/>
            <a:ext cx="259238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7"/>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procedures</a:t>
            </a:r>
            <a:endParaRPr lang="en-US" sz="1200"/>
          </a:p>
        </p:txBody>
      </p:sp>
      <p:sp>
        <p:nvSpPr>
          <p:cNvPr id="35849" name="TextBox 4"/>
          <p:cNvSpPr txBox="1">
            <a:spLocks noChangeArrowheads="1"/>
          </p:cNvSpPr>
          <p:nvPr/>
        </p:nvSpPr>
        <p:spPr bwMode="auto">
          <a:xfrm>
            <a:off x="2268538" y="5445125"/>
            <a:ext cx="648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dirty="0" err="1">
                <a:solidFill>
                  <a:schemeClr val="bg2"/>
                </a:solidFill>
              </a:rPr>
              <a:t>Bob’s</a:t>
            </a:r>
            <a:r>
              <a:rPr lang="nl-NL" dirty="0">
                <a:solidFill>
                  <a:schemeClr val="bg2"/>
                </a:solidFill>
              </a:rPr>
              <a:t> procedures: onzeker en onsamenhangend</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NL" b="1" dirty="0" smtClean="0">
                <a:solidFill>
                  <a:schemeClr val="accent2"/>
                </a:solidFill>
              </a:rPr>
              <a:t>Aanleiding</a:t>
            </a:r>
          </a:p>
        </p:txBody>
      </p:sp>
      <p:sp>
        <p:nvSpPr>
          <p:cNvPr id="4" name="Tijdelijke aanduiding voor datum 3"/>
          <p:cNvSpPr>
            <a:spLocks noGrp="1"/>
          </p:cNvSpPr>
          <p:nvPr>
            <p:ph type="dt" sz="quarter" idx="10"/>
          </p:nvPr>
        </p:nvSpPr>
        <p:spPr/>
        <p:txBody>
          <a:bodyPr/>
          <a:lstStyle/>
          <a:p>
            <a:pPr>
              <a:defRPr/>
            </a:pPr>
            <a:fld id="{E7F841F4-4D86-4D35-B10E-7C479136651C}" type="datetime1">
              <a:rPr lang="nl-NL" smtClean="0"/>
              <a:pPr>
                <a:defRPr/>
              </a:pPr>
              <a:t>4-2-2013</a:t>
            </a:fld>
            <a:endParaRPr lang="nl-NL"/>
          </a:p>
        </p:txBody>
      </p:sp>
      <p:graphicFrame>
        <p:nvGraphicFramePr>
          <p:cNvPr id="5124" name="Tijdelijke aanduiding voor inhoud 4"/>
          <p:cNvGraphicFramePr>
            <a:graphicFrameLocks noGrp="1" noChangeAspect="1"/>
          </p:cNvGraphicFramePr>
          <p:nvPr>
            <p:ph idx="1"/>
          </p:nvPr>
        </p:nvGraphicFramePr>
        <p:xfrm>
          <a:off x="2124075" y="2636838"/>
          <a:ext cx="5345113" cy="2520950"/>
        </p:xfrm>
        <a:graphic>
          <a:graphicData uri="http://schemas.openxmlformats.org/presentationml/2006/ole">
            <mc:AlternateContent xmlns:mc="http://schemas.openxmlformats.org/markup-compatibility/2006">
              <mc:Choice xmlns:v="urn:schemas-microsoft-com:vml" Requires="v">
                <p:oleObj spid="_x0000_s5135" name="Equation" r:id="rId4" imgW="889000" imgH="419100" progId="Equation.DSMT4">
                  <p:embed/>
                </p:oleObj>
              </mc:Choice>
              <mc:Fallback>
                <p:oleObj name="Equation" r:id="rId4" imgW="889000" imgH="419100" progId="Equation.DSMT4">
                  <p:embed/>
                  <p:pic>
                    <p:nvPicPr>
                      <p:cNvPr id="0" name="Tijdelijke aanduiding voor inhoud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636838"/>
                        <a:ext cx="5345113"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5" name="TextBox 1"/>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Bob, interview 4, </a:t>
            </a:r>
            <a:r>
              <a:rPr lang="nl-NL" sz="2400" b="1" dirty="0" smtClean="0">
                <a:solidFill>
                  <a:schemeClr val="accent6"/>
                </a:solidFill>
              </a:rPr>
              <a:t>november vwo 6</a:t>
            </a:r>
            <a:endParaRPr lang="en-US" b="1" dirty="0">
              <a:solidFill>
                <a:schemeClr val="accent6"/>
              </a:solidFill>
            </a:endParaRPr>
          </a:p>
        </p:txBody>
      </p:sp>
      <p:sp>
        <p:nvSpPr>
          <p:cNvPr id="3" name="Content Placeholder 2"/>
          <p:cNvSpPr>
            <a:spLocks noGrp="1"/>
          </p:cNvSpPr>
          <p:nvPr>
            <p:ph idx="1"/>
          </p:nvPr>
        </p:nvSpPr>
        <p:spPr>
          <a:xfrm>
            <a:off x="755650" y="2060575"/>
            <a:ext cx="7934325" cy="3887788"/>
          </a:xfrm>
        </p:spPr>
        <p:txBody>
          <a:bodyPr/>
          <a:lstStyle/>
          <a:p>
            <a:pPr marL="0" indent="0">
              <a:buFontTx/>
              <a:buNone/>
              <a:defRPr/>
            </a:pPr>
            <a:r>
              <a:rPr lang="nl-NL" b="1" dirty="0" smtClean="0">
                <a:solidFill>
                  <a:schemeClr val="bg2"/>
                </a:solidFill>
              </a:rPr>
              <a:t>Gebruikte procedures</a:t>
            </a:r>
            <a:endParaRPr lang="en-US" b="1" dirty="0" smtClean="0">
              <a:solidFill>
                <a:schemeClr val="bg2"/>
              </a:solidFill>
            </a:endParaRPr>
          </a:p>
          <a:p>
            <a:pPr>
              <a:defRPr/>
            </a:pPr>
            <a:r>
              <a:rPr lang="nl-NL" dirty="0" smtClean="0">
                <a:solidFill>
                  <a:schemeClr val="bg2"/>
                </a:solidFill>
              </a:rPr>
              <a:t>Raaklijnmethode</a:t>
            </a:r>
          </a:p>
          <a:p>
            <a:pPr>
              <a:defRPr/>
            </a:pPr>
            <a:r>
              <a:rPr lang="nl-NL" dirty="0" smtClean="0">
                <a:solidFill>
                  <a:schemeClr val="bg2"/>
                </a:solidFill>
              </a:rPr>
              <a:t>Afgeleide</a:t>
            </a:r>
          </a:p>
          <a:p>
            <a:pPr>
              <a:defRPr/>
            </a:pPr>
            <a:r>
              <a:rPr lang="nl-NL" dirty="0" smtClean="0">
                <a:solidFill>
                  <a:schemeClr val="bg2"/>
                </a:solidFill>
              </a:rPr>
              <a:t>Klein interval</a:t>
            </a:r>
          </a:p>
          <a:p>
            <a:pPr>
              <a:defRPr/>
            </a:pPr>
            <a:endParaRPr lang="nl-NL" dirty="0" smtClean="0">
              <a:solidFill>
                <a:schemeClr val="bg2"/>
              </a:solidFill>
              <a:latin typeface="Arial" pitchFamily="34" charset="0"/>
              <a:cs typeface="Arial" pitchFamily="34" charset="0"/>
            </a:endParaRPr>
          </a:p>
          <a:p>
            <a:pPr>
              <a:defRPr/>
            </a:pPr>
            <a:endParaRPr lang="nl-NL" dirty="0">
              <a:solidFill>
                <a:schemeClr val="bg2"/>
              </a:solidFill>
              <a:latin typeface="Arial" pitchFamily="34" charset="0"/>
              <a:cs typeface="Arial" pitchFamily="34" charset="0"/>
            </a:endParaRPr>
          </a:p>
          <a:p>
            <a:pPr marL="0" indent="0">
              <a:buNone/>
              <a:defRPr/>
            </a:pPr>
            <a:r>
              <a:rPr lang="nl-NL" dirty="0" smtClean="0">
                <a:solidFill>
                  <a:schemeClr val="bg2"/>
                </a:solidFill>
                <a:latin typeface="Arial" pitchFamily="34" charset="0"/>
                <a:cs typeface="Arial" pitchFamily="34" charset="0"/>
              </a:rPr>
              <a:t>“</a:t>
            </a:r>
            <a:r>
              <a:rPr lang="nl-NL" sz="1800" i="1" dirty="0" smtClean="0">
                <a:solidFill>
                  <a:schemeClr val="bg2"/>
                </a:solidFill>
                <a:latin typeface="Arial" pitchFamily="34" charset="0"/>
                <a:cs typeface="Arial" pitchFamily="34" charset="0"/>
              </a:rPr>
              <a:t>En </a:t>
            </a:r>
            <a:r>
              <a:rPr lang="nl-NL" sz="1800" i="1" dirty="0">
                <a:solidFill>
                  <a:schemeClr val="bg2"/>
                </a:solidFill>
                <a:latin typeface="Arial" pitchFamily="34" charset="0"/>
                <a:cs typeface="Arial" pitchFamily="34" charset="0"/>
              </a:rPr>
              <a:t>de snelheid is g x t geloof ik. Ja </a:t>
            </a:r>
            <a:r>
              <a:rPr lang="nl-NL" sz="1800" i="1" dirty="0" smtClean="0">
                <a:solidFill>
                  <a:schemeClr val="bg2"/>
                </a:solidFill>
                <a:latin typeface="Arial" pitchFamily="34" charset="0"/>
                <a:cs typeface="Arial" pitchFamily="34" charset="0"/>
              </a:rPr>
              <a:t>[…] </a:t>
            </a:r>
            <a:r>
              <a:rPr lang="nl-NL" sz="1800" i="1" dirty="0">
                <a:solidFill>
                  <a:schemeClr val="bg2"/>
                </a:solidFill>
                <a:latin typeface="Arial" pitchFamily="34" charset="0"/>
                <a:cs typeface="Arial" pitchFamily="34" charset="0"/>
              </a:rPr>
              <a:t>hier ook de </a:t>
            </a:r>
            <a:r>
              <a:rPr lang="nl-NL" sz="1800" i="1" dirty="0" smtClean="0">
                <a:solidFill>
                  <a:schemeClr val="bg2"/>
                </a:solidFill>
                <a:latin typeface="Arial" pitchFamily="34" charset="0"/>
                <a:cs typeface="Arial" pitchFamily="34" charset="0"/>
              </a:rPr>
              <a:t>afgelegde </a:t>
            </a:r>
            <a:r>
              <a:rPr lang="nl-NL" sz="1800" i="1" dirty="0">
                <a:solidFill>
                  <a:schemeClr val="bg2"/>
                </a:solidFill>
                <a:latin typeface="Arial" pitchFamily="34" charset="0"/>
                <a:cs typeface="Arial" pitchFamily="34" charset="0"/>
              </a:rPr>
              <a:t>afstand is een ½  </a:t>
            </a:r>
            <a:r>
              <a:rPr lang="nl-NL" sz="1800" i="1" dirty="0" err="1">
                <a:solidFill>
                  <a:schemeClr val="bg2"/>
                </a:solidFill>
                <a:latin typeface="Arial" pitchFamily="34" charset="0"/>
                <a:cs typeface="Arial" pitchFamily="34" charset="0"/>
              </a:rPr>
              <a:t>gt</a:t>
            </a:r>
            <a:r>
              <a:rPr lang="nl-NL" sz="1800" i="1" dirty="0">
                <a:solidFill>
                  <a:schemeClr val="bg2"/>
                </a:solidFill>
                <a:latin typeface="Arial" pitchFamily="34" charset="0"/>
                <a:cs typeface="Arial" pitchFamily="34" charset="0"/>
              </a:rPr>
              <a:t> kwadraat, dat is dan ook logisch dat die afgeleide dan wel weer 9,81 is. Gewoon de versnelling keer de tijd, de snelheid</a:t>
            </a:r>
            <a:r>
              <a:rPr lang="nl-NL" sz="1800" i="1" dirty="0" smtClean="0">
                <a:solidFill>
                  <a:schemeClr val="bg2"/>
                </a:solidFill>
                <a:latin typeface="Arial" pitchFamily="34" charset="0"/>
                <a:cs typeface="Arial" pitchFamily="34" charset="0"/>
              </a:rPr>
              <a:t>.”</a:t>
            </a:r>
            <a:endParaRPr lang="en-US" sz="1800" i="1" dirty="0">
              <a:solidFill>
                <a:schemeClr val="bg2"/>
              </a:solidFill>
              <a:latin typeface="Arial" pitchFamily="34" charset="0"/>
              <a:cs typeface="Arial" pitchFamily="34" charset="0"/>
            </a:endParaRPr>
          </a:p>
          <a:p>
            <a:pPr>
              <a:defRPr/>
            </a:pPr>
            <a:endParaRPr lang="nl-NL" dirty="0" smtClean="0">
              <a:solidFill>
                <a:schemeClr val="bg2"/>
              </a:solidFill>
            </a:endParaRPr>
          </a:p>
          <a:p>
            <a:pPr>
              <a:defRPr/>
            </a:pPr>
            <a:endParaRPr lang="nl-NL" dirty="0" smtClean="0">
              <a:solidFill>
                <a:schemeClr val="bg2"/>
              </a:solidFill>
            </a:endParaRPr>
          </a:p>
        </p:txBody>
      </p:sp>
      <p:sp>
        <p:nvSpPr>
          <p:cNvPr id="4" name="Date Placeholder 3"/>
          <p:cNvSpPr>
            <a:spLocks noGrp="1"/>
          </p:cNvSpPr>
          <p:nvPr>
            <p:ph type="dt" sz="quarter" idx="10"/>
          </p:nvPr>
        </p:nvSpPr>
        <p:spPr/>
        <p:txBody>
          <a:bodyPr/>
          <a:lstStyle/>
          <a:p>
            <a:pPr>
              <a:defRPr/>
            </a:pPr>
            <a:fld id="{0D6A1B0E-8512-4513-B1A9-8BD3B7D5ECFD}" type="datetime1">
              <a:rPr lang="nl-NL" smtClean="0"/>
              <a:pPr>
                <a:defRPr/>
              </a:pPr>
              <a:t>4-2-2013</a:t>
            </a:fld>
            <a:endParaRPr lang="nl-NL"/>
          </a:p>
        </p:txBody>
      </p:sp>
      <p:sp>
        <p:nvSpPr>
          <p:cNvPr id="37893" name="TextBox 7"/>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procedures</a:t>
            </a:r>
            <a:endParaRPr lang="en-US" sz="1200"/>
          </a:p>
        </p:txBody>
      </p:sp>
      <p:pic>
        <p:nvPicPr>
          <p:cNvPr id="37894" name="Picture 8"/>
          <p:cNvPicPr>
            <a:picLocks noChangeAspect="1"/>
          </p:cNvPicPr>
          <p:nvPr/>
        </p:nvPicPr>
        <p:blipFill>
          <a:blip r:embed="rId2">
            <a:extLst>
              <a:ext uri="{BEBA8EAE-BF5A-486C-A8C5-ECC9F3942E4B}">
                <a14:imgProps xmlns:a14="http://schemas.microsoft.com/office/drawing/2010/main">
                  <a14:imgLayer r:embed="rId3">
                    <a14:imgEffect>
                      <a14:sharpenSoften amount="92000"/>
                    </a14:imgEffect>
                  </a14:imgLayer>
                </a14:imgProps>
              </a:ext>
              <a:ext uri="{28A0092B-C50C-407E-A947-70E740481C1C}">
                <a14:useLocalDpi xmlns:a14="http://schemas.microsoft.com/office/drawing/2010/main" val="0"/>
              </a:ext>
            </a:extLst>
          </a:blip>
          <a:srcRect/>
          <a:stretch>
            <a:fillRect/>
          </a:stretch>
        </p:blipFill>
        <p:spPr bwMode="auto">
          <a:xfrm>
            <a:off x="5221288" y="2060575"/>
            <a:ext cx="28765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defRPr/>
            </a:pPr>
            <a:r>
              <a:rPr lang="en-US" sz="2800" b="1" dirty="0" err="1" smtClean="0">
                <a:solidFill>
                  <a:schemeClr val="accent6"/>
                </a:solidFill>
              </a:rPr>
              <a:t>Gebruikte</a:t>
            </a:r>
            <a:r>
              <a:rPr lang="en-US" sz="2800" b="1" dirty="0" smtClean="0">
                <a:solidFill>
                  <a:schemeClr val="accent6"/>
                </a:solidFill>
              </a:rPr>
              <a:t> procedures </a:t>
            </a:r>
            <a:r>
              <a:rPr lang="en-US" sz="2800" b="1" dirty="0" err="1" smtClean="0">
                <a:solidFill>
                  <a:schemeClr val="accent6"/>
                </a:solidFill>
              </a:rPr>
              <a:t>bij</a:t>
            </a:r>
            <a:r>
              <a:rPr lang="en-US" sz="2800" b="1" dirty="0" smtClean="0">
                <a:solidFill>
                  <a:schemeClr val="accent6"/>
                </a:solidFill>
              </a:rPr>
              <a:t>  </a:t>
            </a:r>
            <a:r>
              <a:rPr lang="en-US" sz="2800" b="1" dirty="0" err="1" smtClean="0">
                <a:solidFill>
                  <a:schemeClr val="accent6"/>
                </a:solidFill>
              </a:rPr>
              <a:t>opdracht</a:t>
            </a:r>
            <a:r>
              <a:rPr lang="en-US" sz="2800" b="1" dirty="0" smtClean="0">
                <a:solidFill>
                  <a:schemeClr val="accent6"/>
                </a:solidFill>
              </a:rPr>
              <a:t> </a:t>
            </a:r>
            <a:r>
              <a:rPr lang="en-US" sz="2800" b="1" i="1" dirty="0" err="1" smtClean="0">
                <a:solidFill>
                  <a:schemeClr val="accent6"/>
                </a:solidFill>
              </a:rPr>
              <a:t>Kogel</a:t>
            </a:r>
            <a:endParaRPr lang="en-US" sz="2800" b="1" i="1" dirty="0" smtClean="0">
              <a:solidFill>
                <a:schemeClr val="accent6"/>
              </a:solidFill>
            </a:endParaRPr>
          </a:p>
        </p:txBody>
      </p:sp>
      <p:graphicFrame>
        <p:nvGraphicFramePr>
          <p:cNvPr id="5" name="Tijdelijke aanduiding voor inhoud 4"/>
          <p:cNvGraphicFramePr>
            <a:graphicFrameLocks noGrp="1"/>
          </p:cNvGraphicFramePr>
          <p:nvPr>
            <p:ph idx="1"/>
          </p:nvPr>
        </p:nvGraphicFramePr>
        <p:xfrm>
          <a:off x="179388" y="2205038"/>
          <a:ext cx="8856662" cy="4103687"/>
        </p:xfrm>
        <a:graphic>
          <a:graphicData uri="http://schemas.openxmlformats.org/drawingml/2006/table">
            <a:tbl>
              <a:tblPr>
                <a:tableStyleId>{5C22544A-7EE6-4342-B048-85BDC9FD1C3A}</a:tableStyleId>
              </a:tblPr>
              <a:tblGrid>
                <a:gridCol w="2043238"/>
                <a:gridCol w="1527249"/>
                <a:gridCol w="277233"/>
                <a:gridCol w="278219"/>
                <a:gridCol w="276246"/>
                <a:gridCol w="277233"/>
                <a:gridCol w="277233"/>
                <a:gridCol w="276246"/>
                <a:gridCol w="277233"/>
                <a:gridCol w="276246"/>
                <a:gridCol w="277233"/>
                <a:gridCol w="277233"/>
                <a:gridCol w="251582"/>
                <a:gridCol w="251582"/>
                <a:gridCol w="251582"/>
                <a:gridCol w="251582"/>
                <a:gridCol w="251582"/>
                <a:gridCol w="251582"/>
                <a:gridCol w="251582"/>
                <a:gridCol w="251582"/>
                <a:gridCol w="251582"/>
                <a:gridCol w="251582"/>
              </a:tblGrid>
              <a:tr h="609599">
                <a:tc>
                  <a:txBody>
                    <a:bodyPr/>
                    <a:lstStyle/>
                    <a:p>
                      <a:pPr algn="ctr">
                        <a:spcAft>
                          <a:spcPts val="0"/>
                        </a:spcAft>
                      </a:pPr>
                      <a:r>
                        <a:rPr lang="nl-NL" sz="2000" dirty="0">
                          <a:solidFill>
                            <a:schemeClr val="bg2"/>
                          </a:solidFill>
                          <a:effectLst/>
                        </a:rPr>
                        <a:t> </a:t>
                      </a:r>
                      <a:endParaRPr lang="nl-NL" sz="20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noFill/>
                  </a:tcPr>
                </a:tc>
                <a:tc>
                  <a:txBody>
                    <a:bodyPr/>
                    <a:lstStyle/>
                    <a:p>
                      <a:pPr algn="ctr">
                        <a:spcAft>
                          <a:spcPts val="0"/>
                        </a:spcAft>
                      </a:pPr>
                      <a:r>
                        <a:rPr lang="nl-NL" sz="2000" dirty="0">
                          <a:solidFill>
                            <a:schemeClr val="bg2"/>
                          </a:solidFill>
                          <a:effectLst/>
                        </a:rPr>
                        <a:t> </a:t>
                      </a:r>
                      <a:endParaRPr lang="nl-NL" sz="20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gridSpan="10">
                  <a:txBody>
                    <a:bodyPr/>
                    <a:lstStyle/>
                    <a:p>
                      <a:pPr algn="ctr">
                        <a:spcAft>
                          <a:spcPts val="0"/>
                        </a:spcAft>
                      </a:pPr>
                      <a:r>
                        <a:rPr lang="en-GB" sz="2000" dirty="0">
                          <a:solidFill>
                            <a:schemeClr val="bg2"/>
                          </a:solidFill>
                          <a:effectLst/>
                        </a:rPr>
                        <a:t>Interview 2, </a:t>
                      </a:r>
                      <a:r>
                        <a:rPr lang="en-GB" sz="2000" dirty="0" err="1">
                          <a:solidFill>
                            <a:schemeClr val="bg2"/>
                          </a:solidFill>
                          <a:effectLst/>
                        </a:rPr>
                        <a:t>vwo</a:t>
                      </a:r>
                      <a:r>
                        <a:rPr lang="en-GB" sz="2000" dirty="0">
                          <a:solidFill>
                            <a:schemeClr val="bg2"/>
                          </a:solidFill>
                          <a:effectLst/>
                        </a:rPr>
                        <a:t> 5, </a:t>
                      </a:r>
                      <a:r>
                        <a:rPr lang="en-GB" sz="2000" dirty="0" err="1">
                          <a:solidFill>
                            <a:schemeClr val="bg2"/>
                          </a:solidFill>
                          <a:effectLst/>
                        </a:rPr>
                        <a:t>november</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10">
                  <a:txBody>
                    <a:bodyPr/>
                    <a:lstStyle/>
                    <a:p>
                      <a:pPr algn="ctr">
                        <a:spcAft>
                          <a:spcPts val="0"/>
                        </a:spcAft>
                      </a:pPr>
                      <a:r>
                        <a:rPr lang="en-GB" sz="2000" dirty="0">
                          <a:solidFill>
                            <a:schemeClr val="bg2"/>
                          </a:solidFill>
                          <a:effectLst/>
                        </a:rPr>
                        <a:t>Interview 4, </a:t>
                      </a:r>
                      <a:r>
                        <a:rPr lang="en-GB" sz="2000" dirty="0" err="1">
                          <a:solidFill>
                            <a:schemeClr val="bg2"/>
                          </a:solidFill>
                          <a:effectLst/>
                        </a:rPr>
                        <a:t>vwo</a:t>
                      </a:r>
                      <a:r>
                        <a:rPr lang="en-GB" sz="2000" dirty="0">
                          <a:solidFill>
                            <a:schemeClr val="bg2"/>
                          </a:solidFill>
                          <a:effectLst/>
                        </a:rPr>
                        <a:t> 6, </a:t>
                      </a:r>
                      <a:r>
                        <a:rPr lang="en-GB" sz="2000" dirty="0" err="1">
                          <a:solidFill>
                            <a:schemeClr val="bg2"/>
                          </a:solidFill>
                          <a:effectLst/>
                        </a:rPr>
                        <a:t>november</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619121">
                <a:tc>
                  <a:txBody>
                    <a:bodyPr/>
                    <a:lstStyle/>
                    <a:p>
                      <a:pPr>
                        <a:spcAft>
                          <a:spcPts val="0"/>
                        </a:spcAft>
                      </a:pPr>
                      <a:r>
                        <a:rPr lang="en-GB" sz="2000" dirty="0">
                          <a:solidFill>
                            <a:schemeClr val="bg2"/>
                          </a:solidFill>
                          <a:effectLst/>
                        </a:rPr>
                        <a:t>procedure</a:t>
                      </a:r>
                      <a:endParaRPr lang="nl-NL" sz="20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err="1">
                          <a:solidFill>
                            <a:schemeClr val="bg2"/>
                          </a:solidFill>
                          <a:effectLst/>
                        </a:rPr>
                        <a:t>behandeld</a:t>
                      </a:r>
                      <a:r>
                        <a:rPr lang="en-GB" sz="2000" dirty="0">
                          <a:solidFill>
                            <a:schemeClr val="bg2"/>
                          </a:solidFill>
                          <a:effectLst/>
                        </a:rPr>
                        <a:t> </a:t>
                      </a:r>
                      <a:r>
                        <a:rPr lang="en-GB" sz="2000" dirty="0" err="1">
                          <a:solidFill>
                            <a:schemeClr val="bg2"/>
                          </a:solidFill>
                          <a:effectLst/>
                        </a:rPr>
                        <a:t>bij</a:t>
                      </a:r>
                      <a:endParaRPr lang="nl-NL" sz="20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A</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B</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2000" dirty="0">
                          <a:solidFill>
                            <a:schemeClr val="bg2"/>
                          </a:solidFill>
                          <a:effectLst/>
                        </a:rPr>
                        <a:t>C</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D</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smtClean="0">
                          <a:solidFill>
                            <a:schemeClr val="bg2"/>
                          </a:solidFill>
                          <a:effectLst/>
                        </a:rPr>
                        <a:t>E</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dirty="0">
                          <a:solidFill>
                            <a:schemeClr val="bg2"/>
                          </a:solidFill>
                          <a:effectLst/>
                        </a:rPr>
                        <a:t>K</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M</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N</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O</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P</a:t>
                      </a:r>
                      <a:endParaRPr lang="nl-NL" sz="20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A</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B</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GB" sz="2000" dirty="0">
                          <a:solidFill>
                            <a:schemeClr val="bg2"/>
                          </a:solidFill>
                          <a:effectLst/>
                        </a:rPr>
                        <a:t>C</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D</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E</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dirty="0">
                          <a:solidFill>
                            <a:schemeClr val="bg2"/>
                          </a:solidFill>
                          <a:effectLst/>
                        </a:rPr>
                        <a:t>K</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M</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N</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O</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P</a:t>
                      </a:r>
                      <a:endParaRPr lang="nl-NL" sz="20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8161">
                <a:tc>
                  <a:txBody>
                    <a:bodyPr/>
                    <a:lstStyle/>
                    <a:p>
                      <a:pPr>
                        <a:spcAft>
                          <a:spcPts val="0"/>
                        </a:spcAft>
                      </a:pPr>
                      <a:r>
                        <a:rPr lang="en-US" sz="1800">
                          <a:solidFill>
                            <a:schemeClr val="bg2"/>
                          </a:solidFill>
                          <a:effectLst/>
                        </a:rPr>
                        <a:t>Klein-intervalmethode</a:t>
                      </a:r>
                      <a:endParaRPr lang="nl-NL" sz="180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947">
                <a:tc>
                  <a:txBody>
                    <a:bodyPr/>
                    <a:lstStyle/>
                    <a:p>
                      <a:pPr>
                        <a:spcAft>
                          <a:spcPts val="0"/>
                        </a:spcAft>
                      </a:pPr>
                      <a:r>
                        <a:rPr lang="nl-NL" sz="1800" dirty="0">
                          <a:solidFill>
                            <a:schemeClr val="bg2"/>
                          </a:solidFill>
                          <a:effectLst/>
                        </a:rPr>
                        <a:t>GRM-optie </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l-NL"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947">
                <a:tc>
                  <a:txBody>
                    <a:bodyPr/>
                    <a:lstStyle/>
                    <a:p>
                      <a:pPr>
                        <a:spcAft>
                          <a:spcPts val="0"/>
                        </a:spcAft>
                      </a:pPr>
                      <a:r>
                        <a:rPr lang="en-US" sz="1800" dirty="0" err="1">
                          <a:solidFill>
                            <a:schemeClr val="bg2"/>
                          </a:solidFill>
                          <a:effectLst/>
                        </a:rPr>
                        <a:t>Raaklijnmethode</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err="1">
                          <a:solidFill>
                            <a:schemeClr val="bg2"/>
                          </a:solidFill>
                          <a:effectLst/>
                        </a:rPr>
                        <a:t>na</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9051">
                <a:tc>
                  <a:txBody>
                    <a:bodyPr/>
                    <a:lstStyle/>
                    <a:p>
                      <a:pPr>
                        <a:spcAft>
                          <a:spcPts val="0"/>
                        </a:spcAft>
                      </a:pPr>
                      <a:r>
                        <a:rPr lang="en-GB" sz="1800" dirty="0">
                          <a:solidFill>
                            <a:schemeClr val="bg2"/>
                          </a:solidFill>
                          <a:effectLst/>
                        </a:rPr>
                        <a:t>Symbolisch differentiëren </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7858">
                <a:tc>
                  <a:txBody>
                    <a:bodyPr/>
                    <a:lstStyle/>
                    <a:p>
                      <a:pPr>
                        <a:spcAft>
                          <a:spcPts val="0"/>
                        </a:spcAft>
                      </a:pPr>
                      <a:r>
                        <a:rPr lang="en-US" sz="1800" dirty="0" err="1" smtClean="0">
                          <a:solidFill>
                            <a:schemeClr val="bg2"/>
                          </a:solidFill>
                          <a:effectLst/>
                        </a:rPr>
                        <a:t>Natuurkunde-formules</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err="1">
                          <a:solidFill>
                            <a:schemeClr val="bg2"/>
                          </a:solidFill>
                          <a:effectLst/>
                        </a:rPr>
                        <a:t>na</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smtClean="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4" name="Tijdelijke aanduiding voor datum 3"/>
          <p:cNvSpPr>
            <a:spLocks noGrp="1"/>
          </p:cNvSpPr>
          <p:nvPr>
            <p:ph type="dt" sz="quarter" idx="10"/>
          </p:nvPr>
        </p:nvSpPr>
        <p:spPr/>
        <p:txBody>
          <a:bodyPr/>
          <a:lstStyle/>
          <a:p>
            <a:pPr>
              <a:defRPr/>
            </a:pPr>
            <a:fld id="{0216AF23-CC53-4070-956E-C90D92767CC3}" type="datetime1">
              <a:rPr lang="nl-NL" smtClean="0"/>
              <a:pPr>
                <a:defRPr/>
              </a:pPr>
              <a:t>4-2-2013</a:t>
            </a:fld>
            <a:endParaRPr lang="nl-NL"/>
          </a:p>
        </p:txBody>
      </p:sp>
      <p:sp>
        <p:nvSpPr>
          <p:cNvPr id="39085" name="TextBox 7"/>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procedures</a:t>
            </a:r>
            <a:endParaRPr lang="en-US" sz="12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defRPr/>
            </a:pPr>
            <a:r>
              <a:rPr lang="en-US" sz="2800" b="1" dirty="0" err="1" smtClean="0">
                <a:solidFill>
                  <a:schemeClr val="accent6"/>
                </a:solidFill>
              </a:rPr>
              <a:t>Gebruikte</a:t>
            </a:r>
            <a:r>
              <a:rPr lang="en-US" sz="2800" b="1" dirty="0" smtClean="0">
                <a:solidFill>
                  <a:schemeClr val="accent6"/>
                </a:solidFill>
              </a:rPr>
              <a:t> procedures </a:t>
            </a:r>
            <a:r>
              <a:rPr lang="en-US" sz="2800" b="1" dirty="0" err="1" smtClean="0">
                <a:solidFill>
                  <a:schemeClr val="accent6"/>
                </a:solidFill>
              </a:rPr>
              <a:t>bij</a:t>
            </a:r>
            <a:r>
              <a:rPr lang="en-US" sz="2800" b="1" dirty="0" smtClean="0">
                <a:solidFill>
                  <a:schemeClr val="accent6"/>
                </a:solidFill>
              </a:rPr>
              <a:t>  </a:t>
            </a:r>
            <a:r>
              <a:rPr lang="en-US" sz="2800" b="1" dirty="0" err="1" smtClean="0">
                <a:solidFill>
                  <a:schemeClr val="accent6"/>
                </a:solidFill>
              </a:rPr>
              <a:t>opdracht</a:t>
            </a:r>
            <a:r>
              <a:rPr lang="en-US" sz="2800" b="1" dirty="0" smtClean="0">
                <a:solidFill>
                  <a:schemeClr val="accent6"/>
                </a:solidFill>
              </a:rPr>
              <a:t> </a:t>
            </a:r>
            <a:r>
              <a:rPr lang="en-US" sz="2800" b="1" i="1" dirty="0" err="1" smtClean="0">
                <a:solidFill>
                  <a:schemeClr val="accent6"/>
                </a:solidFill>
              </a:rPr>
              <a:t>Kogel</a:t>
            </a:r>
            <a:endParaRPr lang="en-US" sz="2800" b="1" i="1" dirty="0" smtClean="0">
              <a:solidFill>
                <a:schemeClr val="accent6"/>
              </a:solidFill>
            </a:endParaRPr>
          </a:p>
        </p:txBody>
      </p:sp>
      <p:graphicFrame>
        <p:nvGraphicFramePr>
          <p:cNvPr id="5" name="Tijdelijke aanduiding voor inhoud 4"/>
          <p:cNvGraphicFramePr>
            <a:graphicFrameLocks noGrp="1"/>
          </p:cNvGraphicFramePr>
          <p:nvPr>
            <p:ph idx="1"/>
          </p:nvPr>
        </p:nvGraphicFramePr>
        <p:xfrm>
          <a:off x="179388" y="2205038"/>
          <a:ext cx="8856662" cy="4103687"/>
        </p:xfrm>
        <a:graphic>
          <a:graphicData uri="http://schemas.openxmlformats.org/drawingml/2006/table">
            <a:tbl>
              <a:tblPr>
                <a:tableStyleId>{5C22544A-7EE6-4342-B048-85BDC9FD1C3A}</a:tableStyleId>
              </a:tblPr>
              <a:tblGrid>
                <a:gridCol w="2043238"/>
                <a:gridCol w="1527249"/>
                <a:gridCol w="277233"/>
                <a:gridCol w="278219"/>
                <a:gridCol w="276246"/>
                <a:gridCol w="277233"/>
                <a:gridCol w="277233"/>
                <a:gridCol w="276246"/>
                <a:gridCol w="277233"/>
                <a:gridCol w="276246"/>
                <a:gridCol w="277233"/>
                <a:gridCol w="277233"/>
                <a:gridCol w="251582"/>
                <a:gridCol w="251582"/>
                <a:gridCol w="251582"/>
                <a:gridCol w="251582"/>
                <a:gridCol w="251582"/>
                <a:gridCol w="251582"/>
                <a:gridCol w="251582"/>
                <a:gridCol w="251582"/>
                <a:gridCol w="251582"/>
                <a:gridCol w="251582"/>
              </a:tblGrid>
              <a:tr h="609599">
                <a:tc>
                  <a:txBody>
                    <a:bodyPr/>
                    <a:lstStyle/>
                    <a:p>
                      <a:pPr algn="ctr">
                        <a:spcAft>
                          <a:spcPts val="0"/>
                        </a:spcAft>
                      </a:pPr>
                      <a:r>
                        <a:rPr lang="nl-NL" sz="2000" dirty="0">
                          <a:solidFill>
                            <a:schemeClr val="bg2"/>
                          </a:solidFill>
                          <a:effectLst/>
                        </a:rPr>
                        <a:t> </a:t>
                      </a:r>
                      <a:endParaRPr lang="nl-NL" sz="20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noFill/>
                  </a:tcPr>
                </a:tc>
                <a:tc>
                  <a:txBody>
                    <a:bodyPr/>
                    <a:lstStyle/>
                    <a:p>
                      <a:pPr algn="ctr">
                        <a:spcAft>
                          <a:spcPts val="0"/>
                        </a:spcAft>
                      </a:pPr>
                      <a:r>
                        <a:rPr lang="nl-NL" sz="2000" dirty="0">
                          <a:solidFill>
                            <a:schemeClr val="bg2"/>
                          </a:solidFill>
                          <a:effectLst/>
                        </a:rPr>
                        <a:t> </a:t>
                      </a:r>
                      <a:endParaRPr lang="nl-NL" sz="20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gridSpan="10">
                  <a:txBody>
                    <a:bodyPr/>
                    <a:lstStyle/>
                    <a:p>
                      <a:pPr algn="ctr">
                        <a:spcAft>
                          <a:spcPts val="0"/>
                        </a:spcAft>
                      </a:pPr>
                      <a:r>
                        <a:rPr lang="en-GB" sz="2000" dirty="0">
                          <a:solidFill>
                            <a:schemeClr val="bg2"/>
                          </a:solidFill>
                          <a:effectLst/>
                        </a:rPr>
                        <a:t>Interview 2, </a:t>
                      </a:r>
                      <a:r>
                        <a:rPr lang="en-GB" sz="2000" dirty="0" err="1">
                          <a:solidFill>
                            <a:schemeClr val="bg2"/>
                          </a:solidFill>
                          <a:effectLst/>
                        </a:rPr>
                        <a:t>vwo</a:t>
                      </a:r>
                      <a:r>
                        <a:rPr lang="en-GB" sz="2000" dirty="0">
                          <a:solidFill>
                            <a:schemeClr val="bg2"/>
                          </a:solidFill>
                          <a:effectLst/>
                        </a:rPr>
                        <a:t> 5, </a:t>
                      </a:r>
                      <a:r>
                        <a:rPr lang="en-GB" sz="2000" dirty="0" err="1">
                          <a:solidFill>
                            <a:schemeClr val="bg2"/>
                          </a:solidFill>
                          <a:effectLst/>
                        </a:rPr>
                        <a:t>november</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10">
                  <a:txBody>
                    <a:bodyPr/>
                    <a:lstStyle/>
                    <a:p>
                      <a:pPr algn="ctr">
                        <a:spcAft>
                          <a:spcPts val="0"/>
                        </a:spcAft>
                      </a:pPr>
                      <a:r>
                        <a:rPr lang="en-GB" sz="2000" dirty="0">
                          <a:solidFill>
                            <a:schemeClr val="bg2"/>
                          </a:solidFill>
                          <a:effectLst/>
                        </a:rPr>
                        <a:t>Interview 4, </a:t>
                      </a:r>
                      <a:r>
                        <a:rPr lang="en-GB" sz="2000" dirty="0" err="1">
                          <a:solidFill>
                            <a:schemeClr val="bg2"/>
                          </a:solidFill>
                          <a:effectLst/>
                        </a:rPr>
                        <a:t>vwo</a:t>
                      </a:r>
                      <a:r>
                        <a:rPr lang="en-GB" sz="2000" dirty="0">
                          <a:solidFill>
                            <a:schemeClr val="bg2"/>
                          </a:solidFill>
                          <a:effectLst/>
                        </a:rPr>
                        <a:t> 6, </a:t>
                      </a:r>
                      <a:r>
                        <a:rPr lang="en-GB" sz="2000" dirty="0" err="1">
                          <a:solidFill>
                            <a:schemeClr val="bg2"/>
                          </a:solidFill>
                          <a:effectLst/>
                        </a:rPr>
                        <a:t>november</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619121">
                <a:tc>
                  <a:txBody>
                    <a:bodyPr/>
                    <a:lstStyle/>
                    <a:p>
                      <a:pPr>
                        <a:spcAft>
                          <a:spcPts val="0"/>
                        </a:spcAft>
                      </a:pPr>
                      <a:r>
                        <a:rPr lang="en-GB" sz="2000" dirty="0">
                          <a:solidFill>
                            <a:schemeClr val="bg2"/>
                          </a:solidFill>
                          <a:effectLst/>
                        </a:rPr>
                        <a:t>procedure</a:t>
                      </a:r>
                      <a:endParaRPr lang="nl-NL" sz="20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err="1">
                          <a:solidFill>
                            <a:schemeClr val="bg2"/>
                          </a:solidFill>
                          <a:effectLst/>
                        </a:rPr>
                        <a:t>behandeld</a:t>
                      </a:r>
                      <a:r>
                        <a:rPr lang="en-GB" sz="2000" dirty="0">
                          <a:solidFill>
                            <a:schemeClr val="bg2"/>
                          </a:solidFill>
                          <a:effectLst/>
                        </a:rPr>
                        <a:t> </a:t>
                      </a:r>
                      <a:r>
                        <a:rPr lang="en-GB" sz="2000" dirty="0" err="1">
                          <a:solidFill>
                            <a:schemeClr val="bg2"/>
                          </a:solidFill>
                          <a:effectLst/>
                        </a:rPr>
                        <a:t>bij</a:t>
                      </a:r>
                      <a:endParaRPr lang="nl-NL" sz="20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A</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B</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dirty="0">
                          <a:solidFill>
                            <a:schemeClr val="bg2"/>
                          </a:solidFill>
                          <a:effectLst/>
                        </a:rPr>
                        <a:t>C</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D</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smtClean="0">
                          <a:solidFill>
                            <a:schemeClr val="bg2"/>
                          </a:solidFill>
                          <a:effectLst/>
                        </a:rPr>
                        <a:t>E</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dirty="0">
                          <a:solidFill>
                            <a:schemeClr val="bg2"/>
                          </a:solidFill>
                          <a:effectLst/>
                        </a:rPr>
                        <a:t>K</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M</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N</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O</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P</a:t>
                      </a:r>
                      <a:endParaRPr lang="nl-NL" sz="20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A</a:t>
                      </a:r>
                      <a:endParaRPr lang="nl-NL" sz="20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GB" sz="2000" dirty="0">
                          <a:solidFill>
                            <a:schemeClr val="bg2"/>
                          </a:solidFill>
                          <a:effectLst/>
                        </a:rPr>
                        <a:t>B</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000" dirty="0">
                          <a:solidFill>
                            <a:schemeClr val="bg2"/>
                          </a:solidFill>
                          <a:effectLst/>
                        </a:rPr>
                        <a:t>C</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D</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E</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dirty="0">
                          <a:solidFill>
                            <a:schemeClr val="bg2"/>
                          </a:solidFill>
                          <a:effectLst/>
                        </a:rPr>
                        <a:t>K</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M</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N</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O</a:t>
                      </a:r>
                      <a:endParaRPr lang="nl-NL" sz="20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spcAft>
                          <a:spcPts val="0"/>
                        </a:spcAft>
                      </a:pPr>
                      <a:r>
                        <a:rPr lang="en-US" sz="2000" dirty="0">
                          <a:solidFill>
                            <a:schemeClr val="bg2"/>
                          </a:solidFill>
                          <a:effectLst/>
                        </a:rPr>
                        <a:t>P</a:t>
                      </a:r>
                      <a:endParaRPr lang="nl-NL" sz="20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558161">
                <a:tc>
                  <a:txBody>
                    <a:bodyPr/>
                    <a:lstStyle/>
                    <a:p>
                      <a:pPr>
                        <a:spcAft>
                          <a:spcPts val="0"/>
                        </a:spcAft>
                      </a:pPr>
                      <a:r>
                        <a:rPr lang="en-US" sz="1800">
                          <a:solidFill>
                            <a:schemeClr val="bg2"/>
                          </a:solidFill>
                          <a:effectLst/>
                        </a:rPr>
                        <a:t>Klein-intervalmethode</a:t>
                      </a:r>
                      <a:endParaRPr lang="nl-NL" sz="180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947">
                <a:tc>
                  <a:txBody>
                    <a:bodyPr/>
                    <a:lstStyle/>
                    <a:p>
                      <a:pPr>
                        <a:spcAft>
                          <a:spcPts val="0"/>
                        </a:spcAft>
                      </a:pPr>
                      <a:r>
                        <a:rPr lang="nl-NL" sz="1800" dirty="0">
                          <a:solidFill>
                            <a:schemeClr val="bg2"/>
                          </a:solidFill>
                          <a:effectLst/>
                        </a:rPr>
                        <a:t>GRM-optie </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nl-NL"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947">
                <a:tc>
                  <a:txBody>
                    <a:bodyPr/>
                    <a:lstStyle/>
                    <a:p>
                      <a:pPr>
                        <a:spcAft>
                          <a:spcPts val="0"/>
                        </a:spcAft>
                      </a:pPr>
                      <a:r>
                        <a:rPr lang="en-US" sz="1800" dirty="0" err="1">
                          <a:solidFill>
                            <a:schemeClr val="bg2"/>
                          </a:solidFill>
                          <a:effectLst/>
                        </a:rPr>
                        <a:t>Raaklijnmethode</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err="1">
                          <a:solidFill>
                            <a:schemeClr val="bg2"/>
                          </a:solidFill>
                          <a:effectLst/>
                        </a:rPr>
                        <a:t>na</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9051">
                <a:tc>
                  <a:txBody>
                    <a:bodyPr/>
                    <a:lstStyle/>
                    <a:p>
                      <a:pPr>
                        <a:spcAft>
                          <a:spcPts val="0"/>
                        </a:spcAft>
                      </a:pPr>
                      <a:r>
                        <a:rPr lang="en-GB" sz="1800" dirty="0">
                          <a:solidFill>
                            <a:schemeClr val="bg2"/>
                          </a:solidFill>
                          <a:effectLst/>
                        </a:rPr>
                        <a:t>Symbolisch differentiëren </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err="1">
                          <a:solidFill>
                            <a:schemeClr val="bg2"/>
                          </a:solidFill>
                          <a:effectLst/>
                        </a:rPr>
                        <a:t>wi</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smtClean="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7858">
                <a:tc>
                  <a:txBody>
                    <a:bodyPr/>
                    <a:lstStyle/>
                    <a:p>
                      <a:pPr>
                        <a:spcAft>
                          <a:spcPts val="0"/>
                        </a:spcAft>
                      </a:pPr>
                      <a:r>
                        <a:rPr lang="en-US" sz="1800" dirty="0" err="1" smtClean="0">
                          <a:solidFill>
                            <a:schemeClr val="bg2"/>
                          </a:solidFill>
                          <a:effectLst/>
                        </a:rPr>
                        <a:t>Natuurkunde-formules</a:t>
                      </a:r>
                      <a:endParaRPr lang="nl-NL" sz="1800" dirty="0">
                        <a:solidFill>
                          <a:schemeClr val="bg2"/>
                        </a:solidFill>
                        <a:effectLst/>
                        <a:latin typeface="Times New Roman"/>
                        <a:ea typeface="Times New Roman"/>
                      </a:endParaRPr>
                    </a:p>
                  </a:txBody>
                  <a:tcPr marL="9525" marR="9525" marT="9522"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err="1">
                          <a:solidFill>
                            <a:schemeClr val="bg2"/>
                          </a:solidFill>
                          <a:effectLst/>
                        </a:rPr>
                        <a:t>na</a:t>
                      </a:r>
                      <a:endParaRPr lang="nl-NL" sz="1800" dirty="0">
                        <a:solidFill>
                          <a:schemeClr val="bg2"/>
                        </a:solidFill>
                        <a:effectLst/>
                        <a:latin typeface="Times New Roman"/>
                        <a:ea typeface="Times New Roman"/>
                      </a:endParaRPr>
                    </a:p>
                  </a:txBody>
                  <a:tcPr marL="9525" marR="9525" marT="9522"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rPr>
                        <a:t> </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smtClean="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a:solidFill>
                            <a:schemeClr val="bg2"/>
                          </a:solidFill>
                          <a:effectLst/>
                          <a:sym typeface="Wingdings 2"/>
                        </a:rPr>
                        <a:t></a:t>
                      </a:r>
                      <a:endParaRPr lang="nl-NL" sz="180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rPr>
                        <a:t> </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800" dirty="0">
                          <a:solidFill>
                            <a:schemeClr val="bg2"/>
                          </a:solidFill>
                          <a:effectLst/>
                          <a:sym typeface="Wingdings 2"/>
                        </a:rPr>
                        <a:t></a:t>
                      </a:r>
                      <a:endParaRPr lang="nl-NL" sz="1800" dirty="0">
                        <a:solidFill>
                          <a:schemeClr val="bg2"/>
                        </a:solidFill>
                        <a:effectLst/>
                        <a:latin typeface="Times New Roman"/>
                        <a:ea typeface="Times New Roman"/>
                      </a:endParaRPr>
                    </a:p>
                  </a:txBody>
                  <a:tcPr marL="0" marR="0" marT="0" marB="0" anchor="b">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4" name="Tijdelijke aanduiding voor datum 3"/>
          <p:cNvSpPr>
            <a:spLocks noGrp="1"/>
          </p:cNvSpPr>
          <p:nvPr>
            <p:ph type="dt" sz="quarter" idx="10"/>
          </p:nvPr>
        </p:nvSpPr>
        <p:spPr/>
        <p:txBody>
          <a:bodyPr/>
          <a:lstStyle/>
          <a:p>
            <a:pPr>
              <a:defRPr/>
            </a:pPr>
            <a:fld id="{0216AF23-CC53-4070-956E-C90D92767CC3}" type="datetime1">
              <a:rPr lang="nl-NL" smtClean="0"/>
              <a:pPr>
                <a:defRPr/>
              </a:pPr>
              <a:t>4-2-2013</a:t>
            </a:fld>
            <a:endParaRPr lang="nl-NL"/>
          </a:p>
        </p:txBody>
      </p:sp>
      <p:sp>
        <p:nvSpPr>
          <p:cNvPr id="40109" name="TextBox 7"/>
          <p:cNvSpPr txBox="1">
            <a:spLocks noChangeArrowheads="1"/>
          </p:cNvSpPr>
          <p:nvPr/>
        </p:nvSpPr>
        <p:spPr bwMode="auto">
          <a:xfrm>
            <a:off x="6659563" y="6308725"/>
            <a:ext cx="248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procedures</a:t>
            </a:r>
            <a:endParaRPr lang="en-US" sz="1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b="1" dirty="0" smtClean="0">
                <a:solidFill>
                  <a:schemeClr val="accent6"/>
                </a:solidFill>
              </a:rPr>
              <a:t>Elly interview 2, </a:t>
            </a:r>
            <a:r>
              <a:rPr lang="nl-NL" sz="2400" b="1" dirty="0" smtClean="0">
                <a:solidFill>
                  <a:schemeClr val="accent6"/>
                </a:solidFill>
              </a:rPr>
              <a:t>november vwo 5</a:t>
            </a:r>
            <a:endParaRPr lang="en-US" dirty="0"/>
          </a:p>
        </p:txBody>
      </p:sp>
      <p:sp>
        <p:nvSpPr>
          <p:cNvPr id="41987" name="Content Placeholder 2"/>
          <p:cNvSpPr>
            <a:spLocks noGrp="1"/>
          </p:cNvSpPr>
          <p:nvPr>
            <p:ph idx="1"/>
          </p:nvPr>
        </p:nvSpPr>
        <p:spPr/>
        <p:txBody>
          <a:bodyPr/>
          <a:lstStyle/>
          <a:p>
            <a:pPr marL="0" indent="0">
              <a:buFontTx/>
              <a:buNone/>
            </a:pPr>
            <a:r>
              <a:rPr lang="nl-NL" dirty="0" smtClean="0">
                <a:solidFill>
                  <a:schemeClr val="bg2"/>
                </a:solidFill>
                <a:latin typeface="Arial" charset="0"/>
                <a:cs typeface="Arial" charset="0"/>
              </a:rPr>
              <a:t>Opdracht Kogel</a:t>
            </a:r>
          </a:p>
          <a:p>
            <a:pPr marL="0" indent="0">
              <a:buFontTx/>
              <a:buNone/>
            </a:pPr>
            <a:r>
              <a:rPr lang="nl-NL" sz="1800" i="1" dirty="0" smtClean="0">
                <a:solidFill>
                  <a:schemeClr val="bg2"/>
                </a:solidFill>
                <a:latin typeface="Arial" charset="0"/>
                <a:cs typeface="Arial" charset="0"/>
              </a:rPr>
              <a:t>“Ik herinner me dit half, half van de laatste wiskundetoets”</a:t>
            </a:r>
          </a:p>
          <a:p>
            <a:pPr marL="0" indent="0">
              <a:buFontTx/>
              <a:buNone/>
            </a:pPr>
            <a:endParaRPr lang="nl-NL" sz="1800" i="1" dirty="0" smtClean="0">
              <a:solidFill>
                <a:schemeClr val="bg2"/>
              </a:solidFill>
              <a:latin typeface="Arial" charset="0"/>
              <a:cs typeface="Arial" charset="0"/>
            </a:endParaRPr>
          </a:p>
          <a:p>
            <a:pPr marL="0" indent="0">
              <a:buFontTx/>
              <a:buNone/>
            </a:pPr>
            <a:r>
              <a:rPr lang="nl-NL" sz="1800" dirty="0" smtClean="0">
                <a:solidFill>
                  <a:schemeClr val="bg2"/>
                </a:solidFill>
                <a:latin typeface="Arial" charset="0"/>
                <a:cs typeface="Arial" charset="0"/>
              </a:rPr>
              <a:t>Schrijft op v = s/t  of t/s</a:t>
            </a:r>
          </a:p>
          <a:p>
            <a:pPr marL="0" indent="0">
              <a:buFontTx/>
              <a:buNone/>
            </a:pPr>
            <a:endParaRPr lang="nl-NL" sz="1800" dirty="0" smtClean="0">
              <a:solidFill>
                <a:schemeClr val="bg2"/>
              </a:solidFill>
              <a:latin typeface="Arial" charset="0"/>
              <a:cs typeface="Arial" charset="0"/>
            </a:endParaRPr>
          </a:p>
          <a:p>
            <a:pPr marL="0" indent="0">
              <a:buFontTx/>
              <a:buNone/>
            </a:pPr>
            <a:r>
              <a:rPr lang="nl-NL" sz="1800" i="1" dirty="0" smtClean="0">
                <a:solidFill>
                  <a:schemeClr val="bg2"/>
                </a:solidFill>
                <a:latin typeface="Arial" charset="0"/>
                <a:cs typeface="Arial" charset="0"/>
              </a:rPr>
              <a:t>“de snelheid […] ik ben zo slecht in het onthouden van formules”</a:t>
            </a:r>
          </a:p>
          <a:p>
            <a:pPr marL="0" indent="0">
              <a:buFontTx/>
              <a:buNone/>
            </a:pPr>
            <a:endParaRPr lang="nl-NL" sz="1800" i="1" dirty="0" smtClean="0">
              <a:solidFill>
                <a:schemeClr val="bg2"/>
              </a:solidFill>
              <a:latin typeface="Arial" charset="0"/>
              <a:cs typeface="Arial" charset="0"/>
            </a:endParaRPr>
          </a:p>
          <a:p>
            <a:pPr marL="0" indent="0">
              <a:buFontTx/>
              <a:buNone/>
            </a:pPr>
            <a:r>
              <a:rPr lang="nl-NL" sz="1800" i="1" dirty="0" smtClean="0">
                <a:solidFill>
                  <a:schemeClr val="bg2"/>
                </a:solidFill>
                <a:latin typeface="Arial" charset="0"/>
                <a:cs typeface="Arial" charset="0"/>
              </a:rPr>
              <a:t>“ik heb het altijd over s gedeeld door t en niet over t gedeeld door s”</a:t>
            </a:r>
          </a:p>
          <a:p>
            <a:pPr marL="0" indent="0">
              <a:buFontTx/>
              <a:buNone/>
            </a:pPr>
            <a:endParaRPr lang="en-US" sz="1800" i="1" dirty="0" smtClean="0">
              <a:latin typeface="Arial" charset="0"/>
              <a:cs typeface="Arial" charset="0"/>
            </a:endParaRPr>
          </a:p>
        </p:txBody>
      </p:sp>
      <p:sp>
        <p:nvSpPr>
          <p:cNvPr id="4" name="Date Placeholder 3"/>
          <p:cNvSpPr>
            <a:spLocks noGrp="1"/>
          </p:cNvSpPr>
          <p:nvPr>
            <p:ph type="dt" sz="quarter" idx="10"/>
          </p:nvPr>
        </p:nvSpPr>
        <p:spPr/>
        <p:txBody>
          <a:bodyPr/>
          <a:lstStyle/>
          <a:p>
            <a:pPr>
              <a:defRPr/>
            </a:pPr>
            <a:fld id="{E7E42F77-40A7-4E71-B3D2-7785FD47E718}" type="datetime1">
              <a:rPr lang="nl-NL" smtClean="0"/>
              <a:pPr>
                <a:defRPr/>
              </a:pPr>
              <a:t>4-2-2013</a:t>
            </a:fld>
            <a:endParaRPr lang="nl-NL"/>
          </a:p>
        </p:txBody>
      </p:sp>
      <p:sp>
        <p:nvSpPr>
          <p:cNvPr id="41989" name="TextBox 8"/>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Elly</a:t>
            </a:r>
            <a:endParaRPr 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atum 3"/>
          <p:cNvSpPr>
            <a:spLocks noGrp="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6A5FC210-A203-4605-BEF1-4E8284EC701C}" type="datetime1">
              <a:rPr lang="nl-NL" b="0" smtClean="0">
                <a:latin typeface="Verdana" pitchFamily="34" charset="0"/>
              </a:rPr>
              <a:pPr/>
              <a:t>4-2-2013</a:t>
            </a:fld>
            <a:endParaRPr lang="nl-NL" b="0" smtClean="0">
              <a:latin typeface="Verdana" pitchFamily="34" charset="0"/>
            </a:endParaRPr>
          </a:p>
        </p:txBody>
      </p:sp>
      <p:sp>
        <p:nvSpPr>
          <p:cNvPr id="43011" name="Rectangle 2"/>
          <p:cNvSpPr>
            <a:spLocks noGrp="1" noChangeArrowheads="1"/>
          </p:cNvSpPr>
          <p:nvPr>
            <p:ph type="title"/>
          </p:nvPr>
        </p:nvSpPr>
        <p:spPr/>
        <p:txBody>
          <a:bodyPr/>
          <a:lstStyle/>
          <a:p>
            <a:pPr eaLnBrk="1" hangingPunct="1"/>
            <a:r>
              <a:rPr lang="nl-NL" b="1" smtClean="0">
                <a:solidFill>
                  <a:schemeClr val="accent2"/>
                </a:solidFill>
              </a:rPr>
              <a:t>Elly, interview 3, </a:t>
            </a:r>
            <a:r>
              <a:rPr lang="nl-NL" sz="2400" b="1" smtClean="0">
                <a:solidFill>
                  <a:schemeClr val="accent2"/>
                </a:solidFill>
              </a:rPr>
              <a:t>mei vwo 5</a:t>
            </a:r>
          </a:p>
        </p:txBody>
      </p:sp>
      <p:sp>
        <p:nvSpPr>
          <p:cNvPr id="39940" name="Rectangle 3"/>
          <p:cNvSpPr>
            <a:spLocks noGrp="1" noChangeArrowheads="1"/>
          </p:cNvSpPr>
          <p:nvPr>
            <p:ph type="body" idx="1"/>
          </p:nvPr>
        </p:nvSpPr>
        <p:spPr>
          <a:xfrm>
            <a:off x="755650" y="1752600"/>
            <a:ext cx="7934325" cy="4348163"/>
          </a:xfrm>
        </p:spPr>
        <p:txBody>
          <a:bodyPr/>
          <a:lstStyle/>
          <a:p>
            <a:pPr marL="476250" indent="-476250" eaLnBrk="1" hangingPunct="1">
              <a:lnSpc>
                <a:spcPct val="90000"/>
              </a:lnSpc>
              <a:buFontTx/>
              <a:buNone/>
              <a:defRPr/>
            </a:pPr>
            <a:endParaRPr lang="nl-NL" sz="2100" dirty="0" smtClean="0"/>
          </a:p>
          <a:p>
            <a:pPr marL="0" indent="0" eaLnBrk="1" hangingPunct="1">
              <a:lnSpc>
                <a:spcPct val="150000"/>
              </a:lnSpc>
              <a:spcAft>
                <a:spcPts val="600"/>
              </a:spcAft>
              <a:buFontTx/>
              <a:buNone/>
              <a:defRPr/>
            </a:pPr>
            <a:r>
              <a:rPr lang="nl-NL" sz="2800" dirty="0" smtClean="0">
                <a:solidFill>
                  <a:schemeClr val="bg2"/>
                </a:solidFill>
              </a:rPr>
              <a:t>Kosten: </a:t>
            </a:r>
          </a:p>
          <a:p>
            <a:pPr marL="0" indent="0" eaLnBrk="1" hangingPunct="1">
              <a:lnSpc>
                <a:spcPct val="150000"/>
              </a:lnSpc>
              <a:spcAft>
                <a:spcPts val="600"/>
              </a:spcAft>
              <a:buFontTx/>
              <a:buNone/>
              <a:defRPr/>
            </a:pPr>
            <a:r>
              <a:rPr lang="nl-NL" sz="2000" dirty="0" smtClean="0">
                <a:solidFill>
                  <a:schemeClr val="bg2"/>
                </a:solidFill>
                <a:latin typeface="Arial" pitchFamily="34" charset="0"/>
                <a:cs typeface="Arial" pitchFamily="34" charset="0"/>
              </a:rPr>
              <a:t>Elly: “</a:t>
            </a:r>
            <a:r>
              <a:rPr lang="nl-NL" sz="2000" i="1" dirty="0" smtClean="0">
                <a:solidFill>
                  <a:schemeClr val="bg2"/>
                </a:solidFill>
                <a:latin typeface="Arial" pitchFamily="34" charset="0"/>
                <a:cs typeface="Arial" pitchFamily="34" charset="0"/>
              </a:rPr>
              <a:t>Ja ik reken het uit…..ik heb economie, maar ik zou het niet weten wat het ook maar weer betekent als ik de afgeleide van TK neem daar 20 invullen…..ik weet dat je bij sommige dingen de afgeleide kan nemen en dan een ander gegeven krijg….maar wat je dan precies krijgt, dat zou ik niet weten.”</a:t>
            </a:r>
            <a:r>
              <a:rPr lang="nl-NL" sz="2000" dirty="0" smtClean="0">
                <a:solidFill>
                  <a:schemeClr val="bg2"/>
                </a:solidFill>
                <a:latin typeface="Arial" pitchFamily="34" charset="0"/>
                <a:cs typeface="Arial" pitchFamily="34" charset="0"/>
              </a:rPr>
              <a:t> </a:t>
            </a:r>
          </a:p>
        </p:txBody>
      </p:sp>
      <p:sp>
        <p:nvSpPr>
          <p:cNvPr id="43013" name="TextBox 8"/>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Elly</a:t>
            </a:r>
            <a:endParaRPr lang="en-US" sz="1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atum 3"/>
          <p:cNvSpPr>
            <a:spLocks noGrp="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610EEDF2-751D-4958-9C2B-0C7FA98D863F}" type="datetime1">
              <a:rPr lang="nl-NL" b="0" smtClean="0">
                <a:latin typeface="Verdana" pitchFamily="34" charset="0"/>
              </a:rPr>
              <a:pPr/>
              <a:t>4-2-2013</a:t>
            </a:fld>
            <a:endParaRPr lang="nl-NL" b="0" smtClean="0">
              <a:latin typeface="Verdana" pitchFamily="34" charset="0"/>
            </a:endParaRPr>
          </a:p>
        </p:txBody>
      </p:sp>
      <p:sp>
        <p:nvSpPr>
          <p:cNvPr id="44035" name="Rectangle 2"/>
          <p:cNvSpPr>
            <a:spLocks noGrp="1" noChangeArrowheads="1"/>
          </p:cNvSpPr>
          <p:nvPr>
            <p:ph type="title"/>
          </p:nvPr>
        </p:nvSpPr>
        <p:spPr/>
        <p:txBody>
          <a:bodyPr/>
          <a:lstStyle/>
          <a:p>
            <a:pPr eaLnBrk="1" hangingPunct="1"/>
            <a:r>
              <a:rPr lang="nl-NL" b="1" smtClean="0">
                <a:solidFill>
                  <a:schemeClr val="accent2"/>
                </a:solidFill>
              </a:rPr>
              <a:t>Elly, interview 3, </a:t>
            </a:r>
            <a:r>
              <a:rPr lang="nl-NL" sz="2400" b="1" smtClean="0">
                <a:solidFill>
                  <a:schemeClr val="accent2"/>
                </a:solidFill>
              </a:rPr>
              <a:t>mei vwo 5</a:t>
            </a:r>
          </a:p>
        </p:txBody>
      </p:sp>
      <p:sp>
        <p:nvSpPr>
          <p:cNvPr id="30724" name="Rectangle 3"/>
          <p:cNvSpPr>
            <a:spLocks noGrp="1" noChangeArrowheads="1"/>
          </p:cNvSpPr>
          <p:nvPr>
            <p:ph type="body" idx="1"/>
          </p:nvPr>
        </p:nvSpPr>
        <p:spPr>
          <a:xfrm>
            <a:off x="755650" y="1752600"/>
            <a:ext cx="7934325" cy="4348163"/>
          </a:xfrm>
        </p:spPr>
        <p:txBody>
          <a:bodyPr/>
          <a:lstStyle/>
          <a:p>
            <a:pPr marL="476250" indent="-476250" eaLnBrk="1" hangingPunct="1">
              <a:lnSpc>
                <a:spcPct val="90000"/>
              </a:lnSpc>
              <a:buFontTx/>
              <a:buNone/>
              <a:defRPr/>
            </a:pPr>
            <a:endParaRPr lang="nl-NL" sz="2100" dirty="0" smtClean="0"/>
          </a:p>
          <a:p>
            <a:pPr marL="0" indent="0" eaLnBrk="1" hangingPunct="1">
              <a:lnSpc>
                <a:spcPct val="90000"/>
              </a:lnSpc>
              <a:buFontTx/>
              <a:buNone/>
              <a:defRPr/>
            </a:pPr>
            <a:r>
              <a:rPr lang="nl-NL" dirty="0" smtClean="0">
                <a:solidFill>
                  <a:schemeClr val="bg2"/>
                </a:solidFill>
                <a:latin typeface="Arial" pitchFamily="34" charset="0"/>
                <a:cs typeface="Arial" pitchFamily="34" charset="0"/>
              </a:rPr>
              <a:t>En dan Kosten, onderdeel b: Maximale winst?</a:t>
            </a:r>
          </a:p>
        </p:txBody>
      </p:sp>
      <p:sp>
        <p:nvSpPr>
          <p:cNvPr id="44037" name="TextBox 8"/>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Elly</a:t>
            </a:r>
            <a:endParaRPr lang="en-US" sz="1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b="1" dirty="0" smtClean="0">
                <a:solidFill>
                  <a:schemeClr val="accent6"/>
                </a:solidFill>
              </a:rPr>
              <a:t>Elly, interview 4, </a:t>
            </a:r>
            <a:r>
              <a:rPr lang="nl-NL" sz="2400" b="1" dirty="0" smtClean="0">
                <a:solidFill>
                  <a:schemeClr val="accent6"/>
                </a:solidFill>
              </a:rPr>
              <a:t>november VWO 6</a:t>
            </a:r>
            <a:endParaRPr lang="nl-NL" sz="2400" b="1" dirty="0">
              <a:solidFill>
                <a:schemeClr val="accent6"/>
              </a:solidFill>
            </a:endParaRPr>
          </a:p>
        </p:txBody>
      </p:sp>
      <p:sp>
        <p:nvSpPr>
          <p:cNvPr id="45059" name="Tijdelijke aanduiding voor inhoud 2"/>
          <p:cNvSpPr>
            <a:spLocks noGrp="1"/>
          </p:cNvSpPr>
          <p:nvPr>
            <p:ph idx="1"/>
          </p:nvPr>
        </p:nvSpPr>
        <p:spPr/>
        <p:txBody>
          <a:bodyPr/>
          <a:lstStyle/>
          <a:p>
            <a:pPr marL="0" indent="0">
              <a:buFontTx/>
              <a:buNone/>
            </a:pPr>
            <a:r>
              <a:rPr lang="nl-NL" smtClean="0">
                <a:solidFill>
                  <a:schemeClr val="bg2"/>
                </a:solidFill>
              </a:rPr>
              <a:t>Opdracht Kogel:</a:t>
            </a:r>
          </a:p>
          <a:p>
            <a:pPr marL="0" indent="0">
              <a:buFontTx/>
              <a:buNone/>
            </a:pPr>
            <a:r>
              <a:rPr lang="nl-NL" smtClean="0">
                <a:solidFill>
                  <a:schemeClr val="bg2"/>
                </a:solidFill>
              </a:rPr>
              <a:t>“</a:t>
            </a:r>
            <a:r>
              <a:rPr lang="nl-NL" i="1" smtClean="0">
                <a:solidFill>
                  <a:schemeClr val="bg2"/>
                </a:solidFill>
              </a:rPr>
              <a:t>Ja ik heb een formule nodig waar die a in staat en volgens mij mag ik die gewoon […] v = a×t”</a:t>
            </a:r>
            <a:endParaRPr lang="en-US" i="1" smtClean="0">
              <a:solidFill>
                <a:schemeClr val="bg2"/>
              </a:solidFill>
            </a:endParaRPr>
          </a:p>
          <a:p>
            <a:pPr marL="0" indent="0">
              <a:buFontTx/>
              <a:buNone/>
            </a:pPr>
            <a:endParaRPr lang="en-US" smtClean="0">
              <a:solidFill>
                <a:schemeClr val="bg2"/>
              </a:solidFill>
            </a:endParaRPr>
          </a:p>
        </p:txBody>
      </p:sp>
      <p:sp>
        <p:nvSpPr>
          <p:cNvPr id="4" name="Tijdelijke aanduiding voor datum 3"/>
          <p:cNvSpPr>
            <a:spLocks noGrp="1"/>
          </p:cNvSpPr>
          <p:nvPr>
            <p:ph type="dt" sz="quarter" idx="10"/>
          </p:nvPr>
        </p:nvSpPr>
        <p:spPr/>
        <p:txBody>
          <a:bodyPr/>
          <a:lstStyle/>
          <a:p>
            <a:pPr>
              <a:defRPr/>
            </a:pPr>
            <a:fld id="{B813EC8F-796D-4AB4-8727-805C59EE7B91}" type="datetime1">
              <a:rPr lang="nl-NL" smtClean="0"/>
              <a:pPr>
                <a:defRPr/>
              </a:pPr>
              <a:t>4-2-2013</a:t>
            </a:fld>
            <a:endParaRPr lang="nl-NL"/>
          </a:p>
        </p:txBody>
      </p:sp>
      <p:sp>
        <p:nvSpPr>
          <p:cNvPr id="45061" name="TextBox 8"/>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Resultaten: Elly</a:t>
            </a:r>
            <a:endParaRPr lang="en-US" sz="1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atum 3"/>
          <p:cNvSpPr>
            <a:spLocks noGrp="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BC7632C4-113F-4611-8981-3EE37C12013F}" type="datetime1">
              <a:rPr lang="nl-NL" b="0" smtClean="0">
                <a:latin typeface="Verdana" pitchFamily="34" charset="0"/>
              </a:rPr>
              <a:pPr/>
              <a:t>4-2-2013</a:t>
            </a:fld>
            <a:endParaRPr lang="nl-NL" b="0" smtClean="0">
              <a:latin typeface="Verdana" pitchFamily="34" charset="0"/>
            </a:endParaRPr>
          </a:p>
        </p:txBody>
      </p:sp>
      <p:sp>
        <p:nvSpPr>
          <p:cNvPr id="46083" name="Rectangle 2"/>
          <p:cNvSpPr>
            <a:spLocks noGrp="1" noChangeArrowheads="1"/>
          </p:cNvSpPr>
          <p:nvPr>
            <p:ph type="title"/>
          </p:nvPr>
        </p:nvSpPr>
        <p:spPr/>
        <p:txBody>
          <a:bodyPr/>
          <a:lstStyle/>
          <a:p>
            <a:pPr eaLnBrk="1" hangingPunct="1"/>
            <a:r>
              <a:rPr lang="nl-NL" b="1" smtClean="0">
                <a:solidFill>
                  <a:schemeClr val="accent2"/>
                </a:solidFill>
              </a:rPr>
              <a:t>Wat leer ik ervan?</a:t>
            </a:r>
          </a:p>
        </p:txBody>
      </p:sp>
      <p:sp>
        <p:nvSpPr>
          <p:cNvPr id="46084" name="Rectangle 3"/>
          <p:cNvSpPr>
            <a:spLocks noGrp="1" noChangeArrowheads="1"/>
          </p:cNvSpPr>
          <p:nvPr>
            <p:ph type="body" idx="1"/>
          </p:nvPr>
        </p:nvSpPr>
        <p:spPr/>
        <p:txBody>
          <a:bodyPr/>
          <a:lstStyle/>
          <a:p>
            <a:pPr eaLnBrk="1" hangingPunct="1">
              <a:spcBef>
                <a:spcPct val="50000"/>
              </a:spcBef>
            </a:pPr>
            <a:r>
              <a:rPr lang="nl-NL" dirty="0" smtClean="0">
                <a:solidFill>
                  <a:schemeClr val="bg2"/>
                </a:solidFill>
                <a:latin typeface="Arial" charset="0"/>
                <a:cs typeface="Arial" charset="0"/>
              </a:rPr>
              <a:t>Bij veel leerlingen komt er steeds meer overzicht</a:t>
            </a:r>
            <a:r>
              <a:rPr lang="nl-NL" dirty="0">
                <a:solidFill>
                  <a:schemeClr val="bg2"/>
                </a:solidFill>
                <a:latin typeface="Arial" charset="0"/>
                <a:cs typeface="Arial" charset="0"/>
              </a:rPr>
              <a:t>.</a:t>
            </a:r>
            <a:br>
              <a:rPr lang="nl-NL" dirty="0">
                <a:solidFill>
                  <a:schemeClr val="bg2"/>
                </a:solidFill>
                <a:latin typeface="Arial" charset="0"/>
                <a:cs typeface="Arial" charset="0"/>
              </a:rPr>
            </a:br>
            <a:r>
              <a:rPr lang="nl-NL" dirty="0" smtClean="0">
                <a:solidFill>
                  <a:schemeClr val="bg2"/>
                </a:solidFill>
                <a:latin typeface="Arial" charset="0"/>
                <a:cs typeface="Arial" charset="0"/>
              </a:rPr>
              <a:t>Ook in de loop van V5 en V6 het gehele schema benadrukken.</a:t>
            </a:r>
          </a:p>
          <a:p>
            <a:pPr eaLnBrk="1" hangingPunct="1">
              <a:spcBef>
                <a:spcPct val="50000"/>
              </a:spcBef>
            </a:pPr>
            <a:r>
              <a:rPr lang="nl-NL" dirty="0" smtClean="0">
                <a:solidFill>
                  <a:schemeClr val="bg2"/>
                </a:solidFill>
                <a:latin typeface="Arial" charset="0"/>
                <a:cs typeface="Arial" charset="0"/>
              </a:rPr>
              <a:t>Expliciteer en herhaal verbanden en laat leerlingen er mee werken, bijvoorbeeld:</a:t>
            </a:r>
          </a:p>
          <a:p>
            <a:pPr lvl="1" eaLnBrk="1" hangingPunct="1">
              <a:spcBef>
                <a:spcPct val="50000"/>
              </a:spcBef>
            </a:pPr>
            <a:r>
              <a:rPr lang="nl-NL" dirty="0" smtClean="0">
                <a:solidFill>
                  <a:schemeClr val="bg2"/>
                </a:solidFill>
                <a:latin typeface="Arial" charset="0"/>
                <a:cs typeface="Arial" charset="0"/>
              </a:rPr>
              <a:t>Verschil raaklijn natuurkunde-wiskunde</a:t>
            </a:r>
          </a:p>
          <a:p>
            <a:pPr lvl="1" eaLnBrk="1" hangingPunct="1">
              <a:spcBef>
                <a:spcPct val="50000"/>
              </a:spcBef>
            </a:pPr>
            <a:r>
              <a:rPr lang="nl-NL" dirty="0" smtClean="0">
                <a:solidFill>
                  <a:schemeClr val="bg2"/>
                </a:solidFill>
                <a:latin typeface="Arial" charset="0"/>
                <a:cs typeface="Arial" charset="0"/>
              </a:rPr>
              <a:t>Betekenis </a:t>
            </a:r>
            <a:r>
              <a:rPr lang="nl-NL" i="1" dirty="0" smtClean="0">
                <a:solidFill>
                  <a:schemeClr val="bg2"/>
                </a:solidFill>
                <a:latin typeface="Arial" charset="0"/>
                <a:cs typeface="Arial" charset="0"/>
              </a:rPr>
              <a:t>s'</a:t>
            </a:r>
            <a:r>
              <a:rPr lang="nl-NL" dirty="0" smtClean="0">
                <a:solidFill>
                  <a:schemeClr val="bg2"/>
                </a:solidFill>
                <a:latin typeface="Arial" charset="0"/>
                <a:cs typeface="Arial" charset="0"/>
              </a:rPr>
              <a:t>(5), TK'(10) en </a:t>
            </a:r>
            <a:r>
              <a:rPr lang="nl-NL" i="1" dirty="0" smtClean="0">
                <a:solidFill>
                  <a:schemeClr val="bg2"/>
                </a:solidFill>
                <a:latin typeface="Arial" charset="0"/>
                <a:cs typeface="Arial" charset="0"/>
              </a:rPr>
              <a:t>f '(</a:t>
            </a:r>
            <a:r>
              <a:rPr lang="nl-NL" dirty="0" smtClean="0">
                <a:solidFill>
                  <a:schemeClr val="bg2"/>
                </a:solidFill>
                <a:latin typeface="Arial" charset="0"/>
                <a:cs typeface="Arial" charset="0"/>
              </a:rPr>
              <a:t>10)</a:t>
            </a:r>
          </a:p>
        </p:txBody>
      </p:sp>
      <p:sp>
        <p:nvSpPr>
          <p:cNvPr id="46085" name="TextBox 8"/>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Afsluiting</a:t>
            </a:r>
            <a:endParaRPr lang="en-US" sz="1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2"/>
                </a:solidFill>
              </a:rPr>
              <a:t>Wat leer ik ervan?</a:t>
            </a:r>
            <a:endParaRPr lang="nl-NL"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NL" dirty="0" smtClean="0">
                    <a:solidFill>
                      <a:schemeClr val="bg2"/>
                    </a:solidFill>
                    <a:latin typeface="Arial" pitchFamily="34" charset="0"/>
                    <a:cs typeface="Arial" pitchFamily="34" charset="0"/>
                  </a:rPr>
                  <a:t>Didactiek moet geen ruis veroorzaken:</a:t>
                </a:r>
              </a:p>
              <a:p>
                <a:pPr lvl="1"/>
                <a:r>
                  <a:rPr lang="nl-NL" dirty="0" smtClean="0">
                    <a:solidFill>
                      <a:schemeClr val="bg2"/>
                    </a:solidFill>
                    <a:latin typeface="Arial" pitchFamily="34" charset="0"/>
                    <a:cs typeface="Arial" pitchFamily="34" charset="0"/>
                  </a:rPr>
                  <a:t>v = 2at+b</a:t>
                </a:r>
              </a:p>
              <a:p>
                <a:pPr lvl="1"/>
                <a:r>
                  <a:rPr lang="nl-NL" dirty="0" err="1" smtClean="0">
                    <a:solidFill>
                      <a:schemeClr val="bg2"/>
                    </a:solidFill>
                    <a:latin typeface="Arial" pitchFamily="34" charset="0"/>
                    <a:cs typeface="Arial" pitchFamily="34" charset="0"/>
                  </a:rPr>
                  <a:t>Nderiv</a:t>
                </a:r>
                <a:r>
                  <a:rPr lang="nl-NL" dirty="0" smtClean="0">
                    <a:solidFill>
                      <a:schemeClr val="bg2"/>
                    </a:solidFill>
                    <a:latin typeface="Arial" pitchFamily="34" charset="0"/>
                    <a:cs typeface="Arial" pitchFamily="34" charset="0"/>
                  </a:rPr>
                  <a:t>(Y1,X,X) of  Y2=(Y1(X+0,001)–Y1(x))/0,001</a:t>
                </a:r>
              </a:p>
              <a:p>
                <a:r>
                  <a:rPr lang="nl-NL" dirty="0" smtClean="0">
                    <a:solidFill>
                      <a:schemeClr val="bg2"/>
                    </a:solidFill>
                    <a:latin typeface="Arial" pitchFamily="34" charset="0"/>
                    <a:cs typeface="Arial" pitchFamily="34" charset="0"/>
                  </a:rPr>
                  <a:t>Liever niet </a:t>
                </a:r>
                <a14:m>
                  <m:oMath xmlns:m="http://schemas.openxmlformats.org/officeDocument/2006/math">
                    <m:r>
                      <a:rPr lang="nl-NL" b="0" i="1" smtClean="0">
                        <a:solidFill>
                          <a:schemeClr val="bg2"/>
                        </a:solidFill>
                        <a:latin typeface="Cambria Math"/>
                      </a:rPr>
                      <m:t>𝑣</m:t>
                    </m:r>
                    <m:r>
                      <a:rPr lang="nl-NL" b="0" i="1" smtClean="0">
                        <a:solidFill>
                          <a:schemeClr val="bg2"/>
                        </a:solidFill>
                        <a:latin typeface="Cambria Math"/>
                      </a:rPr>
                      <m:t>=</m:t>
                    </m:r>
                    <m:f>
                      <m:fPr>
                        <m:ctrlPr>
                          <a:rPr lang="nl-NL" b="0" i="1" smtClean="0">
                            <a:solidFill>
                              <a:schemeClr val="bg2"/>
                            </a:solidFill>
                            <a:latin typeface="Cambria Math"/>
                          </a:rPr>
                        </m:ctrlPr>
                      </m:fPr>
                      <m:num>
                        <m:r>
                          <a:rPr lang="nl-NL" b="0" i="1" smtClean="0">
                            <a:solidFill>
                              <a:schemeClr val="bg2"/>
                            </a:solidFill>
                            <a:latin typeface="Cambria Math"/>
                          </a:rPr>
                          <m:t>𝑠</m:t>
                        </m:r>
                      </m:num>
                      <m:den>
                        <m:r>
                          <a:rPr lang="nl-NL" b="0" i="1" smtClean="0">
                            <a:solidFill>
                              <a:schemeClr val="bg2"/>
                            </a:solidFill>
                            <a:latin typeface="Cambria Math"/>
                          </a:rPr>
                          <m:t>𝑡</m:t>
                        </m:r>
                      </m:den>
                    </m:f>
                  </m:oMath>
                </a14:m>
                <a:r>
                  <a:rPr lang="nl-NL" dirty="0" smtClean="0">
                    <a:solidFill>
                      <a:schemeClr val="bg2"/>
                    </a:solidFill>
                    <a:latin typeface="Arial" pitchFamily="34" charset="0"/>
                    <a:cs typeface="Arial" pitchFamily="34" charset="0"/>
                  </a:rPr>
                  <a:t> maar </a:t>
                </a:r>
                <a14:m>
                  <m:oMath xmlns:m="http://schemas.openxmlformats.org/officeDocument/2006/math">
                    <m:sSub>
                      <m:sSubPr>
                        <m:ctrlPr>
                          <a:rPr lang="nl-NL" i="1" smtClean="0">
                            <a:solidFill>
                              <a:schemeClr val="bg2"/>
                            </a:solidFill>
                            <a:latin typeface="Cambria Math"/>
                          </a:rPr>
                        </m:ctrlPr>
                      </m:sSubPr>
                      <m:e>
                        <m:r>
                          <a:rPr lang="nl-NL" b="0" i="1" smtClean="0">
                            <a:solidFill>
                              <a:schemeClr val="bg2"/>
                            </a:solidFill>
                            <a:latin typeface="Cambria Math"/>
                          </a:rPr>
                          <m:t>𝑣</m:t>
                        </m:r>
                      </m:e>
                      <m:sub>
                        <m:r>
                          <a:rPr lang="nl-NL" b="0" i="1" smtClean="0">
                            <a:solidFill>
                              <a:schemeClr val="bg2"/>
                            </a:solidFill>
                            <a:latin typeface="Cambria Math"/>
                          </a:rPr>
                          <m:t>𝑔𝑒𝑚</m:t>
                        </m:r>
                      </m:sub>
                    </m:sSub>
                    <m:r>
                      <a:rPr lang="nl-NL" b="0" i="1" smtClean="0">
                        <a:solidFill>
                          <a:schemeClr val="bg2"/>
                        </a:solidFill>
                        <a:latin typeface="Cambria Math"/>
                      </a:rPr>
                      <m:t>=</m:t>
                    </m:r>
                    <m:f>
                      <m:fPr>
                        <m:ctrlPr>
                          <a:rPr lang="nl-NL" b="0" i="1" smtClean="0">
                            <a:solidFill>
                              <a:schemeClr val="bg2"/>
                            </a:solidFill>
                            <a:latin typeface="Cambria Math"/>
                          </a:rPr>
                        </m:ctrlPr>
                      </m:fPr>
                      <m:num>
                        <m:r>
                          <a:rPr lang="nl-NL" b="0" i="1" smtClean="0">
                            <a:solidFill>
                              <a:schemeClr val="bg2"/>
                            </a:solidFill>
                            <a:latin typeface="Cambria Math"/>
                            <a:ea typeface="Cambria Math"/>
                          </a:rPr>
                          <m:t>∆</m:t>
                        </m:r>
                        <m:r>
                          <a:rPr lang="nl-NL" b="0" i="1" smtClean="0">
                            <a:solidFill>
                              <a:schemeClr val="bg2"/>
                            </a:solidFill>
                            <a:latin typeface="Cambria Math"/>
                            <a:ea typeface="Cambria Math"/>
                          </a:rPr>
                          <m:t>𝑠</m:t>
                        </m:r>
                      </m:num>
                      <m:den>
                        <m:r>
                          <a:rPr lang="nl-NL" b="0" i="1" smtClean="0">
                            <a:solidFill>
                              <a:schemeClr val="bg2"/>
                            </a:solidFill>
                            <a:latin typeface="Cambria Math"/>
                            <a:ea typeface="Cambria Math"/>
                          </a:rPr>
                          <m:t>∆</m:t>
                        </m:r>
                        <m:r>
                          <a:rPr lang="nl-NL" b="0" i="1" smtClean="0">
                            <a:solidFill>
                              <a:schemeClr val="bg2"/>
                            </a:solidFill>
                            <a:latin typeface="Cambria Math"/>
                            <a:ea typeface="Cambria Math"/>
                          </a:rPr>
                          <m:t>𝑡</m:t>
                        </m:r>
                      </m:den>
                    </m:f>
                  </m:oMath>
                </a14:m>
                <a:endParaRPr lang="nl-NL" b="0" dirty="0" smtClean="0">
                  <a:solidFill>
                    <a:schemeClr val="bg2"/>
                  </a:solidFill>
                  <a:latin typeface="Arial" pitchFamily="34" charset="0"/>
                  <a:cs typeface="Arial" pitchFamily="34" charset="0"/>
                </a:endParaRPr>
              </a:p>
              <a:p>
                <a:r>
                  <a:rPr lang="nl-NL" dirty="0" smtClean="0">
                    <a:solidFill>
                      <a:schemeClr val="bg2"/>
                    </a:solidFill>
                    <a:latin typeface="Arial" pitchFamily="34" charset="0"/>
                    <a:cs typeface="Arial" pitchFamily="34" charset="0"/>
                  </a:rPr>
                  <a:t>Let op woordgebruik</a:t>
                </a:r>
              </a:p>
              <a:p>
                <a:pPr lvl="1"/>
                <a:r>
                  <a:rPr lang="nl-NL" dirty="0" smtClean="0">
                    <a:solidFill>
                      <a:schemeClr val="bg2"/>
                    </a:solidFill>
                    <a:latin typeface="Arial" pitchFamily="34" charset="0"/>
                    <a:cs typeface="Arial" pitchFamily="34" charset="0"/>
                  </a:rPr>
                  <a:t>Afgeleide is raaklijn,</a:t>
                </a:r>
              </a:p>
              <a:p>
                <a:pPr lvl="1"/>
                <a:r>
                  <a:rPr lang="nl-NL" dirty="0" smtClean="0">
                    <a:solidFill>
                      <a:schemeClr val="bg2"/>
                    </a:solidFill>
                    <a:latin typeface="Arial" pitchFamily="34" charset="0"/>
                    <a:cs typeface="Arial" pitchFamily="34" charset="0"/>
                  </a:rPr>
                  <a:t>Afgeleide is snelheid</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2"/>
                <a:stretch>
                  <a:fillRect l="-2304" t="-2355" r="-77"/>
                </a:stretch>
              </a:blipFill>
            </p:spPr>
            <p:txBody>
              <a:bodyPr/>
              <a:lstStyle/>
              <a:p>
                <a:r>
                  <a:rPr lang="nl-NL">
                    <a:noFill/>
                  </a:rPr>
                  <a:t> </a:t>
                </a:r>
              </a:p>
            </p:txBody>
          </p:sp>
        </mc:Fallback>
      </mc:AlternateContent>
      <p:sp>
        <p:nvSpPr>
          <p:cNvPr id="4" name="Tijdelijke aanduiding voor datum 3"/>
          <p:cNvSpPr>
            <a:spLocks noGrp="1"/>
          </p:cNvSpPr>
          <p:nvPr>
            <p:ph type="dt" sz="half" idx="10"/>
          </p:nvPr>
        </p:nvSpPr>
        <p:spPr/>
        <p:txBody>
          <a:bodyPr/>
          <a:lstStyle/>
          <a:p>
            <a:pPr>
              <a:defRPr/>
            </a:pPr>
            <a:fld id="{881BAF0C-10FE-4AC1-9653-ED5F0CFE3DC3}" type="datetime1">
              <a:rPr lang="nl-NL" smtClean="0"/>
              <a:pPr>
                <a:defRPr/>
              </a:pPr>
              <a:t>4-2-2013</a:t>
            </a:fld>
            <a:endParaRPr lang="nl-NL"/>
          </a:p>
        </p:txBody>
      </p:sp>
    </p:spTree>
    <p:extLst>
      <p:ext uri="{BB962C8B-B14F-4D97-AF65-F5344CB8AC3E}">
        <p14:creationId xmlns:p14="http://schemas.microsoft.com/office/powerpoint/2010/main" val="1350701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6"/>
                </a:solidFill>
              </a:rPr>
              <a:t>Meer weten</a:t>
            </a:r>
            <a:endParaRPr lang="nl-NL" b="1" dirty="0">
              <a:solidFill>
                <a:schemeClr val="accent6"/>
              </a:solidFill>
            </a:endParaRPr>
          </a:p>
        </p:txBody>
      </p:sp>
      <p:sp>
        <p:nvSpPr>
          <p:cNvPr id="3" name="Tijdelijke aanduiding voor inhoud 2"/>
          <p:cNvSpPr>
            <a:spLocks noGrp="1"/>
          </p:cNvSpPr>
          <p:nvPr>
            <p:ph idx="1"/>
          </p:nvPr>
        </p:nvSpPr>
        <p:spPr/>
        <p:txBody>
          <a:bodyPr/>
          <a:lstStyle/>
          <a:p>
            <a:pPr marL="0" indent="0">
              <a:buNone/>
            </a:pPr>
            <a:r>
              <a:rPr lang="nl-NL" dirty="0" smtClean="0">
                <a:solidFill>
                  <a:schemeClr val="bg2"/>
                </a:solidFill>
              </a:rPr>
              <a:t>Zie mijn proefschrift </a:t>
            </a:r>
          </a:p>
          <a:p>
            <a:pPr marL="0" indent="0">
              <a:buNone/>
            </a:pPr>
            <a:r>
              <a:rPr lang="nl-NL" i="1" dirty="0" smtClean="0">
                <a:solidFill>
                  <a:schemeClr val="bg2"/>
                </a:solidFill>
              </a:rPr>
              <a:t>Ontwikkeling in verandering</a:t>
            </a:r>
            <a:r>
              <a:rPr lang="nl-NL" dirty="0" smtClean="0">
                <a:solidFill>
                  <a:schemeClr val="bg2"/>
                </a:solidFill>
              </a:rPr>
              <a:t>.</a:t>
            </a:r>
          </a:p>
          <a:p>
            <a:pPr marL="0" indent="0">
              <a:buNone/>
            </a:pPr>
            <a:r>
              <a:rPr lang="nl-NL" dirty="0">
                <a:solidFill>
                  <a:schemeClr val="bg2"/>
                </a:solidFill>
              </a:rPr>
              <a:t>T</a:t>
            </a:r>
            <a:r>
              <a:rPr lang="nl-NL" dirty="0" smtClean="0">
                <a:solidFill>
                  <a:schemeClr val="bg2"/>
                </a:solidFill>
              </a:rPr>
              <a:t>e vinden op:</a:t>
            </a:r>
          </a:p>
          <a:p>
            <a:pPr marL="0" indent="0">
              <a:buNone/>
            </a:pPr>
            <a:r>
              <a:rPr lang="nl-NL" dirty="0">
                <a:solidFill>
                  <a:schemeClr val="bg2"/>
                </a:solidFill>
              </a:rPr>
              <a:t>http://www.rug.nl/staff/g.roorda/</a:t>
            </a:r>
            <a:endParaRPr lang="nl-NL" dirty="0" smtClean="0">
              <a:solidFill>
                <a:schemeClr val="bg2"/>
              </a:solidFill>
            </a:endParaRPr>
          </a:p>
          <a:p>
            <a:pPr marL="0" indent="0">
              <a:buNone/>
            </a:pPr>
            <a:endParaRPr lang="nl-NL" dirty="0" smtClean="0"/>
          </a:p>
          <a:p>
            <a:pPr marL="0" indent="0">
              <a:buNone/>
            </a:pPr>
            <a:endParaRPr lang="nl-NL" dirty="0" smtClean="0"/>
          </a:p>
        </p:txBody>
      </p:sp>
      <p:sp>
        <p:nvSpPr>
          <p:cNvPr id="4" name="Tijdelijke aanduiding voor datum 3"/>
          <p:cNvSpPr>
            <a:spLocks noGrp="1"/>
          </p:cNvSpPr>
          <p:nvPr>
            <p:ph type="dt" sz="half" idx="10"/>
          </p:nvPr>
        </p:nvSpPr>
        <p:spPr/>
        <p:txBody>
          <a:bodyPr/>
          <a:lstStyle/>
          <a:p>
            <a:pPr>
              <a:defRPr/>
            </a:pPr>
            <a:fld id="{881BAF0C-10FE-4AC1-9653-ED5F0CFE3DC3}" type="datetime1">
              <a:rPr lang="nl-NL" smtClean="0"/>
              <a:pPr>
                <a:defRPr/>
              </a:pPr>
              <a:t>4-2-2013</a:t>
            </a:fld>
            <a:endParaRPr lang="nl-NL"/>
          </a:p>
        </p:txBody>
      </p:sp>
    </p:spTree>
    <p:extLst>
      <p:ext uri="{BB962C8B-B14F-4D97-AF65-F5344CB8AC3E}">
        <p14:creationId xmlns:p14="http://schemas.microsoft.com/office/powerpoint/2010/main" val="424528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endParaRPr lang="en-US" smtClean="0"/>
          </a:p>
        </p:txBody>
      </p:sp>
      <p:sp>
        <p:nvSpPr>
          <p:cNvPr id="7171" name="Tijdelijke aanduiding voor inhoud 2"/>
          <p:cNvSpPr>
            <a:spLocks noGrp="1"/>
          </p:cNvSpPr>
          <p:nvPr>
            <p:ph idx="1"/>
          </p:nvPr>
        </p:nvSpPr>
        <p:spPr/>
        <p:txBody>
          <a:bodyPr/>
          <a:lstStyle/>
          <a:p>
            <a:endParaRPr lang="en-US" smtClean="0"/>
          </a:p>
        </p:txBody>
      </p:sp>
      <p:sp>
        <p:nvSpPr>
          <p:cNvPr id="4" name="Tijdelijke aanduiding voor datum 3"/>
          <p:cNvSpPr>
            <a:spLocks noGrp="1"/>
          </p:cNvSpPr>
          <p:nvPr>
            <p:ph type="dt" sz="quarter" idx="10"/>
          </p:nvPr>
        </p:nvSpPr>
        <p:spPr/>
        <p:txBody>
          <a:bodyPr/>
          <a:lstStyle/>
          <a:p>
            <a:pPr>
              <a:defRPr/>
            </a:pPr>
            <a:fld id="{551567B9-E8FD-410A-8FEE-69F332573A4B}" type="datetime1">
              <a:rPr lang="nl-NL" smtClean="0"/>
              <a:pPr>
                <a:defRPr/>
              </a:pPr>
              <a:t>4-2-2013</a:t>
            </a:fld>
            <a:endParaRPr lang="nl-NL"/>
          </a:p>
        </p:txBody>
      </p:sp>
      <p:sp>
        <p:nvSpPr>
          <p:cNvPr id="7173" name="Tekstvak 4"/>
          <p:cNvSpPr txBox="1">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endParaRPr lang="en-US"/>
          </a:p>
        </p:txBody>
      </p:sp>
      <p:pic>
        <p:nvPicPr>
          <p:cNvPr id="7174" name="Picture 6" descr="hoof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0"/>
            <a:ext cx="5291137"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6"/>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atum 3"/>
          <p:cNvSpPr>
            <a:spLocks noGrp="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89594FA0-E86F-4465-9A44-9A3DF593B318}" type="datetime1">
              <a:rPr lang="nl-NL" b="0" smtClean="0">
                <a:latin typeface="Verdana" pitchFamily="34" charset="0"/>
              </a:rPr>
              <a:pPr/>
              <a:t>4-2-2013</a:t>
            </a:fld>
            <a:endParaRPr lang="nl-NL" b="0" smtClean="0">
              <a:latin typeface="Verdana" pitchFamily="34" charset="0"/>
            </a:endParaRPr>
          </a:p>
        </p:txBody>
      </p:sp>
      <p:sp>
        <p:nvSpPr>
          <p:cNvPr id="49155" name="Rectangle 2"/>
          <p:cNvSpPr>
            <a:spLocks noGrp="1" noChangeArrowheads="1"/>
          </p:cNvSpPr>
          <p:nvPr>
            <p:ph type="title"/>
          </p:nvPr>
        </p:nvSpPr>
        <p:spPr/>
        <p:txBody>
          <a:bodyPr/>
          <a:lstStyle/>
          <a:p>
            <a:pPr eaLnBrk="1" hangingPunct="1"/>
            <a:endParaRPr lang="en-US" smtClean="0"/>
          </a:p>
        </p:txBody>
      </p:sp>
      <p:sp>
        <p:nvSpPr>
          <p:cNvPr id="49156" name="Rectangle 3"/>
          <p:cNvSpPr>
            <a:spLocks noGrp="1" noChangeArrowheads="1"/>
          </p:cNvSpPr>
          <p:nvPr>
            <p:ph type="body" idx="1"/>
          </p:nvPr>
        </p:nvSpPr>
        <p:spPr/>
        <p:txBody>
          <a:bodyPr/>
          <a:lstStyle/>
          <a:p>
            <a:pPr algn="ctr" eaLnBrk="1" hangingPunct="1">
              <a:buFontTx/>
              <a:buNone/>
            </a:pPr>
            <a:r>
              <a:rPr lang="nl-NL" sz="6600" dirty="0" smtClean="0">
                <a:solidFill>
                  <a:schemeClr val="accent2"/>
                </a:solidFill>
              </a:rPr>
              <a:t>Bedankt</a:t>
            </a:r>
          </a:p>
          <a:p>
            <a:pPr marL="0" indent="0">
              <a:buNone/>
            </a:pPr>
            <a:endParaRPr lang="nl-NL" sz="2000" dirty="0" smtClean="0">
              <a:solidFill>
                <a:schemeClr val="bg2"/>
              </a:solidFill>
            </a:endParaRPr>
          </a:p>
          <a:p>
            <a:pPr marL="0" indent="0">
              <a:buNone/>
            </a:pPr>
            <a:endParaRPr lang="nl-NL" sz="2000" dirty="0" smtClean="0">
              <a:solidFill>
                <a:schemeClr val="bg2"/>
              </a:solidFill>
            </a:endParaRPr>
          </a:p>
          <a:p>
            <a:pPr marL="0" indent="0">
              <a:buNone/>
            </a:pPr>
            <a:endParaRPr lang="nl-NL" sz="2000" dirty="0">
              <a:solidFill>
                <a:schemeClr val="bg2"/>
              </a:solidFill>
            </a:endParaRPr>
          </a:p>
          <a:p>
            <a:pPr marL="0" indent="0">
              <a:buNone/>
            </a:pPr>
            <a:r>
              <a:rPr lang="nl-NL" sz="2000" dirty="0" smtClean="0">
                <a:solidFill>
                  <a:schemeClr val="bg2"/>
                </a:solidFill>
              </a:rPr>
              <a:t>Meer weten: zie </a:t>
            </a:r>
            <a:r>
              <a:rPr lang="nl-NL" sz="2000" dirty="0">
                <a:solidFill>
                  <a:schemeClr val="bg2"/>
                </a:solidFill>
              </a:rPr>
              <a:t>mijn proefschrift </a:t>
            </a:r>
          </a:p>
          <a:p>
            <a:pPr marL="0" indent="0">
              <a:buNone/>
            </a:pPr>
            <a:r>
              <a:rPr lang="nl-NL" sz="2000" i="1" dirty="0">
                <a:solidFill>
                  <a:schemeClr val="bg2"/>
                </a:solidFill>
              </a:rPr>
              <a:t>Ontwikkeling in verandering</a:t>
            </a:r>
            <a:r>
              <a:rPr lang="nl-NL" sz="2000" dirty="0">
                <a:solidFill>
                  <a:schemeClr val="bg2"/>
                </a:solidFill>
              </a:rPr>
              <a:t>.</a:t>
            </a:r>
          </a:p>
          <a:p>
            <a:pPr marL="0" indent="0">
              <a:buNone/>
            </a:pPr>
            <a:r>
              <a:rPr lang="nl-NL" sz="2000" dirty="0">
                <a:solidFill>
                  <a:schemeClr val="bg2"/>
                </a:solidFill>
              </a:rPr>
              <a:t>Te vinden op:</a:t>
            </a:r>
          </a:p>
          <a:p>
            <a:pPr marL="0" indent="0">
              <a:buNone/>
            </a:pPr>
            <a:r>
              <a:rPr lang="nl-NL" sz="2000" dirty="0">
                <a:solidFill>
                  <a:schemeClr val="bg2"/>
                </a:solidFill>
              </a:rPr>
              <a:t>http://www.rug.nl/staff/g.roorda/</a:t>
            </a:r>
          </a:p>
          <a:p>
            <a:pPr algn="ctr" eaLnBrk="1" hangingPunct="1">
              <a:buFontTx/>
              <a:buNone/>
            </a:pPr>
            <a:endParaRPr lang="en-US" sz="6600" dirty="0"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nl-NL" b="1" smtClean="0">
                <a:solidFill>
                  <a:schemeClr val="accent2"/>
                </a:solidFill>
              </a:rPr>
              <a:t>Ontwikkeling?</a:t>
            </a:r>
          </a:p>
        </p:txBody>
      </p:sp>
      <p:pic>
        <p:nvPicPr>
          <p:cNvPr id="9219" name="Tijdelijke aanduiding voor inhoud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322513"/>
            <a:ext cx="2339975" cy="3051175"/>
          </a:xfrm>
        </p:spPr>
      </p:pic>
      <p:pic>
        <p:nvPicPr>
          <p:cNvPr id="9220" name="Tijdelijke aanduiding voor inhoud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320925" y="2349500"/>
            <a:ext cx="2251075" cy="3044825"/>
          </a:xfrm>
        </p:spPr>
      </p:pic>
      <p:sp>
        <p:nvSpPr>
          <p:cNvPr id="5" name="Tijdelijke aanduiding voor datum 4"/>
          <p:cNvSpPr>
            <a:spLocks noGrp="1"/>
          </p:cNvSpPr>
          <p:nvPr>
            <p:ph type="dt" sz="quarter" idx="10"/>
          </p:nvPr>
        </p:nvSpPr>
        <p:spPr/>
        <p:txBody>
          <a:bodyPr/>
          <a:lstStyle/>
          <a:p>
            <a:pPr>
              <a:defRPr/>
            </a:pPr>
            <a:fld id="{CA26A54C-1C25-430F-9EE3-B245420DA3E3}" type="datetime1">
              <a:rPr lang="nl-NL" smtClean="0"/>
              <a:pPr>
                <a:defRPr/>
              </a:pPr>
              <a:t>4-2-2013</a:t>
            </a:fld>
            <a:endParaRPr lang="nl-NL"/>
          </a:p>
        </p:txBody>
      </p:sp>
      <p:pic>
        <p:nvPicPr>
          <p:cNvPr id="9222" name="Afbeelding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357438"/>
            <a:ext cx="23526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Rechte verbindingslijn 3"/>
          <p:cNvCxnSpPr>
            <a:cxnSpLocks noChangeShapeType="1"/>
          </p:cNvCxnSpPr>
          <p:nvPr/>
        </p:nvCxnSpPr>
        <p:spPr bwMode="auto">
          <a:xfrm>
            <a:off x="0" y="2349500"/>
            <a:ext cx="91440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24" name="Rechte verbindingslijn 8"/>
          <p:cNvCxnSpPr>
            <a:cxnSpLocks noChangeShapeType="1"/>
          </p:cNvCxnSpPr>
          <p:nvPr/>
        </p:nvCxnSpPr>
        <p:spPr bwMode="auto">
          <a:xfrm>
            <a:off x="0" y="5373688"/>
            <a:ext cx="91440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9225" name="Afbeelding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5613" y="2344738"/>
            <a:ext cx="2316162"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9"/>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cxnSp>
        <p:nvCxnSpPr>
          <p:cNvPr id="9227" name="Straight Connector 2"/>
          <p:cNvCxnSpPr>
            <a:cxnSpLocks noChangeShapeType="1"/>
          </p:cNvCxnSpPr>
          <p:nvPr/>
        </p:nvCxnSpPr>
        <p:spPr bwMode="auto">
          <a:xfrm>
            <a:off x="2339975" y="2344738"/>
            <a:ext cx="0" cy="3028950"/>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28" name="Straight Connector 13"/>
          <p:cNvCxnSpPr>
            <a:cxnSpLocks noChangeShapeType="1"/>
          </p:cNvCxnSpPr>
          <p:nvPr/>
        </p:nvCxnSpPr>
        <p:spPr bwMode="auto">
          <a:xfrm>
            <a:off x="4505325" y="2357438"/>
            <a:ext cx="0" cy="3028950"/>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29" name="Straight Connector 14"/>
          <p:cNvCxnSpPr>
            <a:cxnSpLocks noChangeShapeType="1"/>
          </p:cNvCxnSpPr>
          <p:nvPr/>
        </p:nvCxnSpPr>
        <p:spPr bwMode="auto">
          <a:xfrm>
            <a:off x="6805613" y="2357438"/>
            <a:ext cx="0" cy="3028950"/>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nl-NL" b="1" smtClean="0">
                <a:solidFill>
                  <a:schemeClr val="accent2"/>
                </a:solidFill>
              </a:rPr>
              <a:t>Vakjes in het hoofd?</a:t>
            </a:r>
          </a:p>
        </p:txBody>
      </p:sp>
      <p:sp>
        <p:nvSpPr>
          <p:cNvPr id="12291" name="Tijdelijke aanduiding voor inhoud 2"/>
          <p:cNvSpPr>
            <a:spLocks noGrp="1"/>
          </p:cNvSpPr>
          <p:nvPr>
            <p:ph idx="1"/>
          </p:nvPr>
        </p:nvSpPr>
        <p:spPr>
          <a:xfrm>
            <a:off x="755650" y="2168525"/>
            <a:ext cx="7934325" cy="3887788"/>
          </a:xfrm>
        </p:spPr>
        <p:txBody>
          <a:bodyPr/>
          <a:lstStyle/>
          <a:p>
            <a:pPr marL="0" indent="0">
              <a:buFontTx/>
              <a:buNone/>
              <a:defRPr/>
            </a:pPr>
            <a:r>
              <a:rPr lang="nl-NL" dirty="0" smtClean="0">
                <a:solidFill>
                  <a:schemeClr val="bg2"/>
                </a:solidFill>
              </a:rPr>
              <a:t>Bob: </a:t>
            </a:r>
          </a:p>
          <a:p>
            <a:pPr marL="0" indent="0">
              <a:buFontTx/>
              <a:buNone/>
              <a:defRPr/>
            </a:pPr>
            <a:r>
              <a:rPr lang="nl-NL" dirty="0">
                <a:solidFill>
                  <a:schemeClr val="bg2"/>
                </a:solidFill>
              </a:rPr>
              <a:t>W</a:t>
            </a:r>
            <a:r>
              <a:rPr lang="nl-NL" dirty="0" smtClean="0">
                <a:solidFill>
                  <a:schemeClr val="bg2"/>
                </a:solidFill>
              </a:rPr>
              <a:t>at is TK ’ (20)?</a:t>
            </a:r>
          </a:p>
          <a:p>
            <a:pPr>
              <a:defRPr/>
            </a:pPr>
            <a:endParaRPr lang="nl-NL" dirty="0" smtClean="0"/>
          </a:p>
        </p:txBody>
      </p:sp>
      <p:sp>
        <p:nvSpPr>
          <p:cNvPr id="4" name="Tijdelijke aanduiding voor datum 3"/>
          <p:cNvSpPr>
            <a:spLocks noGrp="1"/>
          </p:cNvSpPr>
          <p:nvPr>
            <p:ph type="dt" sz="quarter" idx="10"/>
          </p:nvPr>
        </p:nvSpPr>
        <p:spPr/>
        <p:txBody>
          <a:bodyPr/>
          <a:lstStyle/>
          <a:p>
            <a:pPr>
              <a:defRPr/>
            </a:pPr>
            <a:fld id="{DA97BEFC-A928-4F6D-8E77-1F953002486D}" type="datetime1">
              <a:rPr lang="nl-NL" smtClean="0"/>
              <a:pPr>
                <a:defRPr/>
              </a:pPr>
              <a:t>4-2-2013</a:t>
            </a:fld>
            <a:endParaRPr lang="nl-NL"/>
          </a:p>
        </p:txBody>
      </p:sp>
      <p:sp>
        <p:nvSpPr>
          <p:cNvPr id="10245"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nl-NL" b="1" smtClean="0">
                <a:solidFill>
                  <a:schemeClr val="accent2"/>
                </a:solidFill>
              </a:rPr>
              <a:t>Vakjes in het hoofd?</a:t>
            </a:r>
          </a:p>
        </p:txBody>
      </p:sp>
      <p:sp>
        <p:nvSpPr>
          <p:cNvPr id="12291" name="Tijdelijke aanduiding voor inhoud 2"/>
          <p:cNvSpPr>
            <a:spLocks noGrp="1"/>
          </p:cNvSpPr>
          <p:nvPr>
            <p:ph idx="1"/>
          </p:nvPr>
        </p:nvSpPr>
        <p:spPr>
          <a:xfrm>
            <a:off x="755650" y="2168525"/>
            <a:ext cx="7934325" cy="3887788"/>
          </a:xfrm>
        </p:spPr>
        <p:txBody>
          <a:bodyPr/>
          <a:lstStyle/>
          <a:p>
            <a:pPr marL="0" indent="0">
              <a:buFontTx/>
              <a:buNone/>
              <a:defRPr/>
            </a:pPr>
            <a:r>
              <a:rPr lang="nl-NL" dirty="0" smtClean="0">
                <a:solidFill>
                  <a:schemeClr val="bg2"/>
                </a:solidFill>
              </a:rPr>
              <a:t>Bob: </a:t>
            </a:r>
          </a:p>
          <a:p>
            <a:pPr marL="0" indent="0">
              <a:buFontTx/>
              <a:buNone/>
              <a:defRPr/>
            </a:pPr>
            <a:r>
              <a:rPr lang="nl-NL" dirty="0">
                <a:solidFill>
                  <a:schemeClr val="bg2"/>
                </a:solidFill>
              </a:rPr>
              <a:t>W</a:t>
            </a:r>
            <a:r>
              <a:rPr lang="nl-NL" dirty="0" smtClean="0">
                <a:solidFill>
                  <a:schemeClr val="bg2"/>
                </a:solidFill>
              </a:rPr>
              <a:t>at is TK ’ (20)?</a:t>
            </a:r>
          </a:p>
          <a:p>
            <a:pPr>
              <a:defRPr/>
            </a:pPr>
            <a:endParaRPr lang="nl-NL" dirty="0" smtClean="0"/>
          </a:p>
        </p:txBody>
      </p:sp>
      <p:sp>
        <p:nvSpPr>
          <p:cNvPr id="4" name="Tijdelijke aanduiding voor datum 3"/>
          <p:cNvSpPr>
            <a:spLocks noGrp="1"/>
          </p:cNvSpPr>
          <p:nvPr>
            <p:ph type="dt" sz="quarter" idx="10"/>
          </p:nvPr>
        </p:nvSpPr>
        <p:spPr/>
        <p:txBody>
          <a:bodyPr/>
          <a:lstStyle/>
          <a:p>
            <a:pPr>
              <a:defRPr/>
            </a:pPr>
            <a:fld id="{DA97BEFC-A928-4F6D-8E77-1F953002486D}" type="datetime1">
              <a:rPr lang="nl-NL" smtClean="0"/>
              <a:pPr>
                <a:defRPr/>
              </a:pPr>
              <a:t>4-2-2013</a:t>
            </a:fld>
            <a:endParaRPr lang="nl-NL"/>
          </a:p>
        </p:txBody>
      </p:sp>
      <p:sp>
        <p:nvSpPr>
          <p:cNvPr id="10245"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Inleiding</a:t>
            </a:r>
            <a:endParaRPr lang="en-US" sz="120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068960"/>
            <a:ext cx="2952328" cy="3681052"/>
          </a:xfrm>
          <a:prstGeom prst="rect">
            <a:avLst/>
          </a:prstGeom>
        </p:spPr>
      </p:pic>
    </p:spTree>
    <p:extLst>
      <p:ext uri="{BB962C8B-B14F-4D97-AF65-F5344CB8AC3E}">
        <p14:creationId xmlns:p14="http://schemas.microsoft.com/office/powerpoint/2010/main" val="424335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b="1" smtClean="0">
                <a:solidFill>
                  <a:schemeClr val="accent2"/>
                </a:solidFill>
              </a:rPr>
              <a:t>Het onderwerp afgeleide: veelzijdig</a:t>
            </a:r>
            <a:endParaRPr lang="nl-NL" smtClean="0">
              <a:solidFill>
                <a:schemeClr val="accent2"/>
              </a:solidFill>
            </a:endParaRPr>
          </a:p>
        </p:txBody>
      </p:sp>
      <p:sp>
        <p:nvSpPr>
          <p:cNvPr id="11267" name="Tijdelijke aanduiding voor inhoud 3"/>
          <p:cNvSpPr>
            <a:spLocks noGrp="1"/>
          </p:cNvSpPr>
          <p:nvPr>
            <p:ph sz="half" idx="2"/>
          </p:nvPr>
        </p:nvSpPr>
        <p:spPr/>
        <p:txBody>
          <a:bodyPr/>
          <a:lstStyle/>
          <a:p>
            <a:pPr>
              <a:buFont typeface="Georgia" pitchFamily="18" charset="0"/>
              <a:buAutoNum type="arabicParenR" startAt="6"/>
            </a:pPr>
            <a:r>
              <a:rPr lang="en-US" sz="1800" b="1" smtClean="0">
                <a:solidFill>
                  <a:schemeClr val="bg2"/>
                </a:solidFill>
                <a:latin typeface="Arial" charset="0"/>
                <a:cs typeface="Arial" charset="0"/>
              </a:rPr>
              <a:t>Approximation</a:t>
            </a:r>
            <a:r>
              <a:rPr lang="en-US" sz="1800" smtClean="0">
                <a:solidFill>
                  <a:schemeClr val="bg2"/>
                </a:solidFill>
                <a:latin typeface="Arial" charset="0"/>
                <a:cs typeface="Arial" charset="0"/>
              </a:rPr>
              <a:t>: [….] the best linear approximation to the function near a point.</a:t>
            </a:r>
          </a:p>
          <a:p>
            <a:pPr>
              <a:buFontTx/>
              <a:buAutoNum type="arabicParenR" startAt="6"/>
            </a:pPr>
            <a:r>
              <a:rPr lang="en-US" sz="1800" b="1" smtClean="0">
                <a:solidFill>
                  <a:schemeClr val="bg2"/>
                </a:solidFill>
                <a:latin typeface="Arial" charset="0"/>
                <a:cs typeface="Arial" charset="0"/>
              </a:rPr>
              <a:t>Microscopic</a:t>
            </a:r>
            <a:r>
              <a:rPr lang="en-US" sz="1800" smtClean="0">
                <a:solidFill>
                  <a:schemeClr val="bg2"/>
                </a:solidFill>
                <a:latin typeface="Arial" charset="0"/>
                <a:cs typeface="Arial" charset="0"/>
              </a:rPr>
              <a:t>: […] the limit of what you get by looking at it under a microscope of higher and higher power.</a:t>
            </a:r>
          </a:p>
          <a:p>
            <a:pPr>
              <a:buFontTx/>
              <a:buAutoNum type="arabicParenR" startAt="6"/>
            </a:pPr>
            <a:r>
              <a:rPr lang="en-US" sz="1800" smtClean="0">
                <a:solidFill>
                  <a:schemeClr val="bg2"/>
                </a:solidFill>
                <a:latin typeface="Arial" charset="0"/>
                <a:cs typeface="Arial" charset="0"/>
              </a:rPr>
              <a:t>The derivative of a real-valued function f in a domain D is the Lagrangian section of the cotangent bundle T ∗(D) that gives the connection form for the unique flat connection on the trivial R-bundle D × R for which the graph of f is parallel.</a:t>
            </a:r>
          </a:p>
          <a:p>
            <a:endParaRPr lang="nl-NL" smtClean="0"/>
          </a:p>
        </p:txBody>
      </p:sp>
      <p:sp>
        <p:nvSpPr>
          <p:cNvPr id="5" name="Tijdelijke aanduiding voor datum 4"/>
          <p:cNvSpPr>
            <a:spLocks noGrp="1"/>
          </p:cNvSpPr>
          <p:nvPr>
            <p:ph type="dt" sz="quarter" idx="10"/>
          </p:nvPr>
        </p:nvSpPr>
        <p:spPr/>
        <p:txBody>
          <a:bodyPr/>
          <a:lstStyle/>
          <a:p>
            <a:pPr>
              <a:defRPr/>
            </a:pPr>
            <a:fld id="{D86FFD16-66B3-4C1C-A001-9EEA8EA01613}" type="datetime1">
              <a:rPr lang="nl-NL" smtClean="0"/>
              <a:pPr>
                <a:defRPr/>
              </a:pPr>
              <a:t>4-2-2013</a:t>
            </a:fld>
            <a:endParaRPr lang="nl-NL"/>
          </a:p>
        </p:txBody>
      </p:sp>
      <p:sp>
        <p:nvSpPr>
          <p:cNvPr id="11269" name="Tijdelijke aanduiding voor inhoud 1"/>
          <p:cNvSpPr>
            <a:spLocks noGrp="1"/>
          </p:cNvSpPr>
          <p:nvPr>
            <p:ph sz="half" idx="1"/>
          </p:nvPr>
        </p:nvSpPr>
        <p:spPr/>
        <p:txBody>
          <a:bodyPr/>
          <a:lstStyle/>
          <a:p>
            <a:pPr marL="0" indent="0">
              <a:buFontTx/>
              <a:buNone/>
              <a:defRPr/>
            </a:pPr>
            <a:r>
              <a:rPr lang="en-US" sz="1800" dirty="0" smtClean="0">
                <a:solidFill>
                  <a:schemeClr val="bg2"/>
                </a:solidFill>
                <a:latin typeface="Arial" charset="0"/>
                <a:cs typeface="Arial" charset="0"/>
              </a:rPr>
              <a:t>Thurston </a:t>
            </a:r>
            <a:r>
              <a:rPr lang="en-US" sz="1800" dirty="0" err="1" smtClean="0">
                <a:solidFill>
                  <a:schemeClr val="bg2"/>
                </a:solidFill>
                <a:latin typeface="Arial" charset="0"/>
                <a:cs typeface="Arial" charset="0"/>
              </a:rPr>
              <a:t>noemt</a:t>
            </a:r>
            <a:r>
              <a:rPr lang="en-US" sz="1800" dirty="0" smtClean="0">
                <a:solidFill>
                  <a:schemeClr val="bg2"/>
                </a:solidFill>
                <a:latin typeface="Arial" charset="0"/>
                <a:cs typeface="Arial" charset="0"/>
              </a:rPr>
              <a:t>:</a:t>
            </a:r>
          </a:p>
          <a:p>
            <a:pPr>
              <a:buFontTx/>
              <a:buAutoNum type="arabicParenBoth"/>
              <a:defRPr/>
            </a:pPr>
            <a:r>
              <a:rPr lang="en-US" sz="1800" b="1" dirty="0" smtClean="0">
                <a:solidFill>
                  <a:schemeClr val="bg2"/>
                </a:solidFill>
                <a:latin typeface="Arial" charset="0"/>
                <a:cs typeface="Arial" charset="0"/>
              </a:rPr>
              <a:t>Infinitesimal</a:t>
            </a:r>
            <a:r>
              <a:rPr lang="en-US" sz="1800" dirty="0" smtClean="0">
                <a:solidFill>
                  <a:schemeClr val="bg2"/>
                </a:solidFill>
                <a:latin typeface="Arial" charset="0"/>
                <a:cs typeface="Arial" charset="0"/>
              </a:rPr>
              <a:t>: </a:t>
            </a:r>
            <a:r>
              <a:rPr lang="en-US" sz="1800" dirty="0" err="1" smtClean="0">
                <a:solidFill>
                  <a:schemeClr val="bg2"/>
                </a:solidFill>
                <a:latin typeface="Arial" charset="0"/>
                <a:cs typeface="Arial" charset="0"/>
              </a:rPr>
              <a:t>dy</a:t>
            </a:r>
            <a:r>
              <a:rPr lang="en-US" sz="1800" dirty="0" smtClean="0">
                <a:solidFill>
                  <a:schemeClr val="bg2"/>
                </a:solidFill>
                <a:latin typeface="Arial" charset="0"/>
                <a:cs typeface="Arial" charset="0"/>
              </a:rPr>
              <a:t>/dx</a:t>
            </a:r>
          </a:p>
          <a:p>
            <a:pPr>
              <a:buFontTx/>
              <a:buAutoNum type="arabicParenBoth"/>
              <a:defRPr/>
            </a:pPr>
            <a:r>
              <a:rPr lang="en-US" sz="1800" b="1" dirty="0" smtClean="0">
                <a:solidFill>
                  <a:schemeClr val="bg2"/>
                </a:solidFill>
                <a:latin typeface="Arial" charset="0"/>
                <a:cs typeface="Arial" charset="0"/>
              </a:rPr>
              <a:t>Symbolic</a:t>
            </a:r>
            <a:r>
              <a:rPr lang="en-US" sz="1800" dirty="0" smtClean="0">
                <a:solidFill>
                  <a:schemeClr val="bg2"/>
                </a:solidFill>
                <a:latin typeface="Arial" charset="0"/>
                <a:cs typeface="Arial" charset="0"/>
              </a:rPr>
              <a:t>: the derivative of </a:t>
            </a:r>
            <a:r>
              <a:rPr lang="en-US" sz="1800" dirty="0" err="1" smtClean="0">
                <a:solidFill>
                  <a:schemeClr val="bg2"/>
                </a:solidFill>
                <a:latin typeface="Arial" charset="0"/>
                <a:cs typeface="Arial" charset="0"/>
              </a:rPr>
              <a:t>x</a:t>
            </a:r>
            <a:r>
              <a:rPr lang="en-US" sz="1800" baseline="30000" dirty="0" err="1" smtClean="0">
                <a:solidFill>
                  <a:schemeClr val="bg2"/>
                </a:solidFill>
                <a:latin typeface="Arial" charset="0"/>
                <a:cs typeface="Arial" charset="0"/>
              </a:rPr>
              <a:t>n</a:t>
            </a:r>
            <a:r>
              <a:rPr lang="en-US" sz="1800" dirty="0" smtClean="0">
                <a:solidFill>
                  <a:schemeClr val="bg2"/>
                </a:solidFill>
                <a:latin typeface="Arial" charset="0"/>
                <a:cs typeface="Arial" charset="0"/>
              </a:rPr>
              <a:t> is nx</a:t>
            </a:r>
            <a:r>
              <a:rPr lang="en-US" sz="1800" baseline="30000" dirty="0" smtClean="0">
                <a:solidFill>
                  <a:schemeClr val="bg2"/>
                </a:solidFill>
                <a:latin typeface="Arial" charset="0"/>
                <a:cs typeface="Arial" charset="0"/>
              </a:rPr>
              <a:t>n-1….</a:t>
            </a:r>
          </a:p>
          <a:p>
            <a:pPr>
              <a:buFontTx/>
              <a:buAutoNum type="arabicParenBoth"/>
              <a:defRPr/>
            </a:pPr>
            <a:r>
              <a:rPr lang="en-US" sz="1800" b="1" dirty="0" smtClean="0">
                <a:solidFill>
                  <a:schemeClr val="bg2"/>
                </a:solidFill>
                <a:latin typeface="Arial" charset="0"/>
                <a:cs typeface="Arial" charset="0"/>
              </a:rPr>
              <a:t>Logical</a:t>
            </a:r>
            <a:r>
              <a:rPr lang="en-US" sz="1800" dirty="0" smtClean="0">
                <a:solidFill>
                  <a:schemeClr val="bg2"/>
                </a:solidFill>
                <a:latin typeface="Arial" charset="0"/>
                <a:cs typeface="Arial" charset="0"/>
              </a:rPr>
              <a:t>: f′(x) = d if and only if for every </a:t>
            </a:r>
            <a:r>
              <a:rPr lang="en-US" sz="1800" dirty="0" smtClean="0">
                <a:solidFill>
                  <a:schemeClr val="bg2"/>
                </a:solidFill>
                <a:latin typeface="Arial" charset="0"/>
                <a:cs typeface="Arial" charset="0"/>
                <a:sym typeface="Symbol" pitchFamily="18" charset="2"/>
              </a:rPr>
              <a:t></a:t>
            </a:r>
            <a:r>
              <a:rPr lang="en-US" sz="1800" dirty="0" smtClean="0">
                <a:solidFill>
                  <a:schemeClr val="bg2"/>
                </a:solidFill>
                <a:latin typeface="Arial" charset="0"/>
                <a:cs typeface="Arial" charset="0"/>
              </a:rPr>
              <a:t> there is a </a:t>
            </a:r>
            <a:r>
              <a:rPr lang="el-GR" sz="1800" dirty="0" smtClean="0">
                <a:solidFill>
                  <a:schemeClr val="bg2"/>
                </a:solidFill>
                <a:latin typeface="Arial" charset="0"/>
                <a:cs typeface="Arial" charset="0"/>
              </a:rPr>
              <a:t>δ</a:t>
            </a:r>
            <a:r>
              <a:rPr lang="en-US" sz="1800" dirty="0" smtClean="0">
                <a:solidFill>
                  <a:schemeClr val="bg2"/>
                </a:solidFill>
                <a:latin typeface="Arial" charset="0"/>
                <a:cs typeface="Arial" charset="0"/>
              </a:rPr>
              <a:t> such that…..</a:t>
            </a:r>
          </a:p>
          <a:p>
            <a:pPr>
              <a:buFontTx/>
              <a:buAutoNum type="arabicParenBoth"/>
              <a:defRPr/>
            </a:pPr>
            <a:r>
              <a:rPr lang="en-US" sz="1800" b="1" dirty="0" smtClean="0">
                <a:solidFill>
                  <a:schemeClr val="bg2"/>
                </a:solidFill>
                <a:latin typeface="Arial" charset="0"/>
                <a:cs typeface="Arial" charset="0"/>
              </a:rPr>
              <a:t>Geometric</a:t>
            </a:r>
            <a:r>
              <a:rPr lang="en-US" sz="1800" dirty="0" smtClean="0">
                <a:solidFill>
                  <a:schemeClr val="bg2"/>
                </a:solidFill>
                <a:latin typeface="Arial" charset="0"/>
                <a:cs typeface="Arial" charset="0"/>
              </a:rPr>
              <a:t>: the derivative is the slope of a line tangent to the graph of the function, if the graph has a tangent.</a:t>
            </a:r>
          </a:p>
          <a:p>
            <a:pPr>
              <a:buFontTx/>
              <a:buAutoNum type="arabicParenBoth"/>
              <a:defRPr/>
            </a:pPr>
            <a:r>
              <a:rPr lang="en-US" sz="1800" b="1" dirty="0" smtClean="0">
                <a:solidFill>
                  <a:schemeClr val="bg2"/>
                </a:solidFill>
                <a:latin typeface="Arial" charset="0"/>
                <a:cs typeface="Arial" charset="0"/>
              </a:rPr>
              <a:t>Rate</a:t>
            </a:r>
            <a:r>
              <a:rPr lang="en-US" sz="1800" dirty="0" smtClean="0">
                <a:solidFill>
                  <a:schemeClr val="bg2"/>
                </a:solidFill>
                <a:latin typeface="Arial" charset="0"/>
                <a:cs typeface="Arial" charset="0"/>
              </a:rPr>
              <a:t>: the instantaneous speed of f(t), when t is time.</a:t>
            </a:r>
          </a:p>
          <a:p>
            <a:pPr>
              <a:defRPr/>
            </a:pPr>
            <a:endParaRPr lang="nl-NL" sz="1600" dirty="0" smtClean="0"/>
          </a:p>
        </p:txBody>
      </p:sp>
      <p:sp>
        <p:nvSpPr>
          <p:cNvPr id="11270" name="TextBox 5"/>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Afgeleides</a:t>
            </a:r>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atum 3"/>
          <p:cNvSpPr>
            <a:spLocks noGrp="1"/>
          </p:cNvSpPr>
          <p:nvPr>
            <p:ph type="dt" sz="quarter" idx="10"/>
          </p:nvPr>
        </p:nvSpPr>
        <p:spPr>
          <a:noFill/>
        </p:spPr>
        <p:txBody>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fld id="{486B0725-0AFC-4730-BD1D-65E109BEE498}" type="datetime1">
              <a:rPr lang="nl-NL" b="0" smtClean="0">
                <a:latin typeface="Verdana" pitchFamily="34" charset="0"/>
              </a:rPr>
              <a:pPr/>
              <a:t>4-2-2013</a:t>
            </a:fld>
            <a:endParaRPr lang="nl-NL" b="0" smtClean="0">
              <a:latin typeface="Verdana" pitchFamily="34" charset="0"/>
            </a:endParaRPr>
          </a:p>
        </p:txBody>
      </p:sp>
      <p:sp>
        <p:nvSpPr>
          <p:cNvPr id="14339" name="Rectangle 2"/>
          <p:cNvSpPr>
            <a:spLocks noGrp="1" noChangeArrowheads="1"/>
          </p:cNvSpPr>
          <p:nvPr>
            <p:ph type="title"/>
          </p:nvPr>
        </p:nvSpPr>
        <p:spPr>
          <a:xfrm>
            <a:off x="684213" y="1484313"/>
            <a:ext cx="7934325" cy="657225"/>
          </a:xfrm>
        </p:spPr>
        <p:txBody>
          <a:bodyPr/>
          <a:lstStyle/>
          <a:p>
            <a:pPr eaLnBrk="1" hangingPunct="1"/>
            <a:r>
              <a:rPr lang="nl-NL" b="1" smtClean="0">
                <a:solidFill>
                  <a:schemeClr val="accent2"/>
                </a:solidFill>
              </a:rPr>
              <a:t>Onderzoeksvraag</a:t>
            </a:r>
          </a:p>
        </p:txBody>
      </p:sp>
      <p:sp>
        <p:nvSpPr>
          <p:cNvPr id="14340" name="Rectangle 3"/>
          <p:cNvSpPr>
            <a:spLocks noGrp="1" noChangeArrowheads="1"/>
          </p:cNvSpPr>
          <p:nvPr>
            <p:ph type="body" idx="1"/>
          </p:nvPr>
        </p:nvSpPr>
        <p:spPr>
          <a:xfrm>
            <a:off x="755650" y="2349500"/>
            <a:ext cx="7934325" cy="3743325"/>
          </a:xfrm>
        </p:spPr>
        <p:txBody>
          <a:bodyPr/>
          <a:lstStyle/>
          <a:p>
            <a:pPr marL="0" indent="0" eaLnBrk="1" hangingPunct="1">
              <a:buFontTx/>
              <a:buNone/>
            </a:pPr>
            <a:r>
              <a:rPr lang="nl-NL" sz="2800" smtClean="0">
                <a:solidFill>
                  <a:schemeClr val="bg2"/>
                </a:solidFill>
                <a:latin typeface="Arial" charset="0"/>
                <a:cs typeface="Arial" charset="0"/>
              </a:rPr>
              <a:t>Hoe is de ontwikkeling van de kennis van leerlingen over afgeleides?</a:t>
            </a:r>
          </a:p>
          <a:p>
            <a:pPr marL="0" indent="0" eaLnBrk="1" hangingPunct="1">
              <a:buFontTx/>
              <a:buNone/>
            </a:pPr>
            <a:endParaRPr lang="nl-NL" sz="1900" smtClean="0">
              <a:solidFill>
                <a:schemeClr val="bg2"/>
              </a:solidFill>
            </a:endParaRPr>
          </a:p>
        </p:txBody>
      </p:sp>
      <p:sp>
        <p:nvSpPr>
          <p:cNvPr id="14341" name="TextBox 4"/>
          <p:cNvSpPr txBox="1">
            <a:spLocks noChangeArrowheads="1"/>
          </p:cNvSpPr>
          <p:nvPr/>
        </p:nvSpPr>
        <p:spPr bwMode="auto">
          <a:xfrm>
            <a:off x="6659563" y="6308725"/>
            <a:ext cx="2484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Georgia" pitchFamily="18" charset="0"/>
                <a:ea typeface="ＭＳ Ｐゴシック" pitchFamily="34" charset="-128"/>
              </a:defRPr>
            </a:lvl1pPr>
            <a:lvl2pPr marL="742950" indent="-285750" eaLnBrk="0" hangingPunct="0">
              <a:defRPr b="1">
                <a:solidFill>
                  <a:schemeClr val="tx1"/>
                </a:solidFill>
                <a:latin typeface="Georgia" pitchFamily="18" charset="0"/>
                <a:ea typeface="ＭＳ Ｐゴシック" pitchFamily="34" charset="-128"/>
              </a:defRPr>
            </a:lvl2pPr>
            <a:lvl3pPr marL="1143000" indent="-228600" eaLnBrk="0" hangingPunct="0">
              <a:defRPr b="1">
                <a:solidFill>
                  <a:schemeClr val="tx1"/>
                </a:solidFill>
                <a:latin typeface="Georgia" pitchFamily="18" charset="0"/>
                <a:ea typeface="ＭＳ Ｐゴシック" pitchFamily="34" charset="-128"/>
              </a:defRPr>
            </a:lvl3pPr>
            <a:lvl4pPr marL="1600200" indent="-228600" eaLnBrk="0" hangingPunct="0">
              <a:defRPr b="1">
                <a:solidFill>
                  <a:schemeClr val="tx1"/>
                </a:solidFill>
                <a:latin typeface="Georgia" pitchFamily="18" charset="0"/>
                <a:ea typeface="ＭＳ Ｐゴシック" pitchFamily="34" charset="-128"/>
              </a:defRPr>
            </a:lvl4pPr>
            <a:lvl5pPr marL="2057400" indent="-228600" eaLnBrk="0" hangingPunct="0">
              <a:defRPr b="1">
                <a:solidFill>
                  <a:schemeClr val="tx1"/>
                </a:solidFill>
                <a:latin typeface="Georgia" pitchFamily="18"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Georgia" pitchFamily="18" charset="0"/>
                <a:ea typeface="ＭＳ Ｐゴシック" pitchFamily="34" charset="-128"/>
              </a:defRPr>
            </a:lvl9pPr>
          </a:lstStyle>
          <a:p>
            <a:pPr eaLnBrk="1" hangingPunct="1"/>
            <a:r>
              <a:rPr lang="nl-NL" sz="1200"/>
              <a:t>Het onderzoek</a:t>
            </a:r>
            <a:endParaRPr 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UG template basic NL">
  <a:themeElements>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fontScheme name="RUG template basic NL">
      <a:majorFont>
        <a:latin typeface="Georgia"/>
        <a:ea typeface="ＭＳ Ｐゴシック"/>
        <a:cs typeface=""/>
      </a:majorFont>
      <a:minorFont>
        <a:latin typeface="Georgi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RUG template basic NL 1">
        <a:dk1>
          <a:srgbClr val="707070"/>
        </a:dk1>
        <a:lt1>
          <a:srgbClr val="FFFFFF"/>
        </a:lt1>
        <a:dk2>
          <a:srgbClr val="707070"/>
        </a:dk2>
        <a:lt2>
          <a:srgbClr val="000000"/>
        </a:lt2>
        <a:accent1>
          <a:srgbClr val="C8C8C8"/>
        </a:accent1>
        <a:accent2>
          <a:srgbClr val="CC0000"/>
        </a:accent2>
        <a:accent3>
          <a:srgbClr val="FFFFFF"/>
        </a:accent3>
        <a:accent4>
          <a:srgbClr val="5F5F5F"/>
        </a:accent4>
        <a:accent5>
          <a:srgbClr val="E0E0E0"/>
        </a:accent5>
        <a:accent6>
          <a:srgbClr val="B90000"/>
        </a:accent6>
        <a:hlink>
          <a:srgbClr val="009CEF"/>
        </a:hlink>
        <a:folHlink>
          <a:srgbClr val="772D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1322</Words>
  <Application>Microsoft Office PowerPoint</Application>
  <PresentationFormat>On-screen Show (4:3)</PresentationFormat>
  <Paragraphs>521</Paragraphs>
  <Slides>40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RUG template basic NL</vt:lpstr>
      <vt:lpstr>Equation</vt:lpstr>
      <vt:lpstr>Het leren van het onderwerp afgeleide van vwo 4 tot vwo 6</vt:lpstr>
      <vt:lpstr>Opbouw presentatie*</vt:lpstr>
      <vt:lpstr>Aanleiding</vt:lpstr>
      <vt:lpstr>PowerPoint Presentation</vt:lpstr>
      <vt:lpstr>Ontwikkeling?</vt:lpstr>
      <vt:lpstr>Vakjes in het hoofd?</vt:lpstr>
      <vt:lpstr>Vakjes in het hoofd?</vt:lpstr>
      <vt:lpstr>Het onderwerp afgeleide: veelzijdig</vt:lpstr>
      <vt:lpstr>Onderzoeksvraag</vt:lpstr>
      <vt:lpstr>PowerPoint Presentation</vt:lpstr>
      <vt:lpstr>Opdracht Kogel</vt:lpstr>
      <vt:lpstr>Opdracht Remweg</vt:lpstr>
      <vt:lpstr>Opdracht Remweg</vt:lpstr>
      <vt:lpstr>De invloed van onderwijs 1</vt:lpstr>
      <vt:lpstr>De invloed van onderwijs 3</vt:lpstr>
      <vt:lpstr>De invloed van onderwijs 4</vt:lpstr>
      <vt:lpstr>Experiment</vt:lpstr>
      <vt:lpstr>Experiment: persoon A</vt:lpstr>
      <vt:lpstr>Experiment: persoon B</vt:lpstr>
      <vt:lpstr>Experiment: Opdracht voor B</vt:lpstr>
      <vt:lpstr>Experiment</vt:lpstr>
      <vt:lpstr>Korte inventarisatie</vt:lpstr>
      <vt:lpstr>Welke woorden gebruiken leerlingen?</vt:lpstr>
      <vt:lpstr>Nico interview 2, november vwo 5</vt:lpstr>
      <vt:lpstr>Nico interview 4, november vwo 6</vt:lpstr>
      <vt:lpstr>Gebruikte woorden</vt:lpstr>
      <vt:lpstr>Gebruikte woorden</vt:lpstr>
      <vt:lpstr>Gebruikte woorden</vt:lpstr>
      <vt:lpstr>Bob, interview 2, november vwo 5</vt:lpstr>
      <vt:lpstr>Bob, interview 4, november vwo 6</vt:lpstr>
      <vt:lpstr>Gebruikte procedures bij  opdracht Kogel</vt:lpstr>
      <vt:lpstr>Gebruikte procedures bij  opdracht Kogel</vt:lpstr>
      <vt:lpstr>Elly interview 2, november vwo 5</vt:lpstr>
      <vt:lpstr>Elly, interview 3, mei vwo 5</vt:lpstr>
      <vt:lpstr>Elly, interview 3, mei vwo 5</vt:lpstr>
      <vt:lpstr>Elly, interview 4, november VWO 6</vt:lpstr>
      <vt:lpstr>Wat leer ik ervan?</vt:lpstr>
      <vt:lpstr>Wat leer ik ervan?</vt:lpstr>
      <vt:lpstr>Meer weten</vt:lpstr>
      <vt:lpstr>PowerPoint Presentation</vt:lpstr>
    </vt:vector>
  </TitlesOfParts>
  <Company>G2K designers / Orange Pepper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 - Template basic NL</dc:title>
  <dc:creator>Uw Naam</dc:creator>
  <cp:lastModifiedBy>Heiden-Bergsteijn, J.M. van der</cp:lastModifiedBy>
  <cp:revision>140</cp:revision>
  <dcterms:created xsi:type="dcterms:W3CDTF">2007-09-18T12:42:34Z</dcterms:created>
  <dcterms:modified xsi:type="dcterms:W3CDTF">2013-02-04T12:57:10Z</dcterms:modified>
</cp:coreProperties>
</file>