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oleObject38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oleObject45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embeddings/oleObject31.bin" ContentType="application/vnd.openxmlformats-officedocument.oleObject"/>
  <Override PartName="/ppt/embeddings/oleObject43.bin" ContentType="application/vnd.openxmlformats-officedocument.oleObject"/>
  <Override PartName="/ppt/slides/slide13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.bin" ContentType="application/vnd.openxmlformats-officedocument.oleObject"/>
  <Override PartName="/ppt/embeddings/oleObject48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embeddings/oleObject35.bin" ContentType="application/vnd.openxmlformats-officedocument.oleObject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embeddings/oleObject20.bin" ContentType="application/vnd.openxmlformats-officedocument.oleObject"/>
  <Override PartName="/ppt/embeddings/oleObject44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33.bin" ContentType="application/vnd.openxmlformats-officedocument.oleObject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oleObject26.bin" ContentType="application/vnd.openxmlformats-officedocument.oleObject"/>
  <Override PartName="/ppt/embeddings/oleObject25.bin" ContentType="application/vnd.openxmlformats-officedocument.oleObject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47.bin" ContentType="application/vnd.openxmlformats-officedocument.oleObject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46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32.bin" ContentType="application/vnd.openxmlformats-officedocument.oleObject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embeddings/oleObject21.bin" ContentType="application/vnd.openxmlformats-officedocument.oleObject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oleObject30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75" r:id="rId10"/>
    <p:sldId id="262" r:id="rId11"/>
    <p:sldId id="268" r:id="rId12"/>
    <p:sldId id="267" r:id="rId13"/>
    <p:sldId id="266" r:id="rId14"/>
    <p:sldId id="269" r:id="rId15"/>
    <p:sldId id="276" r:id="rId16"/>
    <p:sldId id="272" r:id="rId17"/>
    <p:sldId id="277" r:id="rId18"/>
    <p:sldId id="278" r:id="rId19"/>
    <p:sldId id="265" r:id="rId20"/>
    <p:sldId id="281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0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ict"/><Relationship Id="rId4" Type="http://schemas.openxmlformats.org/officeDocument/2006/relationships/image" Target="../media/image18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Relationship Id="rId3" Type="http://schemas.openxmlformats.org/officeDocument/2006/relationships/image" Target="../media/image17.pict"/><Relationship Id="rId5" Type="http://schemas.openxmlformats.org/officeDocument/2006/relationships/image" Target="../media/image19.pict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ict"/><Relationship Id="rId4" Type="http://schemas.openxmlformats.org/officeDocument/2006/relationships/image" Target="../media/image25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Relationship Id="rId3" Type="http://schemas.openxmlformats.org/officeDocument/2006/relationships/image" Target="../media/image24.pict"/><Relationship Id="rId5" Type="http://schemas.openxmlformats.org/officeDocument/2006/relationships/image" Target="../media/image26.pict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ict"/><Relationship Id="rId4" Type="http://schemas.openxmlformats.org/officeDocument/2006/relationships/image" Target="../media/image32.pict"/><Relationship Id="rId5" Type="http://schemas.openxmlformats.org/officeDocument/2006/relationships/image" Target="../media/image33.pict"/><Relationship Id="rId7" Type="http://schemas.openxmlformats.org/officeDocument/2006/relationships/image" Target="../media/image35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Relationship Id="rId3" Type="http://schemas.openxmlformats.org/officeDocument/2006/relationships/image" Target="../media/image31.pict"/><Relationship Id="rId6" Type="http://schemas.openxmlformats.org/officeDocument/2006/relationships/image" Target="../media/image34.pict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ict"/><Relationship Id="rId5" Type="http://schemas.openxmlformats.org/officeDocument/2006/relationships/image" Target="../media/image42.pict"/><Relationship Id="rId7" Type="http://schemas.openxmlformats.org/officeDocument/2006/relationships/image" Target="../media/image44.pict"/><Relationship Id="rId1" Type="http://schemas.openxmlformats.org/officeDocument/2006/relationships/image" Target="../media/image38.pict"/><Relationship Id="rId2" Type="http://schemas.openxmlformats.org/officeDocument/2006/relationships/image" Target="../media/image39.pict"/><Relationship Id="rId3" Type="http://schemas.openxmlformats.org/officeDocument/2006/relationships/image" Target="../media/image40.pict"/><Relationship Id="rId6" Type="http://schemas.openxmlformats.org/officeDocument/2006/relationships/image" Target="../media/image43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ict"/><Relationship Id="rId5" Type="http://schemas.openxmlformats.org/officeDocument/2006/relationships/image" Target="../media/image42.pict"/><Relationship Id="rId7" Type="http://schemas.openxmlformats.org/officeDocument/2006/relationships/image" Target="../media/image44.pict"/><Relationship Id="rId1" Type="http://schemas.openxmlformats.org/officeDocument/2006/relationships/image" Target="../media/image38.pict"/><Relationship Id="rId2" Type="http://schemas.openxmlformats.org/officeDocument/2006/relationships/image" Target="../media/image39.pict"/><Relationship Id="rId3" Type="http://schemas.openxmlformats.org/officeDocument/2006/relationships/image" Target="../media/image40.pict"/><Relationship Id="rId6" Type="http://schemas.openxmlformats.org/officeDocument/2006/relationships/image" Target="../media/image43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ict"/><Relationship Id="rId4" Type="http://schemas.openxmlformats.org/officeDocument/2006/relationships/image" Target="../media/image49.pict"/><Relationship Id="rId10" Type="http://schemas.openxmlformats.org/officeDocument/2006/relationships/image" Target="../media/image55.pict"/><Relationship Id="rId5" Type="http://schemas.openxmlformats.org/officeDocument/2006/relationships/image" Target="../media/image50.pict"/><Relationship Id="rId7" Type="http://schemas.openxmlformats.org/officeDocument/2006/relationships/image" Target="../media/image52.pict"/><Relationship Id="rId1" Type="http://schemas.openxmlformats.org/officeDocument/2006/relationships/image" Target="../media/image46.pict"/><Relationship Id="rId2" Type="http://schemas.openxmlformats.org/officeDocument/2006/relationships/image" Target="../media/image47.pict"/><Relationship Id="rId9" Type="http://schemas.openxmlformats.org/officeDocument/2006/relationships/image" Target="../media/image54.pict"/><Relationship Id="rId3" Type="http://schemas.openxmlformats.org/officeDocument/2006/relationships/image" Target="../media/image48.pict"/><Relationship Id="rId6" Type="http://schemas.openxmlformats.org/officeDocument/2006/relationships/image" Target="../media/image51.pict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ict"/><Relationship Id="rId1" Type="http://schemas.openxmlformats.org/officeDocument/2006/relationships/image" Target="../media/image57.pict"/><Relationship Id="rId2" Type="http://schemas.openxmlformats.org/officeDocument/2006/relationships/image" Target="../media/image58.pict"/><Relationship Id="rId3" Type="http://schemas.openxmlformats.org/officeDocument/2006/relationships/image" Target="../media/image5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E1CC-8C42-D44A-9980-8136CC394C91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F3399-3B55-2245-B49F-A2F09CA936D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3399-3B55-2245-B49F-A2F09CA936D5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BE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  <a:p>
            <a:pPr lvl="1" eaLnBrk="1" latinLnBrk="0" hangingPunct="1"/>
            <a:r>
              <a:rPr kumimoji="0" lang="nl-BE" smtClean="0"/>
              <a:t>Tweede niveau</a:t>
            </a:r>
          </a:p>
          <a:p>
            <a:pPr lvl="2" eaLnBrk="1" latinLnBrk="0" hangingPunct="1"/>
            <a:r>
              <a:rPr kumimoji="0" lang="nl-BE" smtClean="0"/>
              <a:t>Derde niveau</a:t>
            </a:r>
          </a:p>
          <a:p>
            <a:pPr lvl="3" eaLnBrk="1" latinLnBrk="0" hangingPunct="1"/>
            <a:r>
              <a:rPr kumimoji="0" lang="nl-BE" smtClean="0"/>
              <a:t>Vierde niveau</a:t>
            </a:r>
          </a:p>
          <a:p>
            <a:pPr lvl="4" eaLnBrk="1" latinLnBrk="0" hangingPunct="1"/>
            <a:r>
              <a:rPr kumimoji="0" lang="nl-BE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51529-159A-BB43-BB2B-DEA28F78FE17}" type="datetimeFigureOut">
              <a:rPr lang="nl-NL" smtClean="0"/>
              <a:pPr/>
              <a:t>26-01-2011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EBE5DF-DAC5-0643-8B83-70467E236B6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3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uy:Documents:seminaries:seminaries%20vijde%20jaar%208%20uur:sem.1%20Pythagorei%CC%88sche%20drietallen:Pyth.%20drietallen%20NWD.doc!OLE_LINK1" TargetMode="Externa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3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6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9" Type="http://schemas.openxmlformats.org/officeDocument/2006/relationships/oleObject" Target="../embeddings/oleObject12.bin"/><Relationship Id="rId3" Type="http://schemas.openxmlformats.org/officeDocument/2006/relationships/image" Target="../media/image28.png"/><Relationship Id="rId6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37.png"/><Relationship Id="rId3" Type="http://schemas.openxmlformats.org/officeDocument/2006/relationships/oleObject" Target="../embeddings/oleObject13.bin"/><Relationship Id="rId6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4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5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45.png"/><Relationship Id="rId3" Type="http://schemas.openxmlformats.org/officeDocument/2006/relationships/oleObject" Target="../embeddings/oleObject21.bin"/><Relationship Id="rId6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5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45.png"/><Relationship Id="rId3" Type="http://schemas.openxmlformats.org/officeDocument/2006/relationships/oleObject" Target="../embeddings/oleObject28.bin"/><Relationship Id="rId6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5.bin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11" Type="http://schemas.openxmlformats.org/officeDocument/2006/relationships/image" Target="../media/image56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5.bin"/><Relationship Id="rId10" Type="http://schemas.openxmlformats.org/officeDocument/2006/relationships/oleObject" Target="../embeddings/oleObject43.bin"/><Relationship Id="rId5" Type="http://schemas.openxmlformats.org/officeDocument/2006/relationships/oleObject" Target="../embeddings/oleObject38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9" Type="http://schemas.openxmlformats.org/officeDocument/2006/relationships/oleObject" Target="../embeddings/oleObject42.bin"/><Relationship Id="rId3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7.bin"/><Relationship Id="rId5" Type="http://schemas.openxmlformats.org/officeDocument/2006/relationships/oleObject" Target="../embeddings/oleObject48.bin"/><Relationship Id="rId7" Type="http://schemas.openxmlformats.org/officeDocument/2006/relationships/oleObject" Target="../embeddings/oleObject4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6.bin"/><Relationship Id="rId6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Guy Van Leemput</a:t>
            </a:r>
          </a:p>
          <a:p>
            <a:r>
              <a:rPr lang="nl-NL" dirty="0" err="1" smtClean="0"/>
              <a:t>Sint-Jozefcollege</a:t>
            </a:r>
            <a:r>
              <a:rPr lang="nl-NL" dirty="0" smtClean="0"/>
              <a:t> Turnhout (België)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Pythagoreïsche</a:t>
            </a:r>
            <a:r>
              <a:rPr lang="nl-NL" dirty="0" smtClean="0"/>
              <a:t> drietallen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op zoek naar PD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85502" y="1986567"/>
            <a:ext cx="24980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Clear</a:t>
            </a:r>
            <a:r>
              <a:rPr lang="nl-NL" dirty="0" smtClean="0"/>
              <a:t> all </a:t>
            </a:r>
            <a:r>
              <a:rPr lang="nl-NL" dirty="0" err="1" smtClean="0"/>
              <a:t>Lists</a:t>
            </a:r>
            <a:endParaRPr lang="nl-NL" dirty="0" smtClean="0"/>
          </a:p>
          <a:p>
            <a:r>
              <a:rPr lang="nl-NL" dirty="0" smtClean="0"/>
              <a:t>STAT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</a:p>
          <a:p>
            <a:r>
              <a:rPr lang="nl-NL" dirty="0" smtClean="0"/>
              <a:t>L</a:t>
            </a:r>
            <a:r>
              <a:rPr lang="nl-NL" baseline="-25000" dirty="0" smtClean="0"/>
              <a:t>1 </a:t>
            </a:r>
            <a:r>
              <a:rPr lang="nl-NL" dirty="0" smtClean="0"/>
              <a:t>= </a:t>
            </a:r>
            <a:r>
              <a:rPr lang="nl-NL" dirty="0" err="1" smtClean="0"/>
              <a:t>seq</a:t>
            </a:r>
            <a:r>
              <a:rPr lang="nl-NL" dirty="0" smtClean="0"/>
              <a:t> (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1 , 99 )</a:t>
            </a:r>
          </a:p>
          <a:p>
            <a:r>
              <a:rPr lang="nl-NL" dirty="0" smtClean="0"/>
              <a:t>L</a:t>
            </a:r>
            <a:r>
              <a:rPr lang="nl-NL" baseline="-25000" dirty="0" smtClean="0"/>
              <a:t>2</a:t>
            </a:r>
            <a:r>
              <a:rPr lang="nl-NL" dirty="0" smtClean="0"/>
              <a:t> = </a:t>
            </a:r>
            <a:r>
              <a:rPr lang="nl-NL" dirty="0" err="1" smtClean="0"/>
              <a:t>seq</a:t>
            </a:r>
            <a:r>
              <a:rPr lang="nl-NL" dirty="0" smtClean="0"/>
              <a:t> (x</a:t>
            </a:r>
            <a:r>
              <a:rPr lang="nl-NL" baseline="30000" dirty="0" smtClean="0"/>
              <a:t>2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1 , 99 )</a:t>
            </a:r>
          </a:p>
          <a:p>
            <a:r>
              <a:rPr lang="nl-NL" dirty="0" smtClean="0"/>
              <a:t>L</a:t>
            </a:r>
            <a:r>
              <a:rPr lang="nl-NL" baseline="-25000" dirty="0" smtClean="0"/>
              <a:t>3</a:t>
            </a:r>
            <a:r>
              <a:rPr lang="nl-NL" dirty="0" smtClean="0"/>
              <a:t> = </a:t>
            </a:r>
            <a:r>
              <a:rPr lang="nl-NL" dirty="0" err="1" smtClean="0"/>
              <a:t>seq</a:t>
            </a:r>
            <a:r>
              <a:rPr lang="nl-NL" dirty="0" smtClean="0"/>
              <a:t> ( x</a:t>
            </a:r>
            <a:r>
              <a:rPr lang="nl-NL" baseline="30000" dirty="0" smtClean="0"/>
              <a:t>2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2 , 100)</a:t>
            </a:r>
          </a:p>
          <a:p>
            <a:endParaRPr lang="nl-NL" dirty="0" smtClean="0"/>
          </a:p>
          <a:p>
            <a:r>
              <a:rPr lang="nl-NL" dirty="0" smtClean="0"/>
              <a:t>L</a:t>
            </a:r>
            <a:r>
              <a:rPr lang="nl-NL" baseline="-25000" dirty="0" smtClean="0"/>
              <a:t>4</a:t>
            </a:r>
            <a:r>
              <a:rPr lang="nl-NL" dirty="0" smtClean="0"/>
              <a:t> = √( L</a:t>
            </a:r>
            <a:r>
              <a:rPr lang="nl-NL" baseline="-25000" dirty="0" smtClean="0"/>
              <a:t>2</a:t>
            </a:r>
            <a:r>
              <a:rPr lang="nl-NL" dirty="0" smtClean="0"/>
              <a:t> + L</a:t>
            </a:r>
            <a:r>
              <a:rPr lang="nl-NL" baseline="-25000" dirty="0" smtClean="0"/>
              <a:t>3</a:t>
            </a:r>
            <a:r>
              <a:rPr lang="nl-NL" dirty="0" smtClean="0"/>
              <a:t> )</a:t>
            </a: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4122180" y="2851860"/>
            <a:ext cx="3821373" cy="612648"/>
          </a:xfrm>
          <a:prstGeom prst="wedgeRoundRectCallout">
            <a:avLst>
              <a:gd name="adj1" fmla="val -67205"/>
              <a:gd name="adj2" fmla="val -320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Lijst van de kwadraten van 1 tot 99</a:t>
            </a:r>
            <a:endParaRPr lang="nl-NL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4458766" y="3988567"/>
            <a:ext cx="3863583" cy="612648"/>
          </a:xfrm>
          <a:prstGeom prst="wedgeRoundRectCallout">
            <a:avLst>
              <a:gd name="adj1" fmla="val -74765"/>
              <a:gd name="adj2" fmla="val -1538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Lijst van de kwadraten van 2 tot 100</a:t>
            </a:r>
          </a:p>
          <a:p>
            <a:pPr algn="ctr"/>
            <a:r>
              <a:rPr lang="nl-NL" dirty="0" smtClean="0"/>
              <a:t>dus </a:t>
            </a:r>
            <a:r>
              <a:rPr lang="nl-NL" dirty="0" err="1" smtClean="0"/>
              <a:t>b</a:t>
            </a:r>
            <a:r>
              <a:rPr lang="nl-NL" dirty="0" smtClean="0"/>
              <a:t> = a + 1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85502" y="1563141"/>
            <a:ext cx="337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Bijvoorbeeld met GRM TI-84(+)</a:t>
            </a:r>
          </a:p>
          <a:p>
            <a:endParaRPr lang="nl-NL" dirty="0"/>
          </a:p>
        </p:txBody>
      </p:sp>
      <p:sp>
        <p:nvSpPr>
          <p:cNvPr id="8" name="Toelichting met afgeronde rechthoek 7"/>
          <p:cNvSpPr/>
          <p:nvPr/>
        </p:nvSpPr>
        <p:spPr>
          <a:xfrm>
            <a:off x="2607000" y="5503110"/>
            <a:ext cx="5336553" cy="612648"/>
          </a:xfrm>
          <a:prstGeom prst="wedgeRoundRectCallout">
            <a:avLst>
              <a:gd name="adj1" fmla="val -44171"/>
              <a:gd name="adj2" fmla="val -30661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Is de wortel van de som van deze twee opeenvolgende kwadraten een natuurlijk getal?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 welke a is </a:t>
            </a:r>
            <a:br>
              <a:rPr lang="nl-NL" dirty="0" smtClean="0"/>
            </a:br>
            <a:r>
              <a:rPr lang="nl-NL" dirty="0" smtClean="0"/>
              <a:t>a</a:t>
            </a:r>
            <a:r>
              <a:rPr lang="nl-NL" baseline="30000" dirty="0" smtClean="0"/>
              <a:t>2</a:t>
            </a:r>
            <a:r>
              <a:rPr lang="nl-NL" dirty="0" smtClean="0"/>
              <a:t> + (a+1)</a:t>
            </a:r>
            <a:r>
              <a:rPr lang="nl-NL" baseline="30000" dirty="0" smtClean="0"/>
              <a:t>2</a:t>
            </a:r>
            <a:r>
              <a:rPr lang="nl-NL" dirty="0" smtClean="0"/>
              <a:t> terug een kwadraat?</a:t>
            </a:r>
            <a:endParaRPr lang="nl-NL" dirty="0"/>
          </a:p>
        </p:txBody>
      </p:sp>
      <p:pic>
        <p:nvPicPr>
          <p:cNvPr id="3" name="Afbeelding 2" descr="lijst één versch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57600" cy="2438400"/>
          </a:xfrm>
          <a:prstGeom prst="rect">
            <a:avLst/>
          </a:prstGeom>
        </p:spPr>
      </p:pic>
      <p:pic>
        <p:nvPicPr>
          <p:cNvPr id="4" name="Afbeelding 3" descr="lijst één verschil bi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99" y="3488434"/>
            <a:ext cx="3657600" cy="24384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5003478" y="1804611"/>
            <a:ext cx="1556425" cy="612648"/>
          </a:xfrm>
          <a:prstGeom prst="wedgeRoundRectCallout">
            <a:avLst>
              <a:gd name="adj1" fmla="val -162186"/>
              <a:gd name="adj2" fmla="val 391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( 3 , 4 , 5 )</a:t>
            </a:r>
            <a:endParaRPr lang="nl-NL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754341" y="4534617"/>
            <a:ext cx="1697386" cy="612648"/>
          </a:xfrm>
          <a:prstGeom prst="wedgeRoundRectCallout">
            <a:avLst>
              <a:gd name="adj1" fmla="val 173586"/>
              <a:gd name="adj2" fmla="val 141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( 20 , 21 , 29 )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 smtClean="0"/>
              <a:t>c</a:t>
            </a:r>
            <a:r>
              <a:rPr lang="nl-NL" sz="5400" dirty="0" smtClean="0"/>
              <a:t> = </a:t>
            </a:r>
            <a:r>
              <a:rPr lang="nl-NL" sz="5400" dirty="0" err="1" smtClean="0"/>
              <a:t>b</a:t>
            </a:r>
            <a:r>
              <a:rPr lang="nl-NL" sz="5400" dirty="0" smtClean="0"/>
              <a:t> + 2</a:t>
            </a:r>
            <a:endParaRPr lang="nl-NL" sz="5400" dirty="0"/>
          </a:p>
        </p:txBody>
      </p:sp>
      <p:sp>
        <p:nvSpPr>
          <p:cNvPr id="3" name="Tekstvak 2"/>
          <p:cNvSpPr txBox="1"/>
          <p:nvPr/>
        </p:nvSpPr>
        <p:spPr>
          <a:xfrm>
            <a:off x="1085502" y="2015888"/>
            <a:ext cx="2439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 </a:t>
            </a:r>
          </a:p>
          <a:p>
            <a:r>
              <a:rPr lang="nl-NL" dirty="0" smtClean="0"/>
              <a:t>L</a:t>
            </a:r>
            <a:r>
              <a:rPr lang="nl-NL" baseline="-25000" dirty="0" smtClean="0"/>
              <a:t>1 </a:t>
            </a:r>
            <a:r>
              <a:rPr lang="nl-NL" dirty="0" smtClean="0"/>
              <a:t>= </a:t>
            </a:r>
            <a:r>
              <a:rPr lang="nl-NL" dirty="0" err="1" smtClean="0"/>
              <a:t>seq</a:t>
            </a:r>
            <a:r>
              <a:rPr lang="nl-NL" dirty="0" smtClean="0"/>
              <a:t> (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1 , 99 )</a:t>
            </a:r>
          </a:p>
          <a:p>
            <a:r>
              <a:rPr lang="nl-NL" dirty="0" smtClean="0"/>
              <a:t>L</a:t>
            </a:r>
            <a:r>
              <a:rPr lang="nl-NL" baseline="-25000" dirty="0" smtClean="0"/>
              <a:t>2</a:t>
            </a:r>
            <a:r>
              <a:rPr lang="nl-NL" dirty="0" smtClean="0"/>
              <a:t> = </a:t>
            </a:r>
            <a:r>
              <a:rPr lang="nl-NL" dirty="0" err="1" smtClean="0"/>
              <a:t>seq</a:t>
            </a:r>
            <a:r>
              <a:rPr lang="nl-NL" dirty="0" smtClean="0"/>
              <a:t> (x</a:t>
            </a:r>
            <a:r>
              <a:rPr lang="nl-NL" baseline="30000" dirty="0" smtClean="0"/>
              <a:t>2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1 , 99 )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</a:t>
            </a:r>
            <a:r>
              <a:rPr lang="nl-NL" baseline="-25000" dirty="0" smtClean="0"/>
              <a:t>3</a:t>
            </a:r>
            <a:r>
              <a:rPr lang="nl-NL" dirty="0" smtClean="0"/>
              <a:t> = </a:t>
            </a:r>
            <a:r>
              <a:rPr lang="nl-NL" dirty="0" err="1" smtClean="0"/>
              <a:t>seq</a:t>
            </a:r>
            <a:r>
              <a:rPr lang="nl-NL" dirty="0" smtClean="0"/>
              <a:t> ( x</a:t>
            </a:r>
            <a:r>
              <a:rPr lang="nl-NL" baseline="30000" dirty="0" smtClean="0"/>
              <a:t>2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3 , 101)</a:t>
            </a:r>
          </a:p>
          <a:p>
            <a:endParaRPr lang="nl-NL" dirty="0" smtClean="0"/>
          </a:p>
          <a:p>
            <a:r>
              <a:rPr lang="nl-NL" dirty="0" smtClean="0"/>
              <a:t>L</a:t>
            </a:r>
            <a:r>
              <a:rPr lang="nl-NL" baseline="-25000" dirty="0" smtClean="0"/>
              <a:t>4</a:t>
            </a:r>
            <a:r>
              <a:rPr lang="nl-NL" dirty="0" smtClean="0"/>
              <a:t> = √( L</a:t>
            </a:r>
            <a:r>
              <a:rPr lang="nl-NL" baseline="-25000" dirty="0" smtClean="0"/>
              <a:t>2</a:t>
            </a:r>
            <a:r>
              <a:rPr lang="nl-NL" dirty="0" smtClean="0"/>
              <a:t> + L</a:t>
            </a:r>
            <a:r>
              <a:rPr lang="nl-NL" baseline="-25000" dirty="0" smtClean="0"/>
              <a:t>3</a:t>
            </a:r>
            <a:r>
              <a:rPr lang="nl-NL" dirty="0" smtClean="0"/>
              <a:t> )</a:t>
            </a: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4189027" y="3308550"/>
            <a:ext cx="3899359" cy="612648"/>
          </a:xfrm>
          <a:prstGeom prst="wedgeRoundRectCallout">
            <a:avLst>
              <a:gd name="adj1" fmla="val -70189"/>
              <a:gd name="adj2" fmla="val -847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Lijst van de kwadraten van 1 tot 99</a:t>
            </a:r>
            <a:endParaRPr lang="nl-NL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4189027" y="3988567"/>
            <a:ext cx="4411848" cy="612648"/>
          </a:xfrm>
          <a:prstGeom prst="wedgeRoundRectCallout">
            <a:avLst>
              <a:gd name="adj1" fmla="val -67045"/>
              <a:gd name="adj2" fmla="val -575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Lijst van de kwadraten van 3 tot 101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 welke a is </a:t>
            </a:r>
            <a:br>
              <a:rPr lang="nl-NL" dirty="0" smtClean="0"/>
            </a:br>
            <a:r>
              <a:rPr lang="nl-NL" dirty="0" smtClean="0"/>
              <a:t>a</a:t>
            </a:r>
            <a:r>
              <a:rPr lang="nl-NL" baseline="30000" dirty="0" smtClean="0"/>
              <a:t>2 </a:t>
            </a:r>
            <a:r>
              <a:rPr lang="nl-NL" dirty="0" smtClean="0"/>
              <a:t>+ (a + 2)</a:t>
            </a:r>
            <a:r>
              <a:rPr lang="nl-NL" baseline="30000" dirty="0" smtClean="0"/>
              <a:t>2</a:t>
            </a:r>
            <a:r>
              <a:rPr lang="nl-NL" dirty="0" smtClean="0"/>
              <a:t> terug een kwadraat?</a:t>
            </a:r>
            <a:endParaRPr lang="nl-NL" dirty="0"/>
          </a:p>
        </p:txBody>
      </p:sp>
      <p:pic>
        <p:nvPicPr>
          <p:cNvPr id="3" name="Afbeelding 2" descr="lijst 2 versch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41" y="1371600"/>
            <a:ext cx="3657600" cy="2438400"/>
          </a:xfrm>
          <a:prstGeom prst="rect">
            <a:avLst/>
          </a:prstGeom>
        </p:spPr>
      </p:pic>
      <p:pic>
        <p:nvPicPr>
          <p:cNvPr id="4" name="Afbeelding 3" descr="lijst 2 verschil bi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83" y="3810000"/>
            <a:ext cx="3657600" cy="24384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5743456" y="2550153"/>
            <a:ext cx="1430025" cy="612648"/>
          </a:xfrm>
          <a:prstGeom prst="wedgeRoundRectCallout">
            <a:avLst>
              <a:gd name="adj1" fmla="val -200398"/>
              <a:gd name="adj2" fmla="val 344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( 6 , 8 , 10) </a:t>
            </a:r>
            <a:endParaRPr lang="nl-NL" dirty="0"/>
          </a:p>
        </p:txBody>
      </p:sp>
      <p:sp>
        <p:nvSpPr>
          <p:cNvPr id="6" name="Pijl omhoog 5"/>
          <p:cNvSpPr/>
          <p:nvPr/>
        </p:nvSpPr>
        <p:spPr>
          <a:xfrm>
            <a:off x="6289567" y="2024220"/>
            <a:ext cx="337803" cy="38271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5743456" y="1371600"/>
            <a:ext cx="1330234" cy="4678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( 3 , 4 , 5 )</a:t>
            </a:r>
            <a:endParaRPr lang="nl-NL" dirty="0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672642" y="5853050"/>
            <a:ext cx="1635858" cy="478973"/>
          </a:xfrm>
          <a:prstGeom prst="wedgeRoundRectCallout">
            <a:avLst>
              <a:gd name="adj1" fmla="val 205689"/>
              <a:gd name="adj2" fmla="val -1721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( 40 , 42 , 58 )</a:t>
            </a:r>
            <a:endParaRPr lang="nl-NL" dirty="0"/>
          </a:p>
        </p:txBody>
      </p:sp>
      <p:sp>
        <p:nvSpPr>
          <p:cNvPr id="10" name="Pijl omhoog 9"/>
          <p:cNvSpPr/>
          <p:nvPr/>
        </p:nvSpPr>
        <p:spPr>
          <a:xfrm>
            <a:off x="1285085" y="5212168"/>
            <a:ext cx="337803" cy="38271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672642" y="4468562"/>
            <a:ext cx="1645406" cy="619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( 20 , 21 , 29 )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PD en PPD</a:t>
            </a:r>
            <a:endParaRPr lang="nl-NL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746766" y="1661263"/>
          <a:ext cx="4563857" cy="3574489"/>
        </p:xfrm>
        <a:graphic>
          <a:graphicData uri="http://schemas.openxmlformats.org/presentationml/2006/ole">
            <p:oleObj spid="_x0000_s52226" name="Document" r:id="rId3" imgW="3632200" imgH="2844800" progId="Word.Document.12">
              <p:link updateAutomatic="1"/>
            </p:oleObj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6305823" y="2361658"/>
            <a:ext cx="131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( 9 , 12 , 15 )</a:t>
            </a:r>
            <a:endParaRPr lang="nl-NL" dirty="0"/>
          </a:p>
        </p:txBody>
      </p:sp>
      <p:sp>
        <p:nvSpPr>
          <p:cNvPr id="5" name="Pijl omlaag 4"/>
          <p:cNvSpPr/>
          <p:nvPr/>
        </p:nvSpPr>
        <p:spPr>
          <a:xfrm>
            <a:off x="6818309" y="2979922"/>
            <a:ext cx="308965" cy="8727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460350" y="3852690"/>
            <a:ext cx="115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( 3 , 4 , 5 )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127274" y="3164589"/>
            <a:ext cx="40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: 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PPD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24167" y="2105441"/>
            <a:ext cx="56265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We noemen ( a , </a:t>
            </a:r>
            <a:r>
              <a:rPr lang="nl-NL" sz="2800" dirty="0" err="1" smtClean="0"/>
              <a:t>b</a:t>
            </a:r>
            <a:r>
              <a:rPr lang="nl-NL" sz="2800" dirty="0" smtClean="0"/>
              <a:t> , </a:t>
            </a:r>
            <a:r>
              <a:rPr lang="nl-NL" sz="2800" dirty="0" err="1" smtClean="0"/>
              <a:t>c</a:t>
            </a:r>
            <a:r>
              <a:rPr lang="nl-NL" sz="2800" dirty="0" smtClean="0"/>
              <a:t> ) een PPD als </a:t>
            </a:r>
          </a:p>
          <a:p>
            <a:r>
              <a:rPr lang="nl-NL" sz="2800" dirty="0" smtClean="0"/>
              <a:t>( a , </a:t>
            </a:r>
            <a:r>
              <a:rPr lang="nl-NL" sz="2800" dirty="0" err="1" smtClean="0"/>
              <a:t>b</a:t>
            </a:r>
            <a:r>
              <a:rPr lang="nl-NL" sz="2800" dirty="0" smtClean="0"/>
              <a:t> , </a:t>
            </a:r>
            <a:r>
              <a:rPr lang="nl-NL" sz="2800" dirty="0" err="1" smtClean="0"/>
              <a:t>c</a:t>
            </a:r>
            <a:r>
              <a:rPr lang="nl-NL" sz="2800" dirty="0" smtClean="0"/>
              <a:t> ) een PD is en </a:t>
            </a:r>
          </a:p>
          <a:p>
            <a:r>
              <a:rPr lang="nl-NL" sz="2800" dirty="0" smtClean="0"/>
              <a:t>a , </a:t>
            </a:r>
            <a:r>
              <a:rPr lang="nl-NL" sz="2800" dirty="0" err="1" smtClean="0"/>
              <a:t>b</a:t>
            </a:r>
            <a:r>
              <a:rPr lang="nl-NL" sz="2800" dirty="0" smtClean="0"/>
              <a:t> , </a:t>
            </a:r>
            <a:r>
              <a:rPr lang="nl-NL" sz="2800" dirty="0" err="1" smtClean="0"/>
              <a:t>c</a:t>
            </a:r>
            <a:r>
              <a:rPr lang="nl-NL" sz="2800" dirty="0" smtClean="0"/>
              <a:t> onderling ondeelbaar zijn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23898" y="3209572"/>
            <a:ext cx="5859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Dan zijn de drie getallen alle even en dus niet </a:t>
            </a:r>
            <a:r>
              <a:rPr lang="nl-NL" u="sng" dirty="0" smtClean="0"/>
              <a:t>P</a:t>
            </a:r>
            <a:r>
              <a:rPr lang="nl-NL" dirty="0" smtClean="0"/>
              <a:t>PD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6536427" y="1951632"/>
            <a:ext cx="1769368" cy="612648"/>
          </a:xfrm>
          <a:prstGeom prst="wedgeRoundRectCallout">
            <a:avLst>
              <a:gd name="adj1" fmla="val -101743"/>
              <a:gd name="adj2" fmla="val -5874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(2v)</a:t>
            </a:r>
            <a:r>
              <a:rPr lang="nl-NL" baseline="30000" dirty="0" smtClean="0"/>
              <a:t>2</a:t>
            </a:r>
            <a:r>
              <a:rPr lang="nl-NL" dirty="0" smtClean="0"/>
              <a:t> = 4v</a:t>
            </a:r>
            <a:r>
              <a:rPr lang="nl-NL" baseline="30000" dirty="0" smtClean="0"/>
              <a:t>2</a:t>
            </a:r>
            <a:r>
              <a:rPr lang="nl-NL" dirty="0" smtClean="0"/>
              <a:t> = 4v’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89667" y="634975"/>
            <a:ext cx="8366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Bij een PPD zullen nooit de rechthoekszijden beide </a:t>
            </a:r>
            <a:r>
              <a:rPr lang="nl-NL" sz="2400" u="sng" dirty="0" smtClean="0"/>
              <a:t>even</a:t>
            </a:r>
            <a:r>
              <a:rPr lang="nl-NL" sz="2400" dirty="0" smtClean="0"/>
              <a:t>  zijn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23898" y="1628466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Het kwadraat van een even getal is een viervoud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23898" y="2406109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som van twee viervouden is terug een viervoud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23898" y="3209572"/>
            <a:ext cx="7083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Als het kwadraat een viervoud is dan moet het een kwadraat zijn van </a:t>
            </a:r>
          </a:p>
          <a:p>
            <a:r>
              <a:rPr lang="nl-NL" dirty="0" smtClean="0"/>
              <a:t>een even getal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01615" y="2887682"/>
            <a:ext cx="5686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Tegenspraak want </a:t>
            </a:r>
          </a:p>
          <a:p>
            <a:r>
              <a:rPr lang="nl-NL" dirty="0" smtClean="0"/>
              <a:t>een kwadraat is steeds een viervoud of een viervoud + 1 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6506361" y="1645308"/>
            <a:ext cx="2155947" cy="612648"/>
          </a:xfrm>
          <a:prstGeom prst="wedgeRoundRectCallout">
            <a:avLst>
              <a:gd name="adj1" fmla="val -72656"/>
              <a:gd name="adj2" fmla="val -514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(2v+1)</a:t>
            </a:r>
            <a:r>
              <a:rPr lang="nl-NL" baseline="30000" dirty="0" smtClean="0"/>
              <a:t>2</a:t>
            </a:r>
            <a:r>
              <a:rPr lang="nl-NL" dirty="0" smtClean="0"/>
              <a:t> = 4v’+ 1</a:t>
            </a: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4829795" y="3074657"/>
            <a:ext cx="3832513" cy="612648"/>
          </a:xfrm>
          <a:prstGeom prst="wedgeRoundRectCallout">
            <a:avLst>
              <a:gd name="adj1" fmla="val -93507"/>
              <a:gd name="adj2" fmla="val -920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4v’+ 1 + 4v”+ 1 = 4v + 2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47374" y="634974"/>
            <a:ext cx="8712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Bij een PPD zullen nooit de rechthoekszijden beide </a:t>
            </a:r>
            <a:r>
              <a:rPr lang="nl-NL" sz="2400" u="sng" dirty="0" smtClean="0"/>
              <a:t>oneven</a:t>
            </a:r>
            <a:r>
              <a:rPr lang="nl-NL" sz="2400" dirty="0" smtClean="0"/>
              <a:t>  zijn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8359" y="1373638"/>
            <a:ext cx="558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Het kwadraat van een oneven getal is een viervoud + 1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58359" y="2257956"/>
            <a:ext cx="5227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som van twee kwadraten (van oneven getallen)</a:t>
            </a:r>
          </a:p>
          <a:p>
            <a:r>
              <a:rPr lang="nl-NL" dirty="0" smtClean="0"/>
              <a:t> is dan een viervoud + 2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25783" y="1336788"/>
            <a:ext cx="55026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Dus als ( a , </a:t>
            </a:r>
            <a:r>
              <a:rPr lang="nl-NL" sz="2400" dirty="0" err="1" smtClean="0"/>
              <a:t>b</a:t>
            </a:r>
            <a:r>
              <a:rPr lang="nl-NL" sz="2400" dirty="0" smtClean="0"/>
              <a:t> , </a:t>
            </a:r>
            <a:r>
              <a:rPr lang="nl-NL" sz="2400" dirty="0" err="1" smtClean="0"/>
              <a:t>c</a:t>
            </a:r>
            <a:r>
              <a:rPr lang="nl-NL" sz="2400" dirty="0" smtClean="0"/>
              <a:t> ) een PPD is</a:t>
            </a:r>
          </a:p>
          <a:p>
            <a:r>
              <a:rPr lang="nl-NL" sz="2400" dirty="0" smtClean="0"/>
              <a:t>met </a:t>
            </a:r>
            <a:r>
              <a:rPr lang="nl-NL" sz="2400" dirty="0" err="1" smtClean="0"/>
              <a:t>c</a:t>
            </a:r>
            <a:r>
              <a:rPr lang="nl-NL" sz="2400" dirty="0" smtClean="0"/>
              <a:t> de schuine zijde, </a:t>
            </a:r>
          </a:p>
          <a:p>
            <a:r>
              <a:rPr lang="nl-NL" sz="2400" dirty="0" smtClean="0"/>
              <a:t>dan is a even en </a:t>
            </a:r>
            <a:r>
              <a:rPr lang="nl-NL" sz="2400" dirty="0" err="1" smtClean="0"/>
              <a:t>b</a:t>
            </a:r>
            <a:r>
              <a:rPr lang="nl-NL" sz="2400" dirty="0" smtClean="0"/>
              <a:t> oneven of omgekeerd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</a:t>
            </a:r>
            <a:r>
              <a:rPr lang="nl-NL" dirty="0" smtClean="0"/>
              <a:t> = a + 3</a:t>
            </a:r>
            <a:endParaRPr lang="nl-NL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4456412" y="2762695"/>
            <a:ext cx="1582026" cy="612648"/>
          </a:xfrm>
          <a:prstGeom prst="wedgeRoundRectCallout">
            <a:avLst>
              <a:gd name="adj1" fmla="val -132101"/>
              <a:gd name="adj2" fmla="val -375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( 9 , 12 , 15 )</a:t>
            </a:r>
            <a:endParaRPr lang="nl-NL" dirty="0"/>
          </a:p>
        </p:txBody>
      </p:sp>
      <p:sp>
        <p:nvSpPr>
          <p:cNvPr id="5" name="Pijl omhoog 4"/>
          <p:cNvSpPr/>
          <p:nvPr/>
        </p:nvSpPr>
        <p:spPr>
          <a:xfrm>
            <a:off x="4929908" y="1927203"/>
            <a:ext cx="484632" cy="6887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56412" y="1080396"/>
            <a:ext cx="1387896" cy="5824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( 3 , 4 , 5 )</a:t>
            </a:r>
            <a:endParaRPr lang="nl-NL" dirty="0"/>
          </a:p>
        </p:txBody>
      </p:sp>
      <p:pic>
        <p:nvPicPr>
          <p:cNvPr id="7" name="Afbeelding 6" descr="3 versch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76765" cy="2184509"/>
          </a:xfrm>
          <a:prstGeom prst="rect">
            <a:avLst/>
          </a:prstGeom>
        </p:spPr>
      </p:pic>
      <p:pic>
        <p:nvPicPr>
          <p:cNvPr id="8" name="Afbeelding 7" descr="3 verschil bi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65" y="3837837"/>
            <a:ext cx="3657600" cy="24384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417108" y="2043314"/>
            <a:ext cx="40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: 3</a:t>
            </a:r>
            <a:endParaRPr lang="nl-NL" dirty="0"/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679603" y="4177508"/>
            <a:ext cx="1604308" cy="612648"/>
          </a:xfrm>
          <a:prstGeom prst="wedgeRoundRectCallout">
            <a:avLst>
              <a:gd name="adj1" fmla="val 146965"/>
              <a:gd name="adj2" fmla="val 49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( 60 , 63, 87 )</a:t>
            </a:r>
            <a:endParaRPr lang="nl-NL" dirty="0"/>
          </a:p>
        </p:txBody>
      </p:sp>
      <p:sp>
        <p:nvSpPr>
          <p:cNvPr id="11" name="Pijl omlaag 10"/>
          <p:cNvSpPr/>
          <p:nvPr/>
        </p:nvSpPr>
        <p:spPr>
          <a:xfrm>
            <a:off x="1336924" y="4968395"/>
            <a:ext cx="467923" cy="6906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679603" y="5848446"/>
            <a:ext cx="1804847" cy="579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( 20 , 21 , 29 )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929879" y="4977819"/>
            <a:ext cx="40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: 3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492974" y="270462"/>
            <a:ext cx="324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L</a:t>
            </a:r>
            <a:r>
              <a:rPr lang="nl-NL" sz="2400" baseline="-25000" dirty="0" smtClean="0"/>
              <a:t>3</a:t>
            </a:r>
            <a:r>
              <a:rPr lang="nl-NL" sz="2400" dirty="0" smtClean="0"/>
              <a:t>= </a:t>
            </a:r>
            <a:r>
              <a:rPr lang="nl-NL" sz="2400" dirty="0" err="1" smtClean="0"/>
              <a:t>seq</a:t>
            </a:r>
            <a:r>
              <a:rPr lang="nl-NL" sz="2400" dirty="0" smtClean="0"/>
              <a:t> ( x</a:t>
            </a:r>
            <a:r>
              <a:rPr lang="nl-NL" sz="2400" baseline="30000" dirty="0" smtClean="0"/>
              <a:t>2 </a:t>
            </a:r>
            <a:r>
              <a:rPr lang="nl-NL" sz="2400" dirty="0" smtClean="0"/>
              <a:t>, </a:t>
            </a:r>
            <a:r>
              <a:rPr lang="nl-NL" sz="2400" dirty="0" err="1" smtClean="0"/>
              <a:t>x</a:t>
            </a:r>
            <a:r>
              <a:rPr lang="nl-NL" sz="2400" dirty="0" smtClean="0"/>
              <a:t> , 4 , 102 )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Knopentouw.gif"/>
          <p:cNvPicPr>
            <a:picLocks noGrp="1" noChangeAspect="1"/>
          </p:cNvPicPr>
          <p:nvPr>
            <p:ph idx="1"/>
          </p:nvPr>
        </p:nvPicPr>
        <p:blipFill>
          <a:blip r:embed="rId3"/>
          <a:srcRect l="-25289" r="-25289"/>
          <a:stretch>
            <a:fillRect/>
          </a:stretch>
        </p:blipFill>
        <p:spPr>
          <a:xfrm>
            <a:off x="457200" y="1600201"/>
            <a:ext cx="5250291" cy="288745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rculanum"/>
              </a:rPr>
              <a:t>3</a:t>
            </a:r>
            <a:r>
              <a:rPr lang="nl-NL" baseline="30000" dirty="0" smtClean="0">
                <a:latin typeface="Herculanum"/>
              </a:rPr>
              <a:t>2 </a:t>
            </a:r>
            <a:r>
              <a:rPr lang="nl-NL" dirty="0" smtClean="0">
                <a:latin typeface="Herculanum"/>
              </a:rPr>
              <a:t>+ 4</a:t>
            </a:r>
            <a:r>
              <a:rPr lang="nl-NL" baseline="30000" dirty="0" smtClean="0">
                <a:latin typeface="Herculanum"/>
              </a:rPr>
              <a:t>2</a:t>
            </a:r>
            <a:r>
              <a:rPr lang="nl-NL" dirty="0" smtClean="0">
                <a:latin typeface="Herculanum"/>
              </a:rPr>
              <a:t> = 5</a:t>
            </a:r>
            <a:r>
              <a:rPr lang="nl-NL" baseline="30000" dirty="0" smtClean="0">
                <a:latin typeface="Herculanum"/>
              </a:rPr>
              <a:t>2</a:t>
            </a:r>
            <a:endParaRPr lang="nl-NL" dirty="0">
              <a:latin typeface="Herculanum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73011" y="5178102"/>
            <a:ext cx="857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Herculanum"/>
              </a:rPr>
              <a:t>We noemen ( 3 , 4 , 5 ) een </a:t>
            </a:r>
            <a:r>
              <a:rPr lang="nl-NL" sz="2400" dirty="0" err="1" smtClean="0">
                <a:latin typeface="Herculanum"/>
              </a:rPr>
              <a:t>Pythagoreïsch</a:t>
            </a:r>
            <a:r>
              <a:rPr lang="nl-NL" sz="2400" dirty="0" smtClean="0">
                <a:latin typeface="Herculanum"/>
              </a:rPr>
              <a:t> drietal</a:t>
            </a:r>
          </a:p>
          <a:p>
            <a:r>
              <a:rPr lang="nl-NL" sz="2400" dirty="0" smtClean="0">
                <a:latin typeface="Herculanum"/>
              </a:rPr>
              <a:t>                                       ( een PD )    </a:t>
            </a:r>
            <a:endParaRPr lang="nl-NL" sz="2400" dirty="0">
              <a:latin typeface="Herculan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( 5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153025" y="2030413"/>
          <a:ext cx="2171700" cy="598487"/>
        </p:xfrm>
        <a:graphic>
          <a:graphicData uri="http://schemas.openxmlformats.org/presentationml/2006/ole">
            <p:oleObj spid="_x0000_s64514" name="Vergelijking" r:id="rId3" imgW="7366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153025" y="2784475"/>
          <a:ext cx="3263900" cy="617538"/>
        </p:xfrm>
        <a:graphic>
          <a:graphicData uri="http://schemas.openxmlformats.org/presentationml/2006/ole">
            <p:oleObj spid="_x0000_s64515" name="Vergelijking" r:id="rId4" imgW="1143000" imgH="215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5316538" y="3665538"/>
          <a:ext cx="1652587" cy="985837"/>
        </p:xfrm>
        <a:graphic>
          <a:graphicData uri="http://schemas.openxmlformats.org/presentationml/2006/ole">
            <p:oleObj spid="_x0000_s64516" name="Vergelijking" r:id="rId5" imgW="723900" imgH="4318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320800" y="4466207"/>
          <a:ext cx="1630363" cy="1087438"/>
        </p:xfrm>
        <a:graphic>
          <a:graphicData uri="http://schemas.openxmlformats.org/presentationml/2006/ole">
            <p:oleObj spid="_x0000_s64517" name="Vergelijking" r:id="rId6" imgW="647700" imgH="4318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050925" y="5553645"/>
          <a:ext cx="2530475" cy="439738"/>
        </p:xfrm>
        <a:graphic>
          <a:graphicData uri="http://schemas.openxmlformats.org/presentationml/2006/ole">
            <p:oleObj spid="_x0000_s64518" name="Vergelijking" r:id="rId7" imgW="952500" imgH="16510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4872038" y="4967288"/>
          <a:ext cx="3181350" cy="485775"/>
        </p:xfrm>
        <a:graphic>
          <a:graphicData uri="http://schemas.openxmlformats.org/presentationml/2006/ole">
            <p:oleObj spid="_x0000_s64519" name="Vergelijking" r:id="rId8" imgW="1079500" imgH="165100" progId="Equation.3">
              <p:embed/>
            </p:oleObj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523259" y="5553645"/>
            <a:ext cx="3910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( 5 , 12 , 13 ) is PPD</a:t>
            </a:r>
            <a:endParaRPr lang="nl-NL" sz="32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068475"/>
            <a:ext cx="4434082" cy="2257351"/>
          </a:xfrm>
          <a:prstGeom prst="rect">
            <a:avLst/>
          </a:prstGeom>
        </p:spPr>
      </p:pic>
      <p:sp>
        <p:nvSpPr>
          <p:cNvPr id="13" name="Bliksemflits 12"/>
          <p:cNvSpPr/>
          <p:nvPr/>
        </p:nvSpPr>
        <p:spPr>
          <a:xfrm>
            <a:off x="2015690" y="5892078"/>
            <a:ext cx="647015" cy="669322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( 7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67" y="1637565"/>
            <a:ext cx="3581472" cy="27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136015" y="2030122"/>
          <a:ext cx="2208421" cy="598894"/>
        </p:xfrm>
        <a:graphic>
          <a:graphicData uri="http://schemas.openxmlformats.org/presentationml/2006/ole">
            <p:oleObj spid="_x0000_s62467" name="Vergelijking" r:id="rId4" imgW="7493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136015" y="2784976"/>
          <a:ext cx="3297744" cy="616906"/>
        </p:xfrm>
        <a:graphic>
          <a:graphicData uri="http://schemas.openxmlformats.org/presentationml/2006/ole">
            <p:oleObj spid="_x0000_s62468" name="Vergelijking" r:id="rId5" imgW="1155700" imgH="215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5359316" y="3665027"/>
          <a:ext cx="1567167" cy="986735"/>
        </p:xfrm>
        <a:graphic>
          <a:graphicData uri="http://schemas.openxmlformats.org/presentationml/2006/ole">
            <p:oleObj spid="_x0000_s62469" name="Vergelijking" r:id="rId6" imgW="685800" imgH="4318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353041" y="4467096"/>
          <a:ext cx="1565909" cy="1086549"/>
        </p:xfrm>
        <a:graphic>
          <a:graphicData uri="http://schemas.openxmlformats.org/presentationml/2006/ole">
            <p:oleObj spid="_x0000_s62470" name="Vergelijking" r:id="rId7" imgW="622300" imgH="4318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035050" y="5553645"/>
          <a:ext cx="2563503" cy="439172"/>
        </p:xfrm>
        <a:graphic>
          <a:graphicData uri="http://schemas.openxmlformats.org/presentationml/2006/ole">
            <p:oleObj spid="_x0000_s62471" name="Vergelijking" r:id="rId8" imgW="965200" imgH="16510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4816475" y="4967288"/>
          <a:ext cx="3294063" cy="485775"/>
        </p:xfrm>
        <a:graphic>
          <a:graphicData uri="http://schemas.openxmlformats.org/presentationml/2006/ole">
            <p:oleObj spid="_x0000_s62472" name="Vergelijking" r:id="rId9" imgW="1117600" imgH="165100" progId="Equation.3">
              <p:embed/>
            </p:oleObj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523259" y="5553645"/>
            <a:ext cx="3910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( 7 , 24 , 25 ) is PPD</a:t>
            </a:r>
            <a:endParaRPr lang="nl-NL" sz="3200" dirty="0"/>
          </a:p>
        </p:txBody>
      </p:sp>
      <p:sp>
        <p:nvSpPr>
          <p:cNvPr id="12" name="Bliksemflits 11"/>
          <p:cNvSpPr/>
          <p:nvPr/>
        </p:nvSpPr>
        <p:spPr>
          <a:xfrm>
            <a:off x="2094514" y="5970537"/>
            <a:ext cx="568192" cy="58054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( 9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153025" y="2030413"/>
          <a:ext cx="2171700" cy="598487"/>
        </p:xfrm>
        <a:graphic>
          <a:graphicData uri="http://schemas.openxmlformats.org/presentationml/2006/ole">
            <p:oleObj spid="_x0000_s65538" name="Vergelijking" r:id="rId3" imgW="7366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153025" y="2784475"/>
          <a:ext cx="3263900" cy="617538"/>
        </p:xfrm>
        <a:graphic>
          <a:graphicData uri="http://schemas.openxmlformats.org/presentationml/2006/ole">
            <p:oleObj spid="_x0000_s65539" name="Vergelijking" r:id="rId4" imgW="1143000" imgH="215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959100" y="3907938"/>
          <a:ext cx="1624013" cy="985838"/>
        </p:xfrm>
        <a:graphic>
          <a:graphicData uri="http://schemas.openxmlformats.org/presentationml/2006/ole">
            <p:oleObj spid="_x0000_s65540" name="Vergelijking" r:id="rId5" imgW="711200" imgH="4318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57200" y="3907938"/>
          <a:ext cx="1560421" cy="1040787"/>
        </p:xfrm>
        <a:graphic>
          <a:graphicData uri="http://schemas.openxmlformats.org/presentationml/2006/ole">
            <p:oleObj spid="_x0000_s65541" name="Vergelijking" r:id="rId6" imgW="647700" imgH="4318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457200" y="5008202"/>
          <a:ext cx="1782147" cy="309696"/>
        </p:xfrm>
        <a:graphic>
          <a:graphicData uri="http://schemas.openxmlformats.org/presentationml/2006/ole">
            <p:oleObj spid="_x0000_s65542" name="Vergelijking" r:id="rId7" imgW="952500" imgH="16510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657475" y="4979761"/>
          <a:ext cx="2265363" cy="338137"/>
        </p:xfrm>
        <a:graphic>
          <a:graphicData uri="http://schemas.openxmlformats.org/presentationml/2006/ole">
            <p:oleObj spid="_x0000_s65543" name="Vergelijking" r:id="rId8" imgW="1104900" imgH="165100" progId="Equation.3">
              <p:embed/>
            </p:oleObj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2534884" y="5553645"/>
            <a:ext cx="279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( 9 , 40 , 41 ) is PPD</a:t>
            </a:r>
            <a:endParaRPr lang="nl-NL" sz="2400" dirty="0"/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662014"/>
            <a:ext cx="3202108" cy="224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5465763" y="3907938"/>
          <a:ext cx="1652587" cy="985838"/>
        </p:xfrm>
        <a:graphic>
          <a:graphicData uri="http://schemas.openxmlformats.org/presentationml/2006/ole">
            <p:oleObj spid="_x0000_s65545" name="Vergelijking" r:id="rId10" imgW="723900" imgH="431800" progId="Equation.3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5325412" y="4979761"/>
          <a:ext cx="2212975" cy="338137"/>
        </p:xfrm>
        <a:graphic>
          <a:graphicData uri="http://schemas.openxmlformats.org/presentationml/2006/ole">
            <p:oleObj spid="_x0000_s65546" name="Vergelijking" r:id="rId11" imgW="1079500" imgH="165100" progId="Equation.3">
              <p:embed/>
            </p:oleObj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5755266" y="5368979"/>
            <a:ext cx="131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( 9 , 12 , 15 )</a:t>
            </a:r>
            <a:endParaRPr lang="nl-NL" dirty="0"/>
          </a:p>
        </p:txBody>
      </p:sp>
      <p:sp>
        <p:nvSpPr>
          <p:cNvPr id="15" name="Pijl omlaag 14"/>
          <p:cNvSpPr/>
          <p:nvPr/>
        </p:nvSpPr>
        <p:spPr>
          <a:xfrm>
            <a:off x="6411662" y="5743014"/>
            <a:ext cx="161545" cy="3599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5960085" y="6102940"/>
            <a:ext cx="115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( 3 , 4 , 5 )</a:t>
            </a:r>
            <a:endParaRPr lang="nl-NL" dirty="0"/>
          </a:p>
        </p:txBody>
      </p:sp>
      <p:sp>
        <p:nvSpPr>
          <p:cNvPr id="17" name="Bliksemflits 16"/>
          <p:cNvSpPr/>
          <p:nvPr/>
        </p:nvSpPr>
        <p:spPr>
          <a:xfrm>
            <a:off x="1113556" y="5368979"/>
            <a:ext cx="691838" cy="75153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</a:t>
            </a:r>
            <a:r>
              <a:rPr lang="nl-NL" dirty="0" err="1" smtClean="0"/>
              <a:t>p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116513" y="2030413"/>
          <a:ext cx="2246312" cy="598487"/>
        </p:xfrm>
        <a:graphic>
          <a:graphicData uri="http://schemas.openxmlformats.org/presentationml/2006/ole">
            <p:oleObj spid="_x0000_s66562" name="Vergelijking" r:id="rId3" imgW="7620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116513" y="2784475"/>
          <a:ext cx="3336925" cy="617538"/>
        </p:xfrm>
        <a:graphic>
          <a:graphicData uri="http://schemas.openxmlformats.org/presentationml/2006/ole">
            <p:oleObj spid="_x0000_s66563" name="Vergelijking" r:id="rId4" imgW="1168400" imgH="215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944813" y="3879850"/>
          <a:ext cx="1654175" cy="1042988"/>
        </p:xfrm>
        <a:graphic>
          <a:graphicData uri="http://schemas.openxmlformats.org/presentationml/2006/ole">
            <p:oleObj spid="_x0000_s66564" name="Vergelijking" r:id="rId5" imgW="723900" imgH="4572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42913" y="3908425"/>
          <a:ext cx="1590675" cy="1039813"/>
        </p:xfrm>
        <a:graphic>
          <a:graphicData uri="http://schemas.openxmlformats.org/presentationml/2006/ole">
            <p:oleObj spid="_x0000_s66565" name="Vergelijking" r:id="rId6" imgW="660400" imgH="4318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433388" y="5008563"/>
          <a:ext cx="1830387" cy="309562"/>
        </p:xfrm>
        <a:graphic>
          <a:graphicData uri="http://schemas.openxmlformats.org/presentationml/2006/ole">
            <p:oleObj spid="_x0000_s66566" name="Vergelijking" r:id="rId7" imgW="977900" imgH="16510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750031" y="5008563"/>
          <a:ext cx="3178175" cy="804863"/>
        </p:xfrm>
        <a:graphic>
          <a:graphicData uri="http://schemas.openxmlformats.org/presentationml/2006/ole">
            <p:oleObj spid="_x0000_s66567" name="Vergelijking" r:id="rId8" imgW="1549400" imgH="393700" progId="Equation.3">
              <p:embed/>
            </p:oleObj>
          </a:graphicData>
        </a:graphic>
      </p:graphicFrame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025" y="1599302"/>
            <a:ext cx="3465412" cy="202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2954338" y="5813425"/>
          <a:ext cx="1746250" cy="747713"/>
        </p:xfrm>
        <a:graphic>
          <a:graphicData uri="http://schemas.openxmlformats.org/presentationml/2006/ole">
            <p:oleObj spid="_x0000_s66571" name="Vergelijking" r:id="rId10" imgW="1066800" imgH="457200" progId="Equation.3">
              <p:embed/>
            </p:oleObj>
          </a:graphicData>
        </a:graphic>
      </p:graphicFrame>
      <p:sp>
        <p:nvSpPr>
          <p:cNvPr id="18" name="Tekstvak 17"/>
          <p:cNvSpPr txBox="1"/>
          <p:nvPr/>
        </p:nvSpPr>
        <p:spPr>
          <a:xfrm>
            <a:off x="5609035" y="5959868"/>
            <a:ext cx="175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 PD want …</a:t>
            </a:r>
            <a:endParaRPr lang="nl-NL" sz="2400" dirty="0"/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6483480" y="4639391"/>
            <a:ext cx="2203320" cy="1357467"/>
          </a:xfrm>
          <a:prstGeom prst="wedgeRoundRectCallout">
            <a:avLst>
              <a:gd name="adj1" fmla="val -19316"/>
              <a:gd name="adj2" fmla="val 685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kwadraat van een oneven getal is een 4v+1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027133" y="137160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stel </a:t>
            </a:r>
            <a:r>
              <a:rPr lang="nl-NL" sz="2400" dirty="0" err="1" smtClean="0"/>
              <a:t>p</a:t>
            </a:r>
            <a:r>
              <a:rPr lang="nl-NL" sz="2400" dirty="0" smtClean="0"/>
              <a:t> priem</a:t>
            </a:r>
            <a:endParaRPr lang="nl-NL" sz="2400" dirty="0"/>
          </a:p>
        </p:txBody>
      </p:sp>
      <p:sp>
        <p:nvSpPr>
          <p:cNvPr id="21" name="Bliksemflits 20"/>
          <p:cNvSpPr/>
          <p:nvPr/>
        </p:nvSpPr>
        <p:spPr>
          <a:xfrm>
            <a:off x="1214096" y="5307692"/>
            <a:ext cx="758142" cy="50573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oelichting met afgeronde rechthoek 21"/>
          <p:cNvSpPr/>
          <p:nvPr/>
        </p:nvSpPr>
        <p:spPr>
          <a:xfrm>
            <a:off x="6464757" y="3620792"/>
            <a:ext cx="1988681" cy="445549"/>
          </a:xfrm>
          <a:prstGeom prst="wedgeRoundRectCallout">
            <a:avLst>
              <a:gd name="adj1" fmla="val -97223"/>
              <a:gd name="adj2" fmla="val 4877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want  </a:t>
            </a:r>
            <a:r>
              <a:rPr lang="nl-NL" dirty="0" err="1" smtClean="0"/>
              <a:t>p</a:t>
            </a:r>
            <a:r>
              <a:rPr lang="nl-NL" dirty="0" smtClean="0"/>
              <a:t> is priem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5280848" y="5865447"/>
            <a:ext cx="318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P</a:t>
            </a:r>
            <a:endParaRPr lang="nl-NL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4828926" y="5943752"/>
            <a:ext cx="39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is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2" grpId="1" animBg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</a:t>
            </a:r>
            <a:r>
              <a:rPr lang="nl-NL" dirty="0" err="1" smtClean="0"/>
              <a:t>p</a:t>
            </a:r>
            <a:r>
              <a:rPr lang="nl-NL" dirty="0" smtClean="0"/>
              <a:t>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116513" y="2030413"/>
          <a:ext cx="2246312" cy="598487"/>
        </p:xfrm>
        <a:graphic>
          <a:graphicData uri="http://schemas.openxmlformats.org/presentationml/2006/ole">
            <p:oleObj spid="_x0000_s67586" name="Vergelijking" r:id="rId3" imgW="7620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116513" y="2784475"/>
          <a:ext cx="3336925" cy="617538"/>
        </p:xfrm>
        <a:graphic>
          <a:graphicData uri="http://schemas.openxmlformats.org/presentationml/2006/ole">
            <p:oleObj spid="_x0000_s67587" name="Vergelijking" r:id="rId4" imgW="1168400" imgH="215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944813" y="3879850"/>
          <a:ext cx="1654175" cy="1042988"/>
        </p:xfrm>
        <a:graphic>
          <a:graphicData uri="http://schemas.openxmlformats.org/presentationml/2006/ole">
            <p:oleObj spid="_x0000_s67588" name="Vergelijking" r:id="rId5" imgW="723900" imgH="4572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42913" y="3908425"/>
          <a:ext cx="1590675" cy="1039813"/>
        </p:xfrm>
        <a:graphic>
          <a:graphicData uri="http://schemas.openxmlformats.org/presentationml/2006/ole">
            <p:oleObj spid="_x0000_s67589" name="Vergelijking" r:id="rId6" imgW="660400" imgH="4318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433388" y="5008563"/>
          <a:ext cx="1830387" cy="309562"/>
        </p:xfrm>
        <a:graphic>
          <a:graphicData uri="http://schemas.openxmlformats.org/presentationml/2006/ole">
            <p:oleObj spid="_x0000_s67590" name="Vergelijking" r:id="rId7" imgW="977900" imgH="16510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750031" y="5008563"/>
          <a:ext cx="3178175" cy="804863"/>
        </p:xfrm>
        <a:graphic>
          <a:graphicData uri="http://schemas.openxmlformats.org/presentationml/2006/ole">
            <p:oleObj spid="_x0000_s67591" name="Vergelijking" r:id="rId8" imgW="1549400" imgH="393700" progId="Equation.3">
              <p:embed/>
            </p:oleObj>
          </a:graphicData>
        </a:graphic>
      </p:graphicFrame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025" y="1599302"/>
            <a:ext cx="3465412" cy="202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2954338" y="5813425"/>
          <a:ext cx="1746250" cy="747713"/>
        </p:xfrm>
        <a:graphic>
          <a:graphicData uri="http://schemas.openxmlformats.org/presentationml/2006/ole">
            <p:oleObj spid="_x0000_s67592" name="Vergelijking" r:id="rId10" imgW="1066800" imgH="457200" progId="Equation.3">
              <p:embed/>
            </p:oleObj>
          </a:graphicData>
        </a:graphic>
      </p:graphicFrame>
      <p:sp>
        <p:nvSpPr>
          <p:cNvPr id="18" name="Tekstvak 17"/>
          <p:cNvSpPr txBox="1"/>
          <p:nvPr/>
        </p:nvSpPr>
        <p:spPr>
          <a:xfrm>
            <a:off x="4882550" y="5813426"/>
            <a:ext cx="272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Is PD want …</a:t>
            </a:r>
            <a:endParaRPr lang="nl-NL" sz="2800" dirty="0"/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6250118" y="3879850"/>
            <a:ext cx="2203320" cy="1741361"/>
          </a:xfrm>
          <a:prstGeom prst="wedgeRoundRectCallout">
            <a:avLst>
              <a:gd name="adj1" fmla="val 1921"/>
              <a:gd name="adj2" fmla="val 816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kwadraat van een oneven getal is een 4v+1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027133" y="1371600"/>
            <a:ext cx="194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stel </a:t>
            </a:r>
            <a:r>
              <a:rPr lang="nl-NL" sz="2400" dirty="0" err="1" smtClean="0"/>
              <a:t>p</a:t>
            </a:r>
            <a:r>
              <a:rPr lang="nl-NL" sz="2400" dirty="0" smtClean="0"/>
              <a:t> </a:t>
            </a:r>
            <a:r>
              <a:rPr lang="nl-NL" sz="2400" dirty="0" smtClean="0">
                <a:solidFill>
                  <a:srgbClr val="FF0000"/>
                </a:solidFill>
              </a:rPr>
              <a:t>oneven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21" name="Bliksemflits 20"/>
          <p:cNvSpPr/>
          <p:nvPr/>
        </p:nvSpPr>
        <p:spPr>
          <a:xfrm>
            <a:off x="1214096" y="5307692"/>
            <a:ext cx="758142" cy="50573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Lijst van PPD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524000" y="1660827"/>
          <a:ext cx="389007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690"/>
                <a:gridCol w="1296690"/>
                <a:gridCol w="1296690"/>
              </a:tblGrid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oelichting met afgeronde rechthoek 3"/>
          <p:cNvSpPr/>
          <p:nvPr/>
        </p:nvSpPr>
        <p:spPr>
          <a:xfrm>
            <a:off x="6050419" y="2444341"/>
            <a:ext cx="2409661" cy="1298556"/>
          </a:xfrm>
          <a:prstGeom prst="wedgeRoundRectCallout">
            <a:avLst>
              <a:gd name="adj1" fmla="val -88666"/>
              <a:gd name="adj2" fmla="val 58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</a:t>
            </a:r>
            <a:endParaRPr lang="nl-NL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6449134" y="2643377"/>
          <a:ext cx="1746250" cy="747713"/>
        </p:xfrm>
        <a:graphic>
          <a:graphicData uri="http://schemas.openxmlformats.org/presentationml/2006/ole">
            <p:oleObj spid="_x0000_s77826" name="Vergelijking" r:id="rId3" imgW="1066800" imgH="457200" progId="Equation.3">
              <p:embed/>
            </p:oleObj>
          </a:graphicData>
        </a:graphic>
      </p:graphicFrame>
      <p:sp>
        <p:nvSpPr>
          <p:cNvPr id="6" name="Rechteraccolade 5"/>
          <p:cNvSpPr/>
          <p:nvPr/>
        </p:nvSpPr>
        <p:spPr>
          <a:xfrm>
            <a:off x="4711080" y="2131663"/>
            <a:ext cx="426824" cy="21276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( 8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153025" y="2030413"/>
          <a:ext cx="2171700" cy="598487"/>
        </p:xfrm>
        <a:graphic>
          <a:graphicData uri="http://schemas.openxmlformats.org/presentationml/2006/ole">
            <p:oleObj spid="_x0000_s79874" name="Vergelijking" r:id="rId3" imgW="7366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153025" y="2784475"/>
          <a:ext cx="3263900" cy="617538"/>
        </p:xfrm>
        <a:graphic>
          <a:graphicData uri="http://schemas.openxmlformats.org/presentationml/2006/ole">
            <p:oleObj spid="_x0000_s79875" name="Vergelijking" r:id="rId4" imgW="1143000" imgH="215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57200" y="3907938"/>
          <a:ext cx="1654175" cy="985838"/>
        </p:xfrm>
        <a:graphic>
          <a:graphicData uri="http://schemas.openxmlformats.org/presentationml/2006/ole">
            <p:oleObj spid="_x0000_s79876" name="Vergelijking" r:id="rId5" imgW="723900" imgH="4318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068058" y="3852989"/>
          <a:ext cx="1560421" cy="1040787"/>
        </p:xfrm>
        <a:graphic>
          <a:graphicData uri="http://schemas.openxmlformats.org/presentationml/2006/ole">
            <p:oleObj spid="_x0000_s79877" name="Vergelijking" r:id="rId6" imgW="647700" imgH="431800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7045567" y="4893776"/>
          <a:ext cx="1782147" cy="309696"/>
        </p:xfrm>
        <a:graphic>
          <a:graphicData uri="http://schemas.openxmlformats.org/presentationml/2006/ole">
            <p:oleObj spid="_x0000_s79878" name="Vergelijking" r:id="rId7" imgW="952500" imgH="16510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457200" y="5076045"/>
          <a:ext cx="1955962" cy="242080"/>
        </p:xfrm>
        <a:graphic>
          <a:graphicData uri="http://schemas.openxmlformats.org/presentationml/2006/ole">
            <p:oleObj spid="_x0000_s79879" name="Vergelijking" r:id="rId8" imgW="1333500" imgH="165100" progId="Equation.3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2675796" y="3907938"/>
          <a:ext cx="1652587" cy="985838"/>
        </p:xfrm>
        <a:graphic>
          <a:graphicData uri="http://schemas.openxmlformats.org/presentationml/2006/ole">
            <p:oleObj spid="_x0000_s79880" name="Vergelijking" r:id="rId9" imgW="723900" imgH="431800" progId="Equation.3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4970358" y="5022359"/>
          <a:ext cx="1826307" cy="296496"/>
        </p:xfrm>
        <a:graphic>
          <a:graphicData uri="http://schemas.openxmlformats.org/presentationml/2006/ole">
            <p:oleObj spid="_x0000_s79881" name="Vergelijking" r:id="rId10" imgW="1016000" imgH="165100" progId="Equation.3">
              <p:embed/>
            </p:oleObj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5327133" y="5373682"/>
            <a:ext cx="12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( 6 , 8 , 10 )</a:t>
            </a:r>
            <a:endParaRPr lang="nl-NL" dirty="0"/>
          </a:p>
        </p:txBody>
      </p:sp>
      <p:sp>
        <p:nvSpPr>
          <p:cNvPr id="15" name="Pijl omlaag 14"/>
          <p:cNvSpPr/>
          <p:nvPr/>
        </p:nvSpPr>
        <p:spPr>
          <a:xfrm>
            <a:off x="5960085" y="5743014"/>
            <a:ext cx="161545" cy="3599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5434772" y="6120517"/>
            <a:ext cx="115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( 3 , 4 , 5 )</a:t>
            </a:r>
            <a:endParaRPr lang="nl-NL" dirty="0"/>
          </a:p>
        </p:txBody>
      </p:sp>
      <p:sp>
        <p:nvSpPr>
          <p:cNvPr id="17" name="Bliksemflits 16"/>
          <p:cNvSpPr/>
          <p:nvPr/>
        </p:nvSpPr>
        <p:spPr>
          <a:xfrm>
            <a:off x="1113556" y="5368979"/>
            <a:ext cx="691838" cy="75153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200" y="1563200"/>
            <a:ext cx="3444339" cy="2237723"/>
          </a:xfrm>
          <a:prstGeom prst="rect">
            <a:avLst/>
          </a:prstGeom>
        </p:spPr>
      </p:pic>
      <p:sp>
        <p:nvSpPr>
          <p:cNvPr id="22" name="Bliksemflits 21"/>
          <p:cNvSpPr/>
          <p:nvPr/>
        </p:nvSpPr>
        <p:spPr>
          <a:xfrm>
            <a:off x="7936641" y="5203472"/>
            <a:ext cx="691838" cy="75153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4868863" y="3852863"/>
          <a:ext cx="1624012" cy="985837"/>
        </p:xfrm>
        <a:graphic>
          <a:graphicData uri="http://schemas.openxmlformats.org/presentationml/2006/ole">
            <p:oleObj spid="_x0000_s79882" name="Vergelijking" r:id="rId12" imgW="711200" imgH="431800" progId="Equation.3">
              <p:embed/>
            </p:oleObj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2675796" y="5022359"/>
          <a:ext cx="1935671" cy="295766"/>
        </p:xfrm>
        <a:graphic>
          <a:graphicData uri="http://schemas.openxmlformats.org/presentationml/2006/ole">
            <p:oleObj spid="_x0000_s79883" name="Vergelijking" r:id="rId13" imgW="1079500" imgH="165100" progId="Equation.3">
              <p:embed/>
            </p:oleObj>
          </a:graphicData>
        </a:graphic>
      </p:graphicFrame>
      <p:sp>
        <p:nvSpPr>
          <p:cNvPr id="24" name="Tekstvak 23"/>
          <p:cNvSpPr txBox="1"/>
          <p:nvPr/>
        </p:nvSpPr>
        <p:spPr>
          <a:xfrm>
            <a:off x="2842704" y="5481404"/>
            <a:ext cx="193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( 8 , 15 , 17 )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22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</a:t>
            </a:r>
            <a:r>
              <a:rPr lang="nl-NL" dirty="0" err="1" smtClean="0"/>
              <a:t>x</a:t>
            </a:r>
            <a:r>
              <a:rPr lang="nl-NL" dirty="0" smtClean="0"/>
              <a:t> en </a:t>
            </a:r>
            <a:r>
              <a:rPr lang="nl-NL" dirty="0" err="1" smtClean="0"/>
              <a:t>y</a:t>
            </a:r>
            <a:r>
              <a:rPr lang="nl-NL" dirty="0" smtClean="0"/>
              <a:t> zodat ( 2v , </a:t>
            </a:r>
            <a:r>
              <a:rPr lang="nl-NL" dirty="0" err="1" smtClean="0"/>
              <a:t>x</a:t>
            </a:r>
            <a:r>
              <a:rPr lang="nl-NL" dirty="0" smtClean="0"/>
              <a:t> , </a:t>
            </a:r>
            <a:r>
              <a:rPr lang="nl-NL" dirty="0" err="1" smtClean="0"/>
              <a:t>y</a:t>
            </a:r>
            <a:r>
              <a:rPr lang="nl-NL" dirty="0" smtClean="0"/>
              <a:t> ) PPD is</a:t>
            </a:r>
            <a:endParaRPr lang="nl-N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891088" y="2030413"/>
          <a:ext cx="2695575" cy="598487"/>
        </p:xfrm>
        <a:graphic>
          <a:graphicData uri="http://schemas.openxmlformats.org/presentationml/2006/ole">
            <p:oleObj spid="_x0000_s80898" name="Vergelijking" r:id="rId3" imgW="914400" imgH="2032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4891088" y="2784475"/>
          <a:ext cx="3997325" cy="586778"/>
        </p:xfrm>
        <a:graphic>
          <a:graphicData uri="http://schemas.openxmlformats.org/presentationml/2006/ole">
            <p:oleObj spid="_x0000_s80899" name="Vergelijking" r:id="rId4" imgW="1473200" imgH="215900" progId="Equation.3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4962525" y="4807744"/>
          <a:ext cx="2624138" cy="363537"/>
        </p:xfrm>
        <a:graphic>
          <a:graphicData uri="http://schemas.openxmlformats.org/presentationml/2006/ole">
            <p:oleObj spid="_x0000_s80905" name="Vergelijking" r:id="rId5" imgW="1460500" imgH="203200" progId="Equation.3">
              <p:embed/>
            </p:oleObj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4654122" y="5171281"/>
            <a:ext cx="43897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400" dirty="0" smtClean="0"/>
              <a:t>( 2v , v</a:t>
            </a:r>
            <a:r>
              <a:rPr lang="nl-NL" sz="3400" baseline="30000" dirty="0" smtClean="0"/>
              <a:t>2</a:t>
            </a:r>
            <a:r>
              <a:rPr lang="nl-NL" sz="3400" dirty="0" smtClean="0"/>
              <a:t> -1 , v</a:t>
            </a:r>
            <a:r>
              <a:rPr lang="nl-NL" sz="3400" baseline="30000" dirty="0" smtClean="0"/>
              <a:t>2</a:t>
            </a:r>
            <a:r>
              <a:rPr lang="nl-NL" sz="3400" dirty="0" smtClean="0"/>
              <a:t> +1) is PD</a:t>
            </a:r>
            <a:endParaRPr lang="nl-NL" sz="3400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1563200"/>
            <a:ext cx="3444339" cy="2237723"/>
          </a:xfrm>
          <a:prstGeom prst="rect">
            <a:avLst/>
          </a:prstGeom>
        </p:spPr>
      </p:pic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4891088" y="3595936"/>
          <a:ext cx="1797050" cy="1042987"/>
        </p:xfrm>
        <a:graphic>
          <a:graphicData uri="http://schemas.openxmlformats.org/presentationml/2006/ole">
            <p:oleObj spid="_x0000_s80906" name="Vergelijking" r:id="rId7" imgW="787400" imgH="457200" progId="Equation.3">
              <p:embed/>
            </p:oleObj>
          </a:graphicData>
        </a:graphic>
      </p:graphicFrame>
      <p:sp>
        <p:nvSpPr>
          <p:cNvPr id="20" name="Tekstvak 19"/>
          <p:cNvSpPr txBox="1"/>
          <p:nvPr/>
        </p:nvSpPr>
        <p:spPr>
          <a:xfrm>
            <a:off x="5134426" y="5850904"/>
            <a:ext cx="1640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Ook PPD ?</a:t>
            </a:r>
            <a:endParaRPr lang="nl-NL" sz="2400" dirty="0"/>
          </a:p>
        </p:txBody>
      </p:sp>
      <p:sp>
        <p:nvSpPr>
          <p:cNvPr id="23" name="Toelichting met afgeronde rechthoek 22"/>
          <p:cNvSpPr/>
          <p:nvPr/>
        </p:nvSpPr>
        <p:spPr>
          <a:xfrm>
            <a:off x="260521" y="4453545"/>
            <a:ext cx="4393601" cy="717736"/>
          </a:xfrm>
          <a:prstGeom prst="wedgeRoundRectCallout">
            <a:avLst>
              <a:gd name="adj1" fmla="val 59216"/>
              <a:gd name="adj2" fmla="val 1668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Als </a:t>
            </a:r>
            <a:r>
              <a:rPr lang="nl-NL" dirty="0" err="1" smtClean="0"/>
              <a:t>v</a:t>
            </a:r>
            <a:r>
              <a:rPr lang="nl-NL" dirty="0" smtClean="0"/>
              <a:t> oneven is dan is v</a:t>
            </a:r>
            <a:r>
              <a:rPr lang="nl-NL" baseline="30000" dirty="0" smtClean="0"/>
              <a:t>2</a:t>
            </a:r>
            <a:r>
              <a:rPr lang="nl-NL" dirty="0" smtClean="0"/>
              <a:t> een viervoud +1</a:t>
            </a:r>
            <a:endParaRPr lang="nl-NL" dirty="0"/>
          </a:p>
        </p:txBody>
      </p:sp>
      <p:sp>
        <p:nvSpPr>
          <p:cNvPr id="25" name="Toelichting met afgeronde rechthoek 24"/>
          <p:cNvSpPr/>
          <p:nvPr/>
        </p:nvSpPr>
        <p:spPr>
          <a:xfrm>
            <a:off x="260521" y="5588036"/>
            <a:ext cx="4196922" cy="525735"/>
          </a:xfrm>
          <a:prstGeom prst="wedgeRoundRectCallout">
            <a:avLst>
              <a:gd name="adj1" fmla="val 62967"/>
              <a:gd name="adj2" fmla="val 409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Als </a:t>
            </a:r>
            <a:r>
              <a:rPr lang="nl-NL" dirty="0" err="1" smtClean="0"/>
              <a:t>v</a:t>
            </a:r>
            <a:r>
              <a:rPr lang="nl-NL" dirty="0" smtClean="0"/>
              <a:t> even is dan is v</a:t>
            </a:r>
            <a:r>
              <a:rPr lang="nl-NL" baseline="30000" dirty="0" smtClean="0"/>
              <a:t>2</a:t>
            </a:r>
            <a:r>
              <a:rPr lang="nl-NL" dirty="0" smtClean="0"/>
              <a:t> een viervoud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2370690" y="2355657"/>
          <a:ext cx="4174887" cy="27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629"/>
                <a:gridCol w="1391629"/>
                <a:gridCol w="1391629"/>
              </a:tblGrid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2v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v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baseline="0" dirty="0" smtClean="0"/>
                        <a:t> -1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baseline="0" dirty="0" smtClean="0"/>
                        <a:t>+1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4</a:t>
                      </a:r>
                      <a:endParaRPr lang="nl-N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oelichting met afgeronde rechthoek 3"/>
          <p:cNvSpPr/>
          <p:nvPr/>
        </p:nvSpPr>
        <p:spPr>
          <a:xfrm>
            <a:off x="2930856" y="1085556"/>
            <a:ext cx="2225280" cy="629622"/>
          </a:xfrm>
          <a:prstGeom prst="wedgeRoundRectCallout">
            <a:avLst>
              <a:gd name="adj1" fmla="val -56181"/>
              <a:gd name="adj2" fmla="val 1659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  </a:t>
            </a:r>
            <a:r>
              <a:rPr lang="nl-NL" dirty="0" err="1" smtClean="0"/>
              <a:t>v</a:t>
            </a:r>
            <a:r>
              <a:rPr lang="nl-NL" dirty="0" smtClean="0"/>
              <a:t> even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457200" y="759889"/>
          <a:ext cx="3890070" cy="482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690"/>
                <a:gridCol w="1296690"/>
                <a:gridCol w="1296690"/>
              </a:tblGrid>
              <a:tr h="434693"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107494" y="3072123"/>
          <a:ext cx="4174887" cy="27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629"/>
                <a:gridCol w="1391629"/>
                <a:gridCol w="1391629"/>
              </a:tblGrid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2v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v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baseline="0" dirty="0" smtClean="0"/>
                        <a:t> -1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baseline="0" dirty="0" smtClean="0"/>
                        <a:t>+1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4</a:t>
                      </a:r>
                      <a:endParaRPr lang="nl-N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</a:tr>
              <a:tr h="458304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rculanum"/>
              </a:rPr>
              <a:t>Volgorde?</a:t>
            </a:r>
            <a:endParaRPr lang="nl-NL" dirty="0">
              <a:latin typeface="Herculanum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431439" y="2626756"/>
            <a:ext cx="612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3</a:t>
            </a:r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2699156" y="2626756"/>
            <a:ext cx="484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/>
              <a:t>4</a:t>
            </a:r>
            <a:endParaRPr lang="nl-NL" sz="4400" dirty="0"/>
          </a:p>
        </p:txBody>
      </p:sp>
      <p:sp>
        <p:nvSpPr>
          <p:cNvPr id="9" name="Tekstvak 8"/>
          <p:cNvSpPr txBox="1"/>
          <p:nvPr/>
        </p:nvSpPr>
        <p:spPr>
          <a:xfrm>
            <a:off x="4044195" y="2626756"/>
            <a:ext cx="579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5</a:t>
            </a:r>
            <a:endParaRPr lang="nl-NL" sz="4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1" y="3852050"/>
            <a:ext cx="2799594" cy="22439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89" y="3852050"/>
            <a:ext cx="3299211" cy="224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324 C -0.02603 -0.02405 -0.03436 -0.04441 -0.04408 -0.04395 C -0.05414 -0.04256 -0.07237 -0.00509 -0.0774 0.0039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654E-6 -3.97409E-6 C 0.01042 0.02938 0.02083 0.05876 0.03228 0.0583 C 0.04391 0.05783 0.07567 0.00324 0.0696 -0.0032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rculanum"/>
              </a:rPr>
              <a:t>Volgorde?</a:t>
            </a:r>
            <a:endParaRPr lang="nl-NL" dirty="0">
              <a:latin typeface="Herculanum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431439" y="2626756"/>
            <a:ext cx="612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3</a:t>
            </a:r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2699156" y="2626756"/>
            <a:ext cx="484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/>
              <a:t>4</a:t>
            </a:r>
            <a:endParaRPr lang="nl-NL" sz="4400" dirty="0"/>
          </a:p>
        </p:txBody>
      </p:sp>
      <p:sp>
        <p:nvSpPr>
          <p:cNvPr id="9" name="Tekstvak 8"/>
          <p:cNvSpPr txBox="1"/>
          <p:nvPr/>
        </p:nvSpPr>
        <p:spPr>
          <a:xfrm>
            <a:off x="4044195" y="2626756"/>
            <a:ext cx="579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5</a:t>
            </a:r>
            <a:endParaRPr lang="nl-NL" sz="4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1" y="3852050"/>
            <a:ext cx="2799594" cy="22439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89" y="3852050"/>
            <a:ext cx="3299211" cy="224394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85272" y="1694765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NL" dirty="0" smtClean="0"/>
              <a:t> achteraan het grootste getal</a:t>
            </a:r>
          </a:p>
          <a:p>
            <a:pPr>
              <a:buFontTx/>
              <a:buChar char="-"/>
            </a:pPr>
            <a:r>
              <a:rPr lang="nl-NL" dirty="0" smtClean="0"/>
              <a:t> vooraan het kleinste / het even getal / het oneven getal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324 C -0.02603 -0.02405 -0.03436 -0.04441 -0.04408 -0.04395 C -0.05414 -0.04256 -0.07237 -0.00509 -0.0774 0.0039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654E-6 -3.97409E-6 C 0.01042 0.02938 0.02083 0.05876 0.03228 0.0583 C 0.04391 0.05783 0.07567 0.00324 0.0696 -0.0032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Eerste getal oneven of eerste getal even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3257741" y="1943145"/>
          <a:ext cx="204174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66"/>
                <a:gridCol w="611112"/>
                <a:gridCol w="91666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949075" y="1943145"/>
          <a:ext cx="211951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77"/>
                <a:gridCol w="687501"/>
                <a:gridCol w="81163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41040" y="1943145"/>
          <a:ext cx="204174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66"/>
                <a:gridCol w="611112"/>
                <a:gridCol w="91666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443718" y="911867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 , </a:t>
            </a:r>
            <a:r>
              <a:rPr lang="nl-NL" dirty="0" err="1" smtClean="0"/>
              <a:t>b</a:t>
            </a:r>
            <a:r>
              <a:rPr lang="nl-NL" dirty="0" smtClean="0"/>
              <a:t> , </a:t>
            </a:r>
            <a:r>
              <a:rPr lang="nl-NL" dirty="0" err="1" smtClean="0"/>
              <a:t>c</a:t>
            </a:r>
            <a:r>
              <a:rPr lang="nl-NL" dirty="0" smtClean="0"/>
              <a:t> met a</a:t>
            </a:r>
            <a:r>
              <a:rPr lang="nl-NL" baseline="30000" dirty="0" smtClean="0"/>
              <a:t>2</a:t>
            </a:r>
            <a:r>
              <a:rPr lang="nl-NL" dirty="0" smtClean="0"/>
              <a:t> + b</a:t>
            </a:r>
            <a:r>
              <a:rPr lang="nl-NL" baseline="30000" dirty="0" smtClean="0"/>
              <a:t>2</a:t>
            </a:r>
            <a:r>
              <a:rPr lang="nl-NL" dirty="0" smtClean="0"/>
              <a:t> = c</a:t>
            </a:r>
            <a:r>
              <a:rPr lang="nl-NL" baseline="30000" dirty="0" smtClean="0"/>
              <a:t>2</a:t>
            </a:r>
          </a:p>
          <a:p>
            <a:r>
              <a:rPr lang="nl-NL" dirty="0" smtClean="0"/>
              <a:t>a , </a:t>
            </a:r>
            <a:r>
              <a:rPr lang="nl-NL" dirty="0" err="1" smtClean="0"/>
              <a:t>b</a:t>
            </a:r>
            <a:r>
              <a:rPr lang="nl-NL" dirty="0" smtClean="0"/>
              <a:t> , </a:t>
            </a:r>
            <a:r>
              <a:rPr lang="nl-NL" dirty="0" err="1" smtClean="0"/>
              <a:t>b</a:t>
            </a:r>
            <a:r>
              <a:rPr lang="nl-NL" dirty="0" smtClean="0"/>
              <a:t>+</a:t>
            </a:r>
            <a:r>
              <a:rPr lang="nl-NL" dirty="0" err="1" smtClean="0"/>
              <a:t>k</a:t>
            </a:r>
            <a:r>
              <a:rPr lang="nl-NL" dirty="0" smtClean="0"/>
              <a:t> met a</a:t>
            </a:r>
            <a:r>
              <a:rPr lang="nl-NL" baseline="30000" dirty="0" smtClean="0"/>
              <a:t>2 </a:t>
            </a:r>
            <a:r>
              <a:rPr lang="nl-NL" dirty="0" smtClean="0"/>
              <a:t> + b</a:t>
            </a:r>
            <a:r>
              <a:rPr lang="nl-NL" baseline="30000" dirty="0" smtClean="0"/>
              <a:t>2</a:t>
            </a:r>
            <a:r>
              <a:rPr lang="nl-NL" dirty="0" smtClean="0"/>
              <a:t> = (</a:t>
            </a:r>
            <a:r>
              <a:rPr lang="nl-NL" dirty="0" err="1" smtClean="0"/>
              <a:t>b</a:t>
            </a:r>
            <a:r>
              <a:rPr lang="nl-NL" dirty="0" smtClean="0"/>
              <a:t> + </a:t>
            </a:r>
            <a:r>
              <a:rPr lang="nl-NL" dirty="0" err="1" smtClean="0"/>
              <a:t>k</a:t>
            </a:r>
            <a:r>
              <a:rPr lang="nl-NL" dirty="0" smtClean="0"/>
              <a:t>)</a:t>
            </a:r>
            <a:r>
              <a:rPr lang="nl-NL" baseline="30000" dirty="0" smtClean="0"/>
              <a:t>2</a:t>
            </a:r>
          </a:p>
          <a:p>
            <a:r>
              <a:rPr lang="nl-NL" dirty="0" smtClean="0"/>
              <a:t>                         a</a:t>
            </a:r>
            <a:r>
              <a:rPr lang="nl-NL" baseline="30000" dirty="0" smtClean="0"/>
              <a:t>2</a:t>
            </a:r>
            <a:r>
              <a:rPr lang="nl-NL" dirty="0" smtClean="0"/>
              <a:t> + b</a:t>
            </a:r>
            <a:r>
              <a:rPr lang="nl-NL" baseline="30000" dirty="0" smtClean="0"/>
              <a:t>2</a:t>
            </a:r>
            <a:r>
              <a:rPr lang="nl-NL" dirty="0" smtClean="0"/>
              <a:t> = b</a:t>
            </a:r>
            <a:r>
              <a:rPr lang="nl-NL" baseline="30000" dirty="0" smtClean="0"/>
              <a:t>2</a:t>
            </a:r>
            <a:r>
              <a:rPr lang="nl-NL" dirty="0" smtClean="0"/>
              <a:t> + 2bk + k</a:t>
            </a:r>
            <a:r>
              <a:rPr lang="nl-NL" baseline="30000" dirty="0" smtClean="0"/>
              <a:t>2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47073" y="1835197"/>
            <a:ext cx="14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</a:t>
            </a:r>
            <a:r>
              <a:rPr lang="nl-NL" baseline="30000" dirty="0" smtClean="0"/>
              <a:t>2 </a:t>
            </a:r>
            <a:r>
              <a:rPr lang="nl-NL" dirty="0" smtClean="0"/>
              <a:t> = 2bk + k</a:t>
            </a:r>
            <a:r>
              <a:rPr lang="nl-NL" baseline="30000" dirty="0" smtClean="0"/>
              <a:t>2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952436" y="2257835"/>
            <a:ext cx="14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2bk = a</a:t>
            </a:r>
            <a:r>
              <a:rPr lang="nl-NL" baseline="30000" dirty="0" smtClean="0"/>
              <a:t>2</a:t>
            </a:r>
            <a:r>
              <a:rPr lang="nl-NL" dirty="0" smtClean="0"/>
              <a:t> – k</a:t>
            </a:r>
            <a:r>
              <a:rPr lang="nl-NL" baseline="30000" dirty="0" smtClean="0"/>
              <a:t>2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126116" y="2719500"/>
            <a:ext cx="73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b</a:t>
            </a:r>
            <a:r>
              <a:rPr lang="nl-NL" dirty="0" smtClean="0"/>
              <a:t> = …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rculanum"/>
              </a:rPr>
              <a:t>volgorde</a:t>
            </a:r>
            <a:endParaRPr lang="nl-NL" dirty="0">
              <a:latin typeface="Herculanum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46023" y="1986567"/>
            <a:ext cx="4057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sz="2400" dirty="0" smtClean="0"/>
              <a:t>het grootste getal achteraan</a:t>
            </a:r>
          </a:p>
          <a:p>
            <a:pPr>
              <a:buFontTx/>
              <a:buChar char="-"/>
            </a:pPr>
            <a:r>
              <a:rPr lang="nl-NL" sz="2400" dirty="0" smtClean="0"/>
              <a:t> het kleinste vooraan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limpton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1" y="968937"/>
            <a:ext cx="8002425" cy="55525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9270" y="545855"/>
            <a:ext cx="361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Plimpton</a:t>
            </a:r>
            <a:r>
              <a:rPr lang="nl-NL" dirty="0" smtClean="0"/>
              <a:t> 322, ca 1900BC &lt; 1600BC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800px-Babylonian_numeral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6" y="987857"/>
            <a:ext cx="7935123" cy="470045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35309" y="51714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Babylonische getallen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Lijst met kwadraten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88774" y="2127690"/>
            <a:ext cx="54117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 smtClean="0"/>
          </a:p>
          <a:p>
            <a:pPr marL="457200" indent="-457200"/>
            <a:r>
              <a:rPr lang="nl-NL" sz="2400" dirty="0" smtClean="0"/>
              <a:t>1   4   9   16   25   36   49   64   81   100</a:t>
            </a:r>
          </a:p>
          <a:p>
            <a:pPr marL="457200" indent="-457200">
              <a:buAutoNum type="arabicPlain" startAt="121"/>
            </a:pPr>
            <a:r>
              <a:rPr lang="nl-NL" sz="2400" dirty="0" smtClean="0"/>
              <a:t>  144   169   196   225   256   289   324</a:t>
            </a:r>
          </a:p>
          <a:p>
            <a:pPr marL="457200" indent="-457200"/>
            <a:r>
              <a:rPr lang="nl-NL" sz="2400" dirty="0" smtClean="0"/>
              <a:t>361  400   441   484   529   576   625   676</a:t>
            </a:r>
          </a:p>
          <a:p>
            <a:pPr marL="457200" indent="-457200"/>
            <a:r>
              <a:rPr lang="nl-NL" sz="2400" dirty="0" smtClean="0"/>
              <a:t>729   784   841   900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1888774" y="1748964"/>
            <a:ext cx="2890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seq</a:t>
            </a:r>
            <a:r>
              <a:rPr lang="nl-NL" sz="2400" dirty="0" smtClean="0"/>
              <a:t>( x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 , </a:t>
            </a:r>
            <a:r>
              <a:rPr lang="nl-NL" sz="2400" dirty="0" err="1" smtClean="0"/>
              <a:t>x</a:t>
            </a:r>
            <a:r>
              <a:rPr lang="nl-NL" sz="2400" dirty="0" smtClean="0"/>
              <a:t> , 1 , 30 )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Lijst met kwadraten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88774" y="2127690"/>
            <a:ext cx="54553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s</a:t>
            </a:r>
            <a:r>
              <a:rPr lang="nl-NL" sz="2400" dirty="0" err="1" smtClean="0"/>
              <a:t>eq</a:t>
            </a:r>
            <a:r>
              <a:rPr lang="nl-NL" sz="2400" dirty="0" smtClean="0"/>
              <a:t>( x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 , </a:t>
            </a:r>
            <a:r>
              <a:rPr lang="nl-NL" sz="2400" dirty="0" err="1" smtClean="0"/>
              <a:t>x</a:t>
            </a:r>
            <a:r>
              <a:rPr lang="nl-NL" sz="2400" dirty="0" smtClean="0"/>
              <a:t> , 1 , 30 )</a:t>
            </a:r>
          </a:p>
          <a:p>
            <a:endParaRPr lang="nl-NL" sz="2400" dirty="0" smtClean="0"/>
          </a:p>
          <a:p>
            <a:pPr marL="457200" indent="-457200"/>
            <a:r>
              <a:rPr lang="nl-NL" sz="2400" dirty="0" smtClean="0"/>
              <a:t>1   </a:t>
            </a:r>
            <a:r>
              <a:rPr lang="nl-NL" sz="2400" dirty="0" smtClean="0">
                <a:solidFill>
                  <a:srgbClr val="FF0000"/>
                </a:solidFill>
              </a:rPr>
              <a:t>4</a:t>
            </a:r>
            <a:r>
              <a:rPr lang="nl-NL" sz="2400" dirty="0" smtClean="0"/>
              <a:t>   9   </a:t>
            </a:r>
            <a:r>
              <a:rPr lang="nl-NL" sz="2400" dirty="0" smtClean="0">
                <a:solidFill>
                  <a:srgbClr val="FF0000"/>
                </a:solidFill>
              </a:rPr>
              <a:t>16 </a:t>
            </a:r>
            <a:r>
              <a:rPr lang="nl-NL" sz="2400" dirty="0" smtClean="0"/>
              <a:t>  25   </a:t>
            </a:r>
            <a:r>
              <a:rPr lang="nl-NL" sz="2400" dirty="0" smtClean="0">
                <a:solidFill>
                  <a:srgbClr val="FF0000"/>
                </a:solidFill>
              </a:rPr>
              <a:t>36</a:t>
            </a:r>
            <a:r>
              <a:rPr lang="nl-NL" sz="2400" dirty="0" smtClean="0"/>
              <a:t>   49   </a:t>
            </a:r>
            <a:r>
              <a:rPr lang="nl-NL" sz="2400" dirty="0" smtClean="0">
                <a:solidFill>
                  <a:srgbClr val="FF0000"/>
                </a:solidFill>
              </a:rPr>
              <a:t>64</a:t>
            </a:r>
            <a:r>
              <a:rPr lang="nl-NL" sz="2400" dirty="0" smtClean="0"/>
              <a:t>   81   </a:t>
            </a:r>
            <a:r>
              <a:rPr lang="nl-NL" sz="2400" dirty="0" smtClean="0">
                <a:solidFill>
                  <a:srgbClr val="FF0000"/>
                </a:solidFill>
              </a:rPr>
              <a:t>100</a:t>
            </a:r>
          </a:p>
          <a:p>
            <a:pPr marL="457200" indent="-457200">
              <a:buAutoNum type="arabicPlain" startAt="121"/>
            </a:pPr>
            <a:r>
              <a:rPr lang="nl-NL" sz="2400" dirty="0" smtClean="0"/>
              <a:t>  </a:t>
            </a:r>
            <a:r>
              <a:rPr lang="nl-NL" sz="2400" dirty="0" smtClean="0">
                <a:solidFill>
                  <a:srgbClr val="FF0000"/>
                </a:solidFill>
              </a:rPr>
              <a:t>144</a:t>
            </a:r>
            <a:r>
              <a:rPr lang="nl-NL" sz="2400" dirty="0" smtClean="0"/>
              <a:t>   169   </a:t>
            </a:r>
            <a:r>
              <a:rPr lang="nl-NL" sz="2400" dirty="0" smtClean="0">
                <a:solidFill>
                  <a:srgbClr val="FF0000"/>
                </a:solidFill>
              </a:rPr>
              <a:t>196</a:t>
            </a:r>
            <a:r>
              <a:rPr lang="nl-NL" sz="2400" dirty="0" smtClean="0"/>
              <a:t>   225   </a:t>
            </a:r>
            <a:r>
              <a:rPr lang="nl-NL" sz="2400" dirty="0" smtClean="0">
                <a:solidFill>
                  <a:srgbClr val="FF0000"/>
                </a:solidFill>
              </a:rPr>
              <a:t>256</a:t>
            </a:r>
            <a:r>
              <a:rPr lang="nl-NL" sz="2400" dirty="0" smtClean="0"/>
              <a:t>   289   </a:t>
            </a:r>
            <a:r>
              <a:rPr lang="nl-NL" sz="2400" dirty="0" smtClean="0">
                <a:solidFill>
                  <a:srgbClr val="FF0000"/>
                </a:solidFill>
              </a:rPr>
              <a:t>324</a:t>
            </a:r>
          </a:p>
          <a:p>
            <a:pPr marL="457200" indent="-457200"/>
            <a:r>
              <a:rPr lang="nl-NL" sz="2400" dirty="0" smtClean="0"/>
              <a:t>361  </a:t>
            </a:r>
            <a:r>
              <a:rPr lang="nl-NL" sz="2400" dirty="0" smtClean="0">
                <a:solidFill>
                  <a:srgbClr val="FF0000"/>
                </a:solidFill>
              </a:rPr>
              <a:t>400</a:t>
            </a:r>
            <a:r>
              <a:rPr lang="nl-NL" sz="2400" dirty="0" smtClean="0"/>
              <a:t>   441   </a:t>
            </a:r>
            <a:r>
              <a:rPr lang="nl-NL" sz="2400" dirty="0" smtClean="0">
                <a:solidFill>
                  <a:srgbClr val="FF0000"/>
                </a:solidFill>
              </a:rPr>
              <a:t>484</a:t>
            </a:r>
            <a:r>
              <a:rPr lang="nl-NL" sz="2400" dirty="0" smtClean="0"/>
              <a:t>   529   </a:t>
            </a:r>
            <a:r>
              <a:rPr lang="nl-NL" sz="2400" dirty="0" smtClean="0">
                <a:solidFill>
                  <a:srgbClr val="FF0000"/>
                </a:solidFill>
              </a:rPr>
              <a:t>576</a:t>
            </a:r>
            <a:r>
              <a:rPr lang="nl-NL" sz="2400" dirty="0" smtClean="0"/>
              <a:t>   625   </a:t>
            </a:r>
            <a:r>
              <a:rPr lang="nl-NL" sz="2400" dirty="0" smtClean="0">
                <a:solidFill>
                  <a:srgbClr val="FF0000"/>
                </a:solidFill>
              </a:rPr>
              <a:t>676</a:t>
            </a:r>
          </a:p>
          <a:p>
            <a:pPr marL="457200" indent="-457200"/>
            <a:r>
              <a:rPr lang="nl-NL" sz="2400" dirty="0" smtClean="0"/>
              <a:t>729   </a:t>
            </a:r>
            <a:r>
              <a:rPr lang="nl-NL" sz="2400" dirty="0" smtClean="0">
                <a:solidFill>
                  <a:srgbClr val="FF0000"/>
                </a:solidFill>
              </a:rPr>
              <a:t>784</a:t>
            </a:r>
            <a:r>
              <a:rPr lang="nl-NL" sz="2400" dirty="0" smtClean="0"/>
              <a:t>   841   </a:t>
            </a:r>
            <a:r>
              <a:rPr lang="nl-NL" sz="2400" dirty="0" smtClean="0">
                <a:solidFill>
                  <a:srgbClr val="FF0000"/>
                </a:solidFill>
              </a:rPr>
              <a:t>900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04828" y="1782384"/>
            <a:ext cx="3734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Het kwadraat van een oneven </a:t>
            </a:r>
            <a:r>
              <a:rPr lang="nl-NL" dirty="0" smtClean="0"/>
              <a:t>getal</a:t>
            </a:r>
            <a:endParaRPr lang="nl-NL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5470245" y="1860364"/>
            <a:ext cx="2640424" cy="668394"/>
          </a:xfrm>
          <a:prstGeom prst="wedgeRoundRectCallout">
            <a:avLst>
              <a:gd name="adj1" fmla="val -41761"/>
              <a:gd name="adj2" fmla="val -1357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(2v)</a:t>
            </a:r>
            <a:r>
              <a:rPr lang="nl-NL" baseline="30000" dirty="0" smtClean="0"/>
              <a:t>2</a:t>
            </a:r>
            <a:r>
              <a:rPr lang="nl-NL" dirty="0" smtClean="0"/>
              <a:t> = 4v</a:t>
            </a:r>
            <a:r>
              <a:rPr lang="nl-NL" baseline="30000" dirty="0" smtClean="0"/>
              <a:t>2</a:t>
            </a:r>
            <a:r>
              <a:rPr lang="nl-NL" dirty="0" smtClean="0"/>
              <a:t> = 4v’</a:t>
            </a: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3152911" y="3971351"/>
            <a:ext cx="4957758" cy="612648"/>
          </a:xfrm>
          <a:prstGeom prst="wedgeRoundRectCallout">
            <a:avLst>
              <a:gd name="adj1" fmla="val 8284"/>
              <a:gd name="adj2" fmla="val -1866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(2v + 1)</a:t>
            </a:r>
            <a:r>
              <a:rPr lang="nl-NL" baseline="30000" dirty="0" smtClean="0"/>
              <a:t>2 </a:t>
            </a:r>
            <a:r>
              <a:rPr lang="nl-NL" dirty="0" smtClean="0"/>
              <a:t> = 4v</a:t>
            </a:r>
            <a:r>
              <a:rPr lang="nl-NL" baseline="30000" dirty="0" smtClean="0"/>
              <a:t>2</a:t>
            </a:r>
            <a:r>
              <a:rPr lang="nl-NL" dirty="0" smtClean="0"/>
              <a:t> + 4v + 1 = 4v’ + 1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49661" y="1070913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Het kwadraat van een </a:t>
            </a:r>
            <a:r>
              <a:rPr lang="nl-NL" dirty="0" smtClean="0">
                <a:solidFill>
                  <a:srgbClr val="FF0000"/>
                </a:solidFill>
              </a:rPr>
              <a:t>even </a:t>
            </a:r>
            <a:r>
              <a:rPr lang="nl-NL" dirty="0" smtClean="0">
                <a:solidFill>
                  <a:srgbClr val="FF0000"/>
                </a:solidFill>
              </a:rPr>
              <a:t>getal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980321" y="1080461"/>
            <a:ext cx="16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</a:t>
            </a:r>
            <a:r>
              <a:rPr lang="nl-NL" dirty="0" smtClean="0"/>
              <a:t>s een viervoud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066257" y="287400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 een viervoud + 1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913</TotalTime>
  <Words>1207</Words>
  <Application>Microsoft Macintosh PowerPoint</Application>
  <PresentationFormat>Diavoorstelling (4:3)</PresentationFormat>
  <Paragraphs>343</Paragraphs>
  <Slides>32</Slides>
  <Notes>1</Notes>
  <HiddenSlides>0</HiddenSlides>
  <MMClips>0</MMClips>
  <ScaleCrop>false</ScaleCrop>
  <HeadingPairs>
    <vt:vector size="8" baseType="variant">
      <vt:variant>
        <vt:lpstr>Ontwerpsjabloon</vt:lpstr>
      </vt:variant>
      <vt:variant>
        <vt:i4>1</vt:i4>
      </vt:variant>
      <vt:variant>
        <vt:lpstr>Koppelingen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Papier</vt:lpstr>
      <vt:lpstr>Macintosh HD:Users:Guy:Documents:seminaries:seminaries vijde jaar 8 uur:sem.1 Pythagorei%CC%88sche drietallen:Pyth. drietallen NWD.doc!OLE_LINK1</vt:lpstr>
      <vt:lpstr>Vergelijking</vt:lpstr>
      <vt:lpstr>Pythagoreïsche drietallen</vt:lpstr>
      <vt:lpstr>32 + 42 = 52</vt:lpstr>
      <vt:lpstr>Volgorde?</vt:lpstr>
      <vt:lpstr>volgorde</vt:lpstr>
      <vt:lpstr>Dia 5</vt:lpstr>
      <vt:lpstr>Dia 6</vt:lpstr>
      <vt:lpstr>Lijst met kwadraten</vt:lpstr>
      <vt:lpstr>Lijst met kwadraten</vt:lpstr>
      <vt:lpstr>Dia 9</vt:lpstr>
      <vt:lpstr>Zelf op zoek naar PD</vt:lpstr>
      <vt:lpstr>Voor welke a is  a2 + (a+1)2 terug een kwadraat?</vt:lpstr>
      <vt:lpstr>c = b + 2</vt:lpstr>
      <vt:lpstr>Voor welke a is  a2 + (a + 2)2 terug een kwadraat?</vt:lpstr>
      <vt:lpstr>PD en PPD</vt:lpstr>
      <vt:lpstr>PPD</vt:lpstr>
      <vt:lpstr>Dia 16</vt:lpstr>
      <vt:lpstr>Dia 17</vt:lpstr>
      <vt:lpstr>Dia 18</vt:lpstr>
      <vt:lpstr>b = a + 3</vt:lpstr>
      <vt:lpstr>Zoek x en y zodat ( 5 , x , y ) PPD is</vt:lpstr>
      <vt:lpstr>Zoek x en y zodat ( 7 , x , y ) PPD is</vt:lpstr>
      <vt:lpstr>Zoek x en y zodat ( 9 , x , y ) PPD is</vt:lpstr>
      <vt:lpstr>Zoek x en y zodat ( p , x , y ) PPD is</vt:lpstr>
      <vt:lpstr>Zoek x en y zodat ( p , x , y ) PPD is</vt:lpstr>
      <vt:lpstr>Lijst van PPD</vt:lpstr>
      <vt:lpstr>Zoek x en y zodat ( 8 , x , y ) PPD is</vt:lpstr>
      <vt:lpstr>Zoek x en y zodat ( 2v , x , y ) PPD is</vt:lpstr>
      <vt:lpstr>Dia 28</vt:lpstr>
      <vt:lpstr>Dia 29</vt:lpstr>
      <vt:lpstr>Volgorde?</vt:lpstr>
      <vt:lpstr>Eerste getal oneven of eerste getal even</vt:lpstr>
      <vt:lpstr>Dia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Pythagoreïsche drietallen</dc:title>
  <dc:creator>Guy Van Leemput</dc:creator>
  <cp:lastModifiedBy>Guy Van Leemput</cp:lastModifiedBy>
  <cp:revision>6</cp:revision>
  <dcterms:created xsi:type="dcterms:W3CDTF">2011-01-26T19:34:58Z</dcterms:created>
  <dcterms:modified xsi:type="dcterms:W3CDTF">2011-01-26T20:12:11Z</dcterms:modified>
</cp:coreProperties>
</file>