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9" r:id="rId3"/>
    <p:sldId id="266" r:id="rId4"/>
    <p:sldId id="265" r:id="rId5"/>
    <p:sldId id="262" r:id="rId6"/>
    <p:sldId id="264" r:id="rId7"/>
    <p:sldId id="268" r:id="rId8"/>
    <p:sldId id="269" r:id="rId9"/>
    <p:sldId id="270" r:id="rId10"/>
    <p:sldId id="271" r:id="rId11"/>
    <p:sldId id="272" r:id="rId12"/>
    <p:sldId id="273" r:id="rId13"/>
  </p:sldIdLst>
  <p:sldSz cx="9144000" cy="6858000" type="screen4x3"/>
  <p:notesSz cx="6858000" cy="994568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75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A4295C25-88F4-4577-B4B9-BB927566ED51}" type="datetimeFigureOut">
              <a:rPr lang="nl-NL" smtClean="0"/>
              <a:t>13-4-2011</a:t>
            </a:fld>
            <a:endParaRPr lang="nl-NL"/>
          </a:p>
        </p:txBody>
      </p:sp>
      <p:sp>
        <p:nvSpPr>
          <p:cNvPr id="4" name="Tijdelijke aanduiding voor voettekst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45C087E2-9294-4862-8E24-08371E1C6B57}" type="slidenum">
              <a:rPr lang="nl-NL" smtClean="0"/>
              <a:t>‹nr.›</a:t>
            </a:fld>
            <a:endParaRPr lang="nl-NL"/>
          </a:p>
        </p:txBody>
      </p:sp>
    </p:spTree>
    <p:extLst>
      <p:ext uri="{BB962C8B-B14F-4D97-AF65-F5344CB8AC3E}">
        <p14:creationId xmlns:p14="http://schemas.microsoft.com/office/powerpoint/2010/main" val="2349216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CD6CEBA9-26EA-440F-B05D-D5619704AC91}" type="datetimeFigureOut">
              <a:rPr lang="nl-NL" smtClean="0"/>
              <a:t>13-4-2011</a:t>
            </a:fld>
            <a:endParaRPr lang="nl-NL"/>
          </a:p>
        </p:txBody>
      </p:sp>
      <p:sp>
        <p:nvSpPr>
          <p:cNvPr id="4" name="Tijdelijke aanduiding voor dia-afbeelding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EF160123-F6B9-4319-A3F8-5B7626A30C51}" type="slidenum">
              <a:rPr lang="nl-NL" smtClean="0"/>
              <a:t>‹nr.›</a:t>
            </a:fld>
            <a:endParaRPr lang="nl-NL"/>
          </a:p>
        </p:txBody>
      </p:sp>
    </p:spTree>
    <p:extLst>
      <p:ext uri="{BB962C8B-B14F-4D97-AF65-F5344CB8AC3E}">
        <p14:creationId xmlns:p14="http://schemas.microsoft.com/office/powerpoint/2010/main" val="3787726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lang="nl-NL"/>
            </a:pPr>
            <a:r>
              <a:rPr lang="nl-NL" dirty="0" smtClean="0"/>
              <a:t>Deze sjabloon kan worden gebruikt als beginbestand voor het presenteren van trainingsmateriaal aan een groep.</a:t>
            </a:r>
          </a:p>
          <a:p>
            <a:endParaRPr lang="nl-NL" dirty="0" smtClean="0"/>
          </a:p>
          <a:p>
            <a:pPr lvl="0"/>
            <a:r>
              <a:rPr lang="nl-NL" sz="1200" b="1" dirty="0" smtClean="0"/>
              <a:t>Secties</a:t>
            </a:r>
            <a:endParaRPr lang="nl-NL" sz="1200" b="0" dirty="0" smtClean="0"/>
          </a:p>
          <a:p>
            <a:pPr lvl="0"/>
            <a:r>
              <a:rPr lang="nl-NL" sz="1200" b="0" dirty="0" smtClean="0"/>
              <a:t>Klik met de rechtermuisknop op een dia om secties toe te voegen.</a:t>
            </a:r>
            <a:r>
              <a:rPr lang="nl-NL" sz="1200" b="0" baseline="0" dirty="0" smtClean="0"/>
              <a:t> Secties kunnen u helpen uw dia's te ordenen en maken samenwerking tussen meerdere auteurs mogelijk.</a:t>
            </a:r>
            <a:endParaRPr lang="nl-NL" sz="1200" b="0" dirty="0" smtClean="0"/>
          </a:p>
          <a:p>
            <a:pPr lvl="0"/>
            <a:endParaRPr lang="nl-NL" sz="1200" b="1" dirty="0" smtClean="0"/>
          </a:p>
          <a:p>
            <a:pPr lvl="0"/>
            <a:r>
              <a:rPr lang="nl-NL" sz="1200" b="1" dirty="0" smtClean="0"/>
              <a:t>Notities</a:t>
            </a:r>
          </a:p>
          <a:p>
            <a:pPr lvl="0"/>
            <a:r>
              <a:rPr lang="nl-NL" sz="1200" dirty="0" smtClean="0"/>
              <a:t>Gebruik de sectie Notities om notities mee te leveren of om aanvullende gegevens beschikbaar te maken aan het publiek.</a:t>
            </a:r>
            <a:r>
              <a:rPr lang="nl-NL" sz="1200" baseline="0" dirty="0" smtClean="0"/>
              <a:t> Deze notities weergeven in de presentatieweergave tijdens uw presentatie. </a:t>
            </a:r>
          </a:p>
          <a:p>
            <a:pPr lvl="0">
              <a:buFontTx/>
              <a:buNone/>
            </a:pPr>
            <a:r>
              <a:rPr lang="nl-NL" sz="1200" dirty="0" smtClean="0"/>
              <a:t>Houd rekening met de tekengrootte (belangrijk voor toegankelijkheid, zichtbaarheid, videotaping en onlineproductie)</a:t>
            </a:r>
          </a:p>
          <a:p>
            <a:pPr lvl="0"/>
            <a:endParaRPr lang="nl-NL" sz="1200" dirty="0" smtClean="0"/>
          </a:p>
          <a:p>
            <a:pPr lvl="0">
              <a:buFontTx/>
              <a:buNone/>
            </a:pPr>
            <a:r>
              <a:rPr lang="nl-NL" sz="1200" b="1" dirty="0" smtClean="0"/>
              <a:t>Bijpassende kleuren </a:t>
            </a:r>
          </a:p>
          <a:p>
            <a:pPr lvl="0">
              <a:buFontTx/>
              <a:buNone/>
            </a:pPr>
            <a:r>
              <a:rPr lang="nl-NL" sz="1200" dirty="0" smtClean="0"/>
              <a:t>Let met name op de diagrammen, grafieken en tekstvakken.</a:t>
            </a:r>
            <a:r>
              <a:rPr lang="nl-NL" sz="1200" baseline="0" dirty="0" smtClean="0"/>
              <a:t> </a:t>
            </a:r>
            <a:endParaRPr lang="nl-NL" sz="1200" dirty="0" smtClean="0"/>
          </a:p>
          <a:p>
            <a:pPr lvl="0"/>
            <a:r>
              <a:rPr lang="nl-NL" sz="1200" dirty="0" smtClean="0"/>
              <a:t>Houd er rekening mee dat deelnemers afdrukken in zwart-wit of </a:t>
            </a:r>
            <a:r>
              <a:rPr lang="nl-NL" sz="1200" dirty="0" err="1" smtClean="0"/>
              <a:t>grijswaarden</a:t>
            </a:r>
            <a:r>
              <a:rPr lang="nl-NL" sz="1200" dirty="0" smtClean="0"/>
              <a:t>. Voer een testafdruk uit om te controleren of de kleuren die u hebt gekozen er ook goed uitzien als ze alleen in zwart-wit worden afgedrukt en </a:t>
            </a:r>
            <a:r>
              <a:rPr lang="nl-NL" sz="1200" dirty="0" err="1" smtClean="0"/>
              <a:t>grijswaarden</a:t>
            </a:r>
            <a:r>
              <a:rPr lang="nl-NL" sz="1200" dirty="0" smtClean="0"/>
              <a:t>.</a:t>
            </a:r>
          </a:p>
          <a:p>
            <a:pPr lvl="0">
              <a:buFontTx/>
              <a:buNone/>
            </a:pPr>
            <a:endParaRPr lang="nl-NL" sz="1200" dirty="0" smtClean="0"/>
          </a:p>
          <a:p>
            <a:pPr lvl="0">
              <a:buFontTx/>
              <a:buNone/>
            </a:pPr>
            <a:r>
              <a:rPr lang="nl-NL" sz="1200" b="1" dirty="0" smtClean="0"/>
              <a:t>Afbeeldingen, tabellen en grafieken</a:t>
            </a:r>
          </a:p>
          <a:p>
            <a:pPr lvl="0"/>
            <a:r>
              <a:rPr lang="nl-NL" sz="1200" dirty="0" smtClean="0"/>
              <a:t>Houd het simpel: gebruik indien mogelijk stijlen en kleuren die niet afleiden.</a:t>
            </a:r>
          </a:p>
          <a:p>
            <a:pPr lvl="0"/>
            <a:r>
              <a:rPr lang="nl-NL" sz="1200" dirty="0" smtClean="0"/>
              <a:t>Alle grafieken en tabellen van een label voorzien.</a:t>
            </a:r>
          </a:p>
          <a:p>
            <a:endParaRPr lang="nl-NL" dirty="0" smtClean="0"/>
          </a:p>
          <a:p>
            <a:endParaRPr lang="nl-NL" dirty="0" smtClean="0"/>
          </a:p>
          <a:p>
            <a:endParaRPr lang="nl-NL" dirty="0"/>
          </a:p>
        </p:txBody>
      </p:sp>
      <p:sp>
        <p:nvSpPr>
          <p:cNvPr id="4" name="Slide Number Placeholder 3"/>
          <p:cNvSpPr>
            <a:spLocks noGrp="1"/>
          </p:cNvSpPr>
          <p:nvPr>
            <p:ph type="sldNum" sz="quarter" idx="10"/>
          </p:nvPr>
        </p:nvSpPr>
        <p:spPr/>
        <p:txBody>
          <a:bodyPr/>
          <a:lstStyle/>
          <a:p>
            <a:fld id="{EC6EAC7D-5A89-47C2-8ABA-56C9C2DEF7A4}"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nl-NL"/>
            </a:pPr>
            <a:r>
              <a:rPr lang="nl-NL" dirty="0" smtClean="0"/>
              <a:t>Gebruik een sectiekop voor elk onderwerp, zodat het publiek de overgangen goed kan volgen. </a:t>
            </a:r>
          </a:p>
          <a:p>
            <a:endParaRPr lang="nl-NL" dirty="0"/>
          </a:p>
        </p:txBody>
      </p:sp>
      <p:sp>
        <p:nvSpPr>
          <p:cNvPr id="4" name="Slide Number Placeholder 3"/>
          <p:cNvSpPr>
            <a:spLocks noGrp="1"/>
          </p:cNvSpPr>
          <p:nvPr>
            <p:ph type="sldNum" sz="quarter" idx="10"/>
          </p:nvPr>
        </p:nvSpPr>
        <p:spPr/>
        <p:txBody>
          <a:bodyPr/>
          <a:lstStyle/>
          <a:p>
            <a:fld id="{75693FD4-8F83-4EF7-AC3F-0DC0388986B0}" type="slidenum">
              <a:rPr lang="nl-NL" smtClean="0"/>
              <a:pPr/>
              <a:t>10</a:t>
            </a:fld>
            <a:endParaRPr lang="nl-N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75693FD4-8F83-4EF7-AC3F-0DC0388986B0}"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nl-NL"/>
            </a:pPr>
            <a:r>
              <a:rPr lang="nl-NL" dirty="0" smtClean="0"/>
              <a:t>Gebruik een sectiekop voor elk onderwerp, zodat het publiek de overgangen goed kan volgen. </a:t>
            </a:r>
          </a:p>
          <a:p>
            <a:endParaRPr lang="nl-NL" dirty="0"/>
          </a:p>
        </p:txBody>
      </p:sp>
      <p:sp>
        <p:nvSpPr>
          <p:cNvPr id="4" name="Slide Number Placeholder 3"/>
          <p:cNvSpPr>
            <a:spLocks noGrp="1"/>
          </p:cNvSpPr>
          <p:nvPr>
            <p:ph type="sldNum" sz="quarter" idx="10"/>
          </p:nvPr>
        </p:nvSpPr>
        <p:spPr/>
        <p:txBody>
          <a:bodyPr/>
          <a:lstStyle/>
          <a:p>
            <a:fld id="{75693FD4-8F83-4EF7-AC3F-0DC0388986B0}" type="slidenum">
              <a:rPr lang="nl-NL" smtClean="0"/>
              <a:pPr/>
              <a:t>3</a:t>
            </a:fld>
            <a:endParaRPr lang="nl-NL"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nl-NL"/>
            </a:pPr>
            <a:r>
              <a:rPr lang="nl-NL" dirty="0" smtClean="0"/>
              <a:t>Gebruik een sectiekop voor elk onderwerp, zodat het publiek de overgangen goed kan volgen. </a:t>
            </a:r>
          </a:p>
          <a:p>
            <a:endParaRPr lang="nl-NL" dirty="0"/>
          </a:p>
        </p:txBody>
      </p:sp>
      <p:sp>
        <p:nvSpPr>
          <p:cNvPr id="4" name="Slide Number Placeholder 3"/>
          <p:cNvSpPr>
            <a:spLocks noGrp="1"/>
          </p:cNvSpPr>
          <p:nvPr>
            <p:ph type="sldNum" sz="quarter" idx="10"/>
          </p:nvPr>
        </p:nvSpPr>
        <p:spPr/>
        <p:txBody>
          <a:bodyPr/>
          <a:lstStyle/>
          <a:p>
            <a:fld id="{75693FD4-8F83-4EF7-AC3F-0DC0388986B0}" type="slidenum">
              <a:rPr lang="nl-NL" smtClean="0"/>
              <a:pPr/>
              <a:t>4</a:t>
            </a:fld>
            <a:endParaRPr lang="nl-NL"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nl-NL"/>
            </a:pPr>
            <a:r>
              <a:rPr lang="nl-NL" dirty="0" smtClean="0"/>
              <a:t>Gebruik een sectiekop voor elk onderwerp, zodat het publiek de overgangen goed kan volgen. </a:t>
            </a:r>
          </a:p>
          <a:p>
            <a:endParaRPr lang="nl-NL" dirty="0"/>
          </a:p>
        </p:txBody>
      </p:sp>
      <p:sp>
        <p:nvSpPr>
          <p:cNvPr id="4" name="Slide Number Placeholder 3"/>
          <p:cNvSpPr>
            <a:spLocks noGrp="1"/>
          </p:cNvSpPr>
          <p:nvPr>
            <p:ph type="sldNum" sz="quarter" idx="10"/>
          </p:nvPr>
        </p:nvSpPr>
        <p:spPr/>
        <p:txBody>
          <a:bodyPr/>
          <a:lstStyle/>
          <a:p>
            <a:fld id="{75693FD4-8F83-4EF7-AC3F-0DC0388986B0}" type="slidenum">
              <a:rPr lang="nl-NL" smtClean="0"/>
              <a:pPr/>
              <a:t>5</a:t>
            </a:fld>
            <a:endParaRPr lang="nl-NL"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nl-NL"/>
            </a:pPr>
            <a:r>
              <a:rPr lang="nl-NL" dirty="0" smtClean="0"/>
              <a:t>Gebruik een sectiekop voor elk onderwerp, zodat het publiek de overgangen goed kan volgen. </a:t>
            </a:r>
          </a:p>
          <a:p>
            <a:endParaRPr lang="nl-NL" dirty="0"/>
          </a:p>
        </p:txBody>
      </p:sp>
      <p:sp>
        <p:nvSpPr>
          <p:cNvPr id="4" name="Slide Number Placeholder 3"/>
          <p:cNvSpPr>
            <a:spLocks noGrp="1"/>
          </p:cNvSpPr>
          <p:nvPr>
            <p:ph type="sldNum" sz="quarter" idx="10"/>
          </p:nvPr>
        </p:nvSpPr>
        <p:spPr/>
        <p:txBody>
          <a:bodyPr/>
          <a:lstStyle/>
          <a:p>
            <a:fld id="{75693FD4-8F83-4EF7-AC3F-0DC0388986B0}" type="slidenum">
              <a:rPr lang="nl-NL" smtClean="0"/>
              <a:pPr/>
              <a:t>6</a:t>
            </a:fld>
            <a:endParaRPr lang="nl-NL"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lang="nl-NL"/>
            </a:pPr>
            <a:r>
              <a:rPr lang="nl-NL" dirty="0" smtClean="0"/>
              <a:t>Deze sjabloon kan worden gebruikt als beginbestand voor het presenteren van trainingsmateriaal aan een groep.</a:t>
            </a:r>
          </a:p>
          <a:p>
            <a:endParaRPr lang="nl-NL" dirty="0" smtClean="0"/>
          </a:p>
          <a:p>
            <a:pPr lvl="0"/>
            <a:r>
              <a:rPr lang="nl-NL" sz="1200" b="1" dirty="0" smtClean="0"/>
              <a:t>Secties</a:t>
            </a:r>
            <a:endParaRPr lang="nl-NL" sz="1200" b="0" dirty="0" smtClean="0"/>
          </a:p>
          <a:p>
            <a:pPr lvl="0"/>
            <a:r>
              <a:rPr lang="nl-NL" sz="1200" b="0" dirty="0" smtClean="0"/>
              <a:t>Klik met de rechtermuisknop op een dia om secties toe te voegen.</a:t>
            </a:r>
            <a:r>
              <a:rPr lang="nl-NL" sz="1200" b="0" baseline="0" dirty="0" smtClean="0"/>
              <a:t> Secties kunnen u helpen uw dia's te ordenen en maken samenwerking tussen meerdere auteurs mogelijk.</a:t>
            </a:r>
            <a:endParaRPr lang="nl-NL" sz="1200" b="0" dirty="0" smtClean="0"/>
          </a:p>
          <a:p>
            <a:pPr lvl="0"/>
            <a:endParaRPr lang="nl-NL" sz="1200" b="1" dirty="0" smtClean="0"/>
          </a:p>
          <a:p>
            <a:pPr lvl="0"/>
            <a:r>
              <a:rPr lang="nl-NL" sz="1200" b="1" dirty="0" smtClean="0"/>
              <a:t>Notities</a:t>
            </a:r>
          </a:p>
          <a:p>
            <a:pPr lvl="0"/>
            <a:r>
              <a:rPr lang="nl-NL" sz="1200" dirty="0" smtClean="0"/>
              <a:t>Gebruik de sectie Notities om notities mee te leveren of om aanvullende gegevens beschikbaar te maken aan het publiek.</a:t>
            </a:r>
            <a:r>
              <a:rPr lang="nl-NL" sz="1200" baseline="0" dirty="0" smtClean="0"/>
              <a:t> Deze notities weergeven in de presentatieweergave tijdens uw presentatie. </a:t>
            </a:r>
          </a:p>
          <a:p>
            <a:pPr lvl="0">
              <a:buFontTx/>
              <a:buNone/>
            </a:pPr>
            <a:r>
              <a:rPr lang="nl-NL" sz="1200" dirty="0" smtClean="0"/>
              <a:t>Houd rekening met de tekengrootte (belangrijk voor toegankelijkheid, zichtbaarheid, videotaping en onlineproductie)</a:t>
            </a:r>
          </a:p>
          <a:p>
            <a:pPr lvl="0"/>
            <a:endParaRPr lang="nl-NL" sz="1200" dirty="0" smtClean="0"/>
          </a:p>
          <a:p>
            <a:pPr lvl="0">
              <a:buFontTx/>
              <a:buNone/>
            </a:pPr>
            <a:r>
              <a:rPr lang="nl-NL" sz="1200" b="1" dirty="0" smtClean="0"/>
              <a:t>Bijpassende kleuren </a:t>
            </a:r>
          </a:p>
          <a:p>
            <a:pPr lvl="0">
              <a:buFontTx/>
              <a:buNone/>
            </a:pPr>
            <a:r>
              <a:rPr lang="nl-NL" sz="1200" dirty="0" smtClean="0"/>
              <a:t>Let met name op de diagrammen, grafieken en tekstvakken.</a:t>
            </a:r>
            <a:r>
              <a:rPr lang="nl-NL" sz="1200" baseline="0" dirty="0" smtClean="0"/>
              <a:t> </a:t>
            </a:r>
            <a:endParaRPr lang="nl-NL" sz="1200" dirty="0" smtClean="0"/>
          </a:p>
          <a:p>
            <a:pPr lvl="0"/>
            <a:r>
              <a:rPr lang="nl-NL" sz="1200" dirty="0" smtClean="0"/>
              <a:t>Houd er rekening mee dat deelnemers afdrukken in zwart-wit of </a:t>
            </a:r>
            <a:r>
              <a:rPr lang="nl-NL" sz="1200" dirty="0" err="1" smtClean="0"/>
              <a:t>grijswaarden</a:t>
            </a:r>
            <a:r>
              <a:rPr lang="nl-NL" sz="1200" dirty="0" smtClean="0"/>
              <a:t>. Voer een testafdruk uit om te controleren of de kleuren die u hebt gekozen er ook goed uitzien als ze alleen in zwart-wit worden afgedrukt en </a:t>
            </a:r>
            <a:r>
              <a:rPr lang="nl-NL" sz="1200" dirty="0" err="1" smtClean="0"/>
              <a:t>grijswaarden</a:t>
            </a:r>
            <a:r>
              <a:rPr lang="nl-NL" sz="1200" dirty="0" smtClean="0"/>
              <a:t>.</a:t>
            </a:r>
          </a:p>
          <a:p>
            <a:pPr lvl="0">
              <a:buFontTx/>
              <a:buNone/>
            </a:pPr>
            <a:endParaRPr lang="nl-NL" sz="1200" dirty="0" smtClean="0"/>
          </a:p>
          <a:p>
            <a:pPr lvl="0">
              <a:buFontTx/>
              <a:buNone/>
            </a:pPr>
            <a:r>
              <a:rPr lang="nl-NL" sz="1200" b="1" dirty="0" smtClean="0"/>
              <a:t>Afbeeldingen, tabellen en grafieken</a:t>
            </a:r>
          </a:p>
          <a:p>
            <a:pPr lvl="0"/>
            <a:r>
              <a:rPr lang="nl-NL" sz="1200" dirty="0" smtClean="0"/>
              <a:t>Houd het simpel: gebruik indien mogelijk stijlen en kleuren die niet afleiden.</a:t>
            </a:r>
          </a:p>
          <a:p>
            <a:pPr lvl="0"/>
            <a:r>
              <a:rPr lang="nl-NL" sz="1200" dirty="0" smtClean="0"/>
              <a:t>Alle grafieken en tabellen van een label voorzien.</a:t>
            </a:r>
          </a:p>
          <a:p>
            <a:endParaRPr lang="nl-NL" dirty="0" smtClean="0"/>
          </a:p>
          <a:p>
            <a:endParaRPr lang="nl-NL" dirty="0" smtClean="0"/>
          </a:p>
          <a:p>
            <a:endParaRPr lang="nl-NL" dirty="0"/>
          </a:p>
        </p:txBody>
      </p:sp>
      <p:sp>
        <p:nvSpPr>
          <p:cNvPr id="4" name="Slide Number Placeholder 3"/>
          <p:cNvSpPr>
            <a:spLocks noGrp="1"/>
          </p:cNvSpPr>
          <p:nvPr>
            <p:ph type="sldNum" sz="quarter" idx="10"/>
          </p:nvPr>
        </p:nvSpPr>
        <p:spPr/>
        <p:txBody>
          <a:bodyPr/>
          <a:lstStyle/>
          <a:p>
            <a:fld id="{EC6EAC7D-5A89-47C2-8ABA-56C9C2DEF7A4}"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lang="nl-NL"/>
            </a:pPr>
            <a:r>
              <a:rPr lang="nl-NL" dirty="0" smtClean="0"/>
              <a:t>Deze sjabloon kan worden gebruikt als beginbestand voor het presenteren van trainingsmateriaal aan een groep.</a:t>
            </a:r>
          </a:p>
          <a:p>
            <a:endParaRPr lang="nl-NL" dirty="0" smtClean="0"/>
          </a:p>
          <a:p>
            <a:pPr lvl="0"/>
            <a:r>
              <a:rPr lang="nl-NL" sz="1200" b="1" dirty="0" smtClean="0"/>
              <a:t>Secties</a:t>
            </a:r>
            <a:endParaRPr lang="nl-NL" sz="1200" b="0" dirty="0" smtClean="0"/>
          </a:p>
          <a:p>
            <a:pPr lvl="0"/>
            <a:r>
              <a:rPr lang="nl-NL" sz="1200" b="0" dirty="0" smtClean="0"/>
              <a:t>Klik met de rechtermuisknop op een dia om secties toe te voegen.</a:t>
            </a:r>
            <a:r>
              <a:rPr lang="nl-NL" sz="1200" b="0" baseline="0" dirty="0" smtClean="0"/>
              <a:t> Secties kunnen u helpen uw dia's te ordenen en maken samenwerking tussen meerdere auteurs mogelijk.</a:t>
            </a:r>
            <a:endParaRPr lang="nl-NL" sz="1200" b="0" dirty="0" smtClean="0"/>
          </a:p>
          <a:p>
            <a:pPr lvl="0"/>
            <a:endParaRPr lang="nl-NL" sz="1200" b="1" dirty="0" smtClean="0"/>
          </a:p>
          <a:p>
            <a:pPr lvl="0"/>
            <a:r>
              <a:rPr lang="nl-NL" sz="1200" b="1" dirty="0" smtClean="0"/>
              <a:t>Notities</a:t>
            </a:r>
          </a:p>
          <a:p>
            <a:pPr lvl="0"/>
            <a:r>
              <a:rPr lang="nl-NL" sz="1200" dirty="0" smtClean="0"/>
              <a:t>Gebruik de sectie Notities om notities mee te leveren of om aanvullende gegevens beschikbaar te maken aan het publiek.</a:t>
            </a:r>
            <a:r>
              <a:rPr lang="nl-NL" sz="1200" baseline="0" dirty="0" smtClean="0"/>
              <a:t> Deze notities weergeven in de presentatieweergave tijdens uw presentatie. </a:t>
            </a:r>
          </a:p>
          <a:p>
            <a:pPr lvl="0">
              <a:buFontTx/>
              <a:buNone/>
            </a:pPr>
            <a:r>
              <a:rPr lang="nl-NL" sz="1200" dirty="0" smtClean="0"/>
              <a:t>Houd rekening met de tekengrootte (belangrijk voor toegankelijkheid, zichtbaarheid, videotaping en onlineproductie)</a:t>
            </a:r>
          </a:p>
          <a:p>
            <a:pPr lvl="0"/>
            <a:endParaRPr lang="nl-NL" sz="1200" dirty="0" smtClean="0"/>
          </a:p>
          <a:p>
            <a:pPr lvl="0">
              <a:buFontTx/>
              <a:buNone/>
            </a:pPr>
            <a:r>
              <a:rPr lang="nl-NL" sz="1200" b="1" dirty="0" smtClean="0"/>
              <a:t>Bijpassende kleuren </a:t>
            </a:r>
          </a:p>
          <a:p>
            <a:pPr lvl="0">
              <a:buFontTx/>
              <a:buNone/>
            </a:pPr>
            <a:r>
              <a:rPr lang="nl-NL" sz="1200" dirty="0" smtClean="0"/>
              <a:t>Let met name op de diagrammen, grafieken en tekstvakken.</a:t>
            </a:r>
            <a:r>
              <a:rPr lang="nl-NL" sz="1200" baseline="0" dirty="0" smtClean="0"/>
              <a:t> </a:t>
            </a:r>
            <a:endParaRPr lang="nl-NL" sz="1200" dirty="0" smtClean="0"/>
          </a:p>
          <a:p>
            <a:pPr lvl="0"/>
            <a:r>
              <a:rPr lang="nl-NL" sz="1200" dirty="0" smtClean="0"/>
              <a:t>Houd er rekening mee dat deelnemers afdrukken in zwart-wit of </a:t>
            </a:r>
            <a:r>
              <a:rPr lang="nl-NL" sz="1200" dirty="0" err="1" smtClean="0"/>
              <a:t>grijswaarden</a:t>
            </a:r>
            <a:r>
              <a:rPr lang="nl-NL" sz="1200" dirty="0" smtClean="0"/>
              <a:t>. Voer een testafdruk uit om te controleren of de kleuren die u hebt gekozen er ook goed uitzien als ze alleen in zwart-wit worden afgedrukt en </a:t>
            </a:r>
            <a:r>
              <a:rPr lang="nl-NL" sz="1200" dirty="0" err="1" smtClean="0"/>
              <a:t>grijswaarden</a:t>
            </a:r>
            <a:r>
              <a:rPr lang="nl-NL" sz="1200" dirty="0" smtClean="0"/>
              <a:t>.</a:t>
            </a:r>
          </a:p>
          <a:p>
            <a:pPr lvl="0">
              <a:buFontTx/>
              <a:buNone/>
            </a:pPr>
            <a:endParaRPr lang="nl-NL" sz="1200" dirty="0" smtClean="0"/>
          </a:p>
          <a:p>
            <a:pPr lvl="0">
              <a:buFontTx/>
              <a:buNone/>
            </a:pPr>
            <a:r>
              <a:rPr lang="nl-NL" sz="1200" b="1" dirty="0" smtClean="0"/>
              <a:t>Afbeeldingen, tabellen en grafieken</a:t>
            </a:r>
          </a:p>
          <a:p>
            <a:pPr lvl="0"/>
            <a:r>
              <a:rPr lang="nl-NL" sz="1200" dirty="0" smtClean="0"/>
              <a:t>Houd het simpel: gebruik indien mogelijk stijlen en kleuren die niet afleiden.</a:t>
            </a:r>
          </a:p>
          <a:p>
            <a:pPr lvl="0"/>
            <a:r>
              <a:rPr lang="nl-NL" sz="1200" dirty="0" smtClean="0"/>
              <a:t>Alle grafieken en tabellen van een label voorzien.</a:t>
            </a:r>
          </a:p>
          <a:p>
            <a:endParaRPr lang="nl-NL" dirty="0" smtClean="0"/>
          </a:p>
          <a:p>
            <a:endParaRPr lang="nl-NL" dirty="0" smtClean="0"/>
          </a:p>
          <a:p>
            <a:endParaRPr lang="nl-NL" dirty="0"/>
          </a:p>
        </p:txBody>
      </p:sp>
      <p:sp>
        <p:nvSpPr>
          <p:cNvPr id="4" name="Slide Number Placeholder 3"/>
          <p:cNvSpPr>
            <a:spLocks noGrp="1"/>
          </p:cNvSpPr>
          <p:nvPr>
            <p:ph type="sldNum" sz="quarter" idx="10"/>
          </p:nvPr>
        </p:nvSpPr>
        <p:spPr/>
        <p:txBody>
          <a:bodyPr/>
          <a:lstStyle/>
          <a:p>
            <a:fld id="{EC6EAC7D-5A89-47C2-8ABA-56C9C2DEF7A4}"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lang="nl-NL"/>
            </a:pPr>
            <a:r>
              <a:rPr lang="nl-NL" dirty="0" smtClean="0"/>
              <a:t>Deze sjabloon kan worden gebruikt als beginbestand voor het presenteren van trainingsmateriaal aan een groep.</a:t>
            </a:r>
          </a:p>
          <a:p>
            <a:endParaRPr lang="nl-NL" dirty="0" smtClean="0"/>
          </a:p>
          <a:p>
            <a:pPr lvl="0"/>
            <a:r>
              <a:rPr lang="nl-NL" sz="1200" b="1" dirty="0" smtClean="0"/>
              <a:t>Secties</a:t>
            </a:r>
            <a:endParaRPr lang="nl-NL" sz="1200" b="0" dirty="0" smtClean="0"/>
          </a:p>
          <a:p>
            <a:pPr lvl="0"/>
            <a:r>
              <a:rPr lang="nl-NL" sz="1200" b="0" dirty="0" smtClean="0"/>
              <a:t>Klik met de rechtermuisknop op een dia om secties toe te voegen.</a:t>
            </a:r>
            <a:r>
              <a:rPr lang="nl-NL" sz="1200" b="0" baseline="0" dirty="0" smtClean="0"/>
              <a:t> Secties kunnen u helpen uw dia's te ordenen en maken samenwerking tussen meerdere auteurs mogelijk.</a:t>
            </a:r>
            <a:endParaRPr lang="nl-NL" sz="1200" b="0" dirty="0" smtClean="0"/>
          </a:p>
          <a:p>
            <a:pPr lvl="0"/>
            <a:endParaRPr lang="nl-NL" sz="1200" b="1" dirty="0" smtClean="0"/>
          </a:p>
          <a:p>
            <a:pPr lvl="0"/>
            <a:r>
              <a:rPr lang="nl-NL" sz="1200" b="1" dirty="0" smtClean="0"/>
              <a:t>Notities</a:t>
            </a:r>
          </a:p>
          <a:p>
            <a:pPr lvl="0"/>
            <a:r>
              <a:rPr lang="nl-NL" sz="1200" dirty="0" smtClean="0"/>
              <a:t>Gebruik de sectie Notities om notities mee te leveren of om aanvullende gegevens beschikbaar te maken aan het publiek.</a:t>
            </a:r>
            <a:r>
              <a:rPr lang="nl-NL" sz="1200" baseline="0" dirty="0" smtClean="0"/>
              <a:t> Deze notities weergeven in de presentatieweergave tijdens uw presentatie. </a:t>
            </a:r>
          </a:p>
          <a:p>
            <a:pPr lvl="0">
              <a:buFontTx/>
              <a:buNone/>
            </a:pPr>
            <a:r>
              <a:rPr lang="nl-NL" sz="1200" dirty="0" smtClean="0"/>
              <a:t>Houd rekening met de tekengrootte (belangrijk voor toegankelijkheid, zichtbaarheid, videotaping en onlineproductie)</a:t>
            </a:r>
          </a:p>
          <a:p>
            <a:pPr lvl="0"/>
            <a:endParaRPr lang="nl-NL" sz="1200" dirty="0" smtClean="0"/>
          </a:p>
          <a:p>
            <a:pPr lvl="0">
              <a:buFontTx/>
              <a:buNone/>
            </a:pPr>
            <a:r>
              <a:rPr lang="nl-NL" sz="1200" b="1" dirty="0" smtClean="0"/>
              <a:t>Bijpassende kleuren </a:t>
            </a:r>
          </a:p>
          <a:p>
            <a:pPr lvl="0">
              <a:buFontTx/>
              <a:buNone/>
            </a:pPr>
            <a:r>
              <a:rPr lang="nl-NL" sz="1200" dirty="0" smtClean="0"/>
              <a:t>Let met name op de diagrammen, grafieken en tekstvakken.</a:t>
            </a:r>
            <a:r>
              <a:rPr lang="nl-NL" sz="1200" baseline="0" dirty="0" smtClean="0"/>
              <a:t> </a:t>
            </a:r>
            <a:endParaRPr lang="nl-NL" sz="1200" dirty="0" smtClean="0"/>
          </a:p>
          <a:p>
            <a:pPr lvl="0"/>
            <a:r>
              <a:rPr lang="nl-NL" sz="1200" dirty="0" smtClean="0"/>
              <a:t>Houd er rekening mee dat deelnemers afdrukken in zwart-wit of </a:t>
            </a:r>
            <a:r>
              <a:rPr lang="nl-NL" sz="1200" dirty="0" err="1" smtClean="0"/>
              <a:t>grijswaarden</a:t>
            </a:r>
            <a:r>
              <a:rPr lang="nl-NL" sz="1200" dirty="0" smtClean="0"/>
              <a:t>. Voer een testafdruk uit om te controleren of de kleuren die u hebt gekozen er ook goed uitzien als ze alleen in zwart-wit worden afgedrukt en </a:t>
            </a:r>
            <a:r>
              <a:rPr lang="nl-NL" sz="1200" dirty="0" err="1" smtClean="0"/>
              <a:t>grijswaarden</a:t>
            </a:r>
            <a:r>
              <a:rPr lang="nl-NL" sz="1200" dirty="0" smtClean="0"/>
              <a:t>.</a:t>
            </a:r>
          </a:p>
          <a:p>
            <a:pPr lvl="0">
              <a:buFontTx/>
              <a:buNone/>
            </a:pPr>
            <a:endParaRPr lang="nl-NL" sz="1200" dirty="0" smtClean="0"/>
          </a:p>
          <a:p>
            <a:pPr lvl="0">
              <a:buFontTx/>
              <a:buNone/>
            </a:pPr>
            <a:r>
              <a:rPr lang="nl-NL" sz="1200" b="1" dirty="0" smtClean="0"/>
              <a:t>Afbeeldingen, tabellen en grafieken</a:t>
            </a:r>
          </a:p>
          <a:p>
            <a:pPr lvl="0"/>
            <a:r>
              <a:rPr lang="nl-NL" sz="1200" dirty="0" smtClean="0"/>
              <a:t>Houd het simpel: gebruik indien mogelijk stijlen en kleuren die niet afleiden.</a:t>
            </a:r>
          </a:p>
          <a:p>
            <a:pPr lvl="0"/>
            <a:r>
              <a:rPr lang="nl-NL" sz="1200" dirty="0" smtClean="0"/>
              <a:t>Alle grafieken en tabellen van een label voorzien.</a:t>
            </a:r>
          </a:p>
          <a:p>
            <a:endParaRPr lang="nl-NL" dirty="0" smtClean="0"/>
          </a:p>
          <a:p>
            <a:endParaRPr lang="nl-NL" dirty="0" smtClean="0"/>
          </a:p>
          <a:p>
            <a:endParaRPr lang="nl-NL" dirty="0"/>
          </a:p>
        </p:txBody>
      </p:sp>
      <p:sp>
        <p:nvSpPr>
          <p:cNvPr id="4" name="Slide Number Placeholder 3"/>
          <p:cNvSpPr>
            <a:spLocks noGrp="1"/>
          </p:cNvSpPr>
          <p:nvPr>
            <p:ph type="sldNum" sz="quarter" idx="10"/>
          </p:nvPr>
        </p:nvSpPr>
        <p:spPr/>
        <p:txBody>
          <a:bodyPr/>
          <a:lstStyle/>
          <a:p>
            <a:fld id="{EC6EAC7D-5A89-47C2-8ABA-56C9C2DEF7A4}"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E6395E8-8032-4CD1-AB0C-1BB4AC679DB0}" type="datetimeFigureOut">
              <a:rPr lang="nl-NL" smtClean="0"/>
              <a:t>13-4-2011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215017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6395E8-8032-4CD1-AB0C-1BB4AC679DB0}" type="datetimeFigureOut">
              <a:rPr lang="nl-NL" smtClean="0"/>
              <a:t>13-4-2011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2360108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6395E8-8032-4CD1-AB0C-1BB4AC679DB0}" type="datetimeFigureOut">
              <a:rPr lang="nl-NL" smtClean="0"/>
              <a:t>13-4-2011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690333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eldia">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nl-NL" b="1" cap="small" baseline="0">
                <a:solidFill>
                  <a:srgbClr val="003300"/>
                </a:solidFill>
              </a:defRPr>
            </a:lvl1pPr>
          </a:lstStyle>
          <a:p>
            <a:r>
              <a:rPr kumimoji="0" lang="nl-NL"/>
              <a:t>Klik om de titelstijl van het model te bewerken</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nl-NL" sz="2000" b="0">
                <a:solidFill>
                  <a:schemeClr val="tx1"/>
                </a:solidFill>
                <a:latin typeface="Georgia" pitchFamily="18" charset="0"/>
              </a:defRPr>
            </a:lvl1pPr>
            <a:lvl2pPr marL="457200" indent="0" algn="ctr" eaLnBrk="1" latinLnBrk="0" hangingPunct="1">
              <a:buNone/>
              <a:defRPr kumimoji="0" lang="nl-NL">
                <a:solidFill>
                  <a:schemeClr val="tx1">
                    <a:tint val="75000"/>
                  </a:schemeClr>
                </a:solidFill>
              </a:defRPr>
            </a:lvl2pPr>
            <a:lvl3pPr marL="914400" indent="0" algn="ctr" eaLnBrk="1" latinLnBrk="0" hangingPunct="1">
              <a:buNone/>
              <a:defRPr kumimoji="0" lang="nl-NL">
                <a:solidFill>
                  <a:schemeClr val="tx1">
                    <a:tint val="75000"/>
                  </a:schemeClr>
                </a:solidFill>
              </a:defRPr>
            </a:lvl3pPr>
            <a:lvl4pPr marL="1371600" indent="0" algn="ctr" eaLnBrk="1" latinLnBrk="0" hangingPunct="1">
              <a:buNone/>
              <a:defRPr kumimoji="0" lang="nl-NL">
                <a:solidFill>
                  <a:schemeClr val="tx1">
                    <a:tint val="75000"/>
                  </a:schemeClr>
                </a:solidFill>
              </a:defRPr>
            </a:lvl4pPr>
            <a:lvl5pPr marL="1828800" indent="0" algn="ctr" eaLnBrk="1" latinLnBrk="0" hangingPunct="1">
              <a:buNone/>
              <a:defRPr kumimoji="0" lang="nl-NL">
                <a:solidFill>
                  <a:schemeClr val="tx1">
                    <a:tint val="75000"/>
                  </a:schemeClr>
                </a:solidFill>
              </a:defRPr>
            </a:lvl5pPr>
            <a:lvl6pPr marL="2286000" indent="0" algn="ctr" eaLnBrk="1" latinLnBrk="0" hangingPunct="1">
              <a:buNone/>
              <a:defRPr kumimoji="0" lang="nl-NL">
                <a:solidFill>
                  <a:schemeClr val="tx1">
                    <a:tint val="75000"/>
                  </a:schemeClr>
                </a:solidFill>
              </a:defRPr>
            </a:lvl6pPr>
            <a:lvl7pPr marL="2743200" indent="0" algn="ctr" eaLnBrk="1" latinLnBrk="0" hangingPunct="1">
              <a:buNone/>
              <a:defRPr kumimoji="0" lang="nl-NL">
                <a:solidFill>
                  <a:schemeClr val="tx1">
                    <a:tint val="75000"/>
                  </a:schemeClr>
                </a:solidFill>
              </a:defRPr>
            </a:lvl7pPr>
            <a:lvl8pPr marL="3200400" indent="0" algn="ctr" eaLnBrk="1" latinLnBrk="0" hangingPunct="1">
              <a:buNone/>
              <a:defRPr kumimoji="0" lang="nl-NL">
                <a:solidFill>
                  <a:schemeClr val="tx1">
                    <a:tint val="75000"/>
                  </a:schemeClr>
                </a:solidFill>
              </a:defRPr>
            </a:lvl8pPr>
            <a:lvl9pPr marL="3657600" indent="0" algn="ctr" eaLnBrk="1" latinLnBrk="0" hangingPunct="1">
              <a:buNone/>
              <a:defRPr kumimoji="0" lang="nl-NL">
                <a:solidFill>
                  <a:schemeClr val="tx1">
                    <a:tint val="75000"/>
                  </a:schemeClr>
                </a:solidFill>
              </a:defRPr>
            </a:lvl9pPr>
          </a:lstStyle>
          <a:p>
            <a:pPr eaLnBrk="1" latinLnBrk="0" hangingPunct="1"/>
            <a:r>
              <a:rPr lang="nl-NL" smtClean="0"/>
              <a:t>Klik om de ondertitelstijl van het model te bewerken</a:t>
            </a:r>
            <a:endParaRPr/>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nl-NL" sz="2000" baseline="0"/>
            </a:lvl1pPr>
          </a:lstStyle>
          <a:p>
            <a:r>
              <a:rPr kumimoji="0" lang="nl-NL"/>
              <a:t>Bedrijfslogo</a:t>
            </a:r>
          </a:p>
        </p:txBody>
      </p:sp>
    </p:spTree>
    <p:extLst>
      <p:ext uri="{BB962C8B-B14F-4D97-AF65-F5344CB8AC3E}">
        <p14:creationId xmlns:p14="http://schemas.microsoft.com/office/powerpoint/2010/main" val="36128672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Alleen op de achtergrond">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pPr/>
              <a:t>12/17/2009</a:t>
            </a:fld>
            <a:endParaRPr kumimoji="0" lang="nl-NL"/>
          </a:p>
        </p:txBody>
      </p:sp>
      <p:sp>
        <p:nvSpPr>
          <p:cNvPr id="4" name="Footer Placeholder 4"/>
          <p:cNvSpPr>
            <a:spLocks noGrp="1"/>
          </p:cNvSpPr>
          <p:nvPr>
            <p:ph type="ftr" sz="quarter" idx="11"/>
          </p:nvPr>
        </p:nvSpPr>
        <p:spPr>
          <a:xfrm>
            <a:off x="3352800" y="6356350"/>
            <a:ext cx="2895600" cy="365125"/>
          </a:xfrm>
        </p:spPr>
        <p:txBody>
          <a:bodyPr/>
          <a:lstStyle/>
          <a:p>
            <a:endParaRPr kumimoji="0" lang="nl-NL"/>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pPr/>
              <a:t>‹nr.›</a:t>
            </a:fld>
            <a:endParaRPr kumimoji="0" lang="nl-NL"/>
          </a:p>
        </p:txBody>
      </p:sp>
    </p:spTree>
    <p:extLst>
      <p:ext uri="{BB962C8B-B14F-4D97-AF65-F5344CB8AC3E}">
        <p14:creationId xmlns:p14="http://schemas.microsoft.com/office/powerpoint/2010/main" val="1503877608"/>
      </p:ext>
    </p:extLst>
  </p:cSld>
  <p:clrMapOvr>
    <a:masterClrMapping/>
  </p:clrMapOvr>
  <p:transition spd="slow">
    <p:wipe dir="d"/>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Sectiekop">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nl-NL" sz="4000" b="1" cap="small" baseline="0">
                <a:solidFill>
                  <a:srgbClr val="003300"/>
                </a:solidFill>
              </a:defRPr>
            </a:lvl1pPr>
          </a:lstStyle>
          <a:p>
            <a:r>
              <a:rPr kumimoji="0" lang="nl-NL"/>
              <a:t>Klik om de titelstijl van het model te bewerken</a:t>
            </a:r>
          </a:p>
        </p:txBody>
      </p:sp>
      <p:sp>
        <p:nvSpPr>
          <p:cNvPr id="4" name="Date Placeholder 3"/>
          <p:cNvSpPr>
            <a:spLocks noGrp="1"/>
          </p:cNvSpPr>
          <p:nvPr>
            <p:ph type="dt" sz="half" idx="10"/>
          </p:nvPr>
        </p:nvSpPr>
        <p:spPr/>
        <p:txBody>
          <a:bodyPr/>
          <a:lstStyle/>
          <a:p>
            <a:fld id="{757B281C-5159-4971-8228-52B9A72E9ED2}" type="datetimeFigureOut">
              <a:pPr/>
              <a:t>12/17/2009</a:t>
            </a:fld>
            <a:endParaRPr kumimoji="0" lang="nl-NL"/>
          </a:p>
        </p:txBody>
      </p:sp>
      <p:sp>
        <p:nvSpPr>
          <p:cNvPr id="5" name="Footer Placeholder 4"/>
          <p:cNvSpPr>
            <a:spLocks noGrp="1"/>
          </p:cNvSpPr>
          <p:nvPr>
            <p:ph type="ftr" sz="quarter" idx="11"/>
          </p:nvPr>
        </p:nvSpPr>
        <p:spPr/>
        <p:txBody>
          <a:bodyPr/>
          <a:lstStyle/>
          <a:p>
            <a:endParaRPr kumimoji="0" lang="nl-NL"/>
          </a:p>
        </p:txBody>
      </p:sp>
      <p:sp>
        <p:nvSpPr>
          <p:cNvPr id="6" name="Slide Number Placeholder 5"/>
          <p:cNvSpPr>
            <a:spLocks noGrp="1"/>
          </p:cNvSpPr>
          <p:nvPr>
            <p:ph type="sldNum" sz="quarter" idx="12"/>
          </p:nvPr>
        </p:nvSpPr>
        <p:spPr/>
        <p:txBody>
          <a:bodyPr/>
          <a:lstStyle/>
          <a:p>
            <a:fld id="{33D6E5A2-EC83-451F-A719-9AC1370DD5CF}" type="slidenum">
              <a:pPr/>
              <a:t>‹nr.›</a:t>
            </a:fld>
            <a:endParaRPr kumimoji="0" lang="nl-NL"/>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nl-NL" sz="1800"/>
            </a:lvl1pPr>
          </a:lstStyle>
          <a:p>
            <a:r>
              <a:rPr kumimoji="0" lang="nl-NL"/>
              <a:t>Bedrijfslogo</a:t>
            </a:r>
          </a:p>
        </p:txBody>
      </p:sp>
    </p:spTree>
    <p:extLst>
      <p:ext uri="{BB962C8B-B14F-4D97-AF65-F5344CB8AC3E}">
        <p14:creationId xmlns:p14="http://schemas.microsoft.com/office/powerpoint/2010/main" val="100684014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_Sectiekop">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nl-NL" sz="4000" b="1" cap="small" baseline="0">
                <a:solidFill>
                  <a:srgbClr val="003300"/>
                </a:solidFill>
              </a:defRPr>
            </a:lvl1pPr>
          </a:lstStyle>
          <a:p>
            <a:r>
              <a:rPr kumimoji="0" lang="nl-NL"/>
              <a:t>Klik om de titelstijl van het model te bewerken</a:t>
            </a:r>
          </a:p>
        </p:txBody>
      </p:sp>
      <p:sp>
        <p:nvSpPr>
          <p:cNvPr id="4" name="Date Placeholder 3"/>
          <p:cNvSpPr>
            <a:spLocks noGrp="1"/>
          </p:cNvSpPr>
          <p:nvPr>
            <p:ph type="dt" sz="half" idx="10"/>
          </p:nvPr>
        </p:nvSpPr>
        <p:spPr/>
        <p:txBody>
          <a:bodyPr/>
          <a:lstStyle/>
          <a:p>
            <a:fld id="{757B281C-5159-4971-8228-52B9A72E9ED2}" type="datetimeFigureOut">
              <a:pPr/>
              <a:t>12/17/2009</a:t>
            </a:fld>
            <a:endParaRPr kumimoji="0" lang="nl-NL"/>
          </a:p>
        </p:txBody>
      </p:sp>
      <p:sp>
        <p:nvSpPr>
          <p:cNvPr id="5" name="Footer Placeholder 4"/>
          <p:cNvSpPr>
            <a:spLocks noGrp="1"/>
          </p:cNvSpPr>
          <p:nvPr>
            <p:ph type="ftr" sz="quarter" idx="11"/>
          </p:nvPr>
        </p:nvSpPr>
        <p:spPr/>
        <p:txBody>
          <a:bodyPr/>
          <a:lstStyle/>
          <a:p>
            <a:endParaRPr kumimoji="0" lang="nl-NL"/>
          </a:p>
        </p:txBody>
      </p:sp>
      <p:sp>
        <p:nvSpPr>
          <p:cNvPr id="6" name="Slide Number Placeholder 5"/>
          <p:cNvSpPr>
            <a:spLocks noGrp="1"/>
          </p:cNvSpPr>
          <p:nvPr>
            <p:ph type="sldNum" sz="quarter" idx="12"/>
          </p:nvPr>
        </p:nvSpPr>
        <p:spPr/>
        <p:txBody>
          <a:bodyPr/>
          <a:lstStyle/>
          <a:p>
            <a:fld id="{33D6E5A2-EC83-451F-A719-9AC1370DD5CF}" type="slidenum">
              <a:pPr/>
              <a:t>‹nr.›</a:t>
            </a:fld>
            <a:endParaRPr kumimoji="0" lang="nl-NL"/>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nl-NL" sz="1800"/>
            </a:lvl1pPr>
          </a:lstStyle>
          <a:p>
            <a:r>
              <a:rPr kumimoji="0" lang="nl-NL"/>
              <a:t>Bedrijfslogo</a:t>
            </a:r>
          </a:p>
        </p:txBody>
      </p:sp>
    </p:spTree>
    <p:extLst>
      <p:ext uri="{BB962C8B-B14F-4D97-AF65-F5344CB8AC3E}">
        <p14:creationId xmlns:p14="http://schemas.microsoft.com/office/powerpoint/2010/main" val="428027503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6395E8-8032-4CD1-AB0C-1BB4AC679DB0}" type="datetimeFigureOut">
              <a:rPr lang="nl-NL" smtClean="0"/>
              <a:t>13-4-2011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417975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E6395E8-8032-4CD1-AB0C-1BB4AC679DB0}" type="datetimeFigureOut">
              <a:rPr lang="nl-NL" smtClean="0"/>
              <a:t>13-4-2011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3847892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E6395E8-8032-4CD1-AB0C-1BB4AC679DB0}" type="datetimeFigureOut">
              <a:rPr lang="nl-NL" smtClean="0"/>
              <a:t>13-4-2011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980896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E6395E8-8032-4CD1-AB0C-1BB4AC679DB0}" type="datetimeFigureOut">
              <a:rPr lang="nl-NL" smtClean="0"/>
              <a:t>13-4-2011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1005085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E6395E8-8032-4CD1-AB0C-1BB4AC679DB0}" type="datetimeFigureOut">
              <a:rPr lang="nl-NL" smtClean="0"/>
              <a:t>13-4-2011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1031686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E6395E8-8032-4CD1-AB0C-1BB4AC679DB0}" type="datetimeFigureOut">
              <a:rPr lang="nl-NL" smtClean="0"/>
              <a:t>13-4-2011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1950767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E6395E8-8032-4CD1-AB0C-1BB4AC679DB0}" type="datetimeFigureOut">
              <a:rPr lang="nl-NL" smtClean="0"/>
              <a:t>13-4-2011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2043805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E6395E8-8032-4CD1-AB0C-1BB4AC679DB0}" type="datetimeFigureOut">
              <a:rPr lang="nl-NL" smtClean="0"/>
              <a:t>13-4-2011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0BC0A39-AB70-473E-9F5D-97FFAA40C68E}" type="slidenum">
              <a:rPr lang="nl-NL" smtClean="0"/>
              <a:t>‹nr.›</a:t>
            </a:fld>
            <a:endParaRPr lang="nl-NL"/>
          </a:p>
        </p:txBody>
      </p:sp>
    </p:spTree>
    <p:extLst>
      <p:ext uri="{BB962C8B-B14F-4D97-AF65-F5344CB8AC3E}">
        <p14:creationId xmlns:p14="http://schemas.microsoft.com/office/powerpoint/2010/main" val="1541767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395E8-8032-4CD1-AB0C-1BB4AC679DB0}" type="datetimeFigureOut">
              <a:rPr lang="nl-NL" smtClean="0"/>
              <a:t>13-4-2011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C0A39-AB70-473E-9F5D-97FFAA40C68E}" type="slidenum">
              <a:rPr lang="nl-NL" smtClean="0"/>
              <a:t>‹nr.›</a:t>
            </a:fld>
            <a:endParaRPr lang="nl-NL"/>
          </a:p>
        </p:txBody>
      </p:sp>
    </p:spTree>
    <p:extLst>
      <p:ext uri="{BB962C8B-B14F-4D97-AF65-F5344CB8AC3E}">
        <p14:creationId xmlns:p14="http://schemas.microsoft.com/office/powerpoint/2010/main" val="2216183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7.xml"/><Relationship Id="rId4"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8.xml"/><Relationship Id="rId4"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notesSlide" Target="../notesSlides/notesSlide9.xml"/><Relationship Id="rId5" Type="http://schemas.openxmlformats.org/officeDocument/2006/relationships/slideLayout" Target="../slideLayouts/slideLayout12.xml"/><Relationship Id="rId4"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fontScale="90000"/>
          </a:bodyPr>
          <a:lstStyle/>
          <a:p>
            <a:r>
              <a:rPr lang="nl-NL" dirty="0" err="1" smtClean="0"/>
              <a:t>Dyscalculie</a:t>
            </a:r>
            <a:r>
              <a:rPr lang="nl-NL" dirty="0" smtClean="0"/>
              <a:t> </a:t>
            </a:r>
            <a:br>
              <a:rPr lang="nl-NL" dirty="0" smtClean="0"/>
            </a:br>
            <a:r>
              <a:rPr lang="nl-NL" dirty="0" smtClean="0"/>
              <a:t>of ernstige rekenproblemen?</a:t>
            </a:r>
            <a:endParaRPr lang="nl-NL" dirty="0"/>
          </a:p>
        </p:txBody>
      </p:sp>
      <p:sp>
        <p:nvSpPr>
          <p:cNvPr id="3" name="Subtitle 2"/>
          <p:cNvSpPr>
            <a:spLocks noGrp="1"/>
          </p:cNvSpPr>
          <p:nvPr>
            <p:ph type="subTitle" idx="1"/>
            <p:custDataLst>
              <p:tags r:id="rId3"/>
            </p:custDataLst>
          </p:nvPr>
        </p:nvSpPr>
        <p:spPr/>
        <p:txBody>
          <a:bodyPr>
            <a:normAutofit/>
          </a:bodyPr>
          <a:lstStyle/>
          <a:p>
            <a:r>
              <a:rPr lang="nl-NL" sz="2400" dirty="0" smtClean="0">
                <a:latin typeface="+mn-lt"/>
              </a:rPr>
              <a:t>Roelie de Boer</a:t>
            </a:r>
            <a:endParaRPr lang="nl-NL" sz="2400" dirty="0">
              <a:latin typeface="+mn-lt"/>
            </a:endParaRPr>
          </a:p>
          <a:p>
            <a:r>
              <a:rPr lang="nl-NL" sz="2400" dirty="0" smtClean="0">
                <a:latin typeface="+mn-lt"/>
              </a:rPr>
              <a:t>14 April2011</a:t>
            </a:r>
            <a:endParaRPr lang="nl-NL" sz="2400" dirty="0">
              <a:latin typeface="+mn-lt"/>
            </a:endParaRPr>
          </a:p>
        </p:txBody>
      </p:sp>
    </p:spTree>
    <p:custDataLst>
      <p:tags r:id="rId1"/>
    </p:custDataLst>
    <p:extLst>
      <p:ext uri="{BB962C8B-B14F-4D97-AF65-F5344CB8AC3E}">
        <p14:creationId xmlns:p14="http://schemas.microsoft.com/office/powerpoint/2010/main" val="2786296923"/>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08720"/>
            <a:ext cx="8663880" cy="1440160"/>
          </a:xfrm>
        </p:spPr>
        <p:txBody>
          <a:bodyPr>
            <a:normAutofit fontScale="90000"/>
          </a:bodyPr>
          <a:lstStyle/>
          <a:p>
            <a:pPr algn="r"/>
            <a:r>
              <a:rPr lang="nl-NL" sz="4300" dirty="0" smtClean="0"/>
              <a:t>                                                   </a:t>
            </a:r>
            <a:r>
              <a:rPr lang="nl-NL" sz="4900" dirty="0" smtClean="0"/>
              <a:t>Kenmerken rekenzwakke leerlingen</a:t>
            </a:r>
            <a:endParaRPr lang="nl-NL" sz="5400" dirty="0"/>
          </a:p>
        </p:txBody>
      </p:sp>
      <p:sp>
        <p:nvSpPr>
          <p:cNvPr id="7" name="Rechthoek 6"/>
          <p:cNvSpPr/>
          <p:nvPr/>
        </p:nvSpPr>
        <p:spPr>
          <a:xfrm>
            <a:off x="179512" y="3262918"/>
            <a:ext cx="4392488" cy="3046988"/>
          </a:xfrm>
          <a:prstGeom prst="rect">
            <a:avLst/>
          </a:prstGeom>
        </p:spPr>
        <p:txBody>
          <a:bodyPr wrap="square">
            <a:spAutoFit/>
          </a:bodyPr>
          <a:lstStyle/>
          <a:p>
            <a:r>
              <a:rPr lang="nl-NL" sz="2400" dirty="0" smtClean="0"/>
              <a:t>Taakaanpak:</a:t>
            </a:r>
          </a:p>
          <a:p>
            <a:pPr marL="342900" indent="-342900">
              <a:buFontTx/>
              <a:buChar char="-"/>
            </a:pPr>
            <a:r>
              <a:rPr lang="nl-NL" sz="2400" dirty="0" smtClean="0"/>
              <a:t>Moeite met begrijpen opdracht</a:t>
            </a:r>
          </a:p>
          <a:p>
            <a:pPr marL="342900" indent="-342900">
              <a:buFontTx/>
              <a:buChar char="-"/>
            </a:pPr>
            <a:r>
              <a:rPr lang="nl-NL" sz="2400" dirty="0"/>
              <a:t>I</a:t>
            </a:r>
            <a:r>
              <a:rPr lang="nl-NL" sz="2400" dirty="0" smtClean="0"/>
              <a:t>mpuls te werk gaan</a:t>
            </a:r>
          </a:p>
          <a:p>
            <a:pPr marL="342900" indent="-342900">
              <a:buFontTx/>
              <a:buChar char="-"/>
            </a:pPr>
            <a:r>
              <a:rPr lang="nl-NL" sz="2400" dirty="0" smtClean="0"/>
              <a:t>Moeite met analyseren gegevens</a:t>
            </a:r>
          </a:p>
          <a:p>
            <a:pPr marL="342900" indent="-342900">
              <a:buFontTx/>
              <a:buChar char="-"/>
            </a:pPr>
            <a:r>
              <a:rPr lang="nl-NL" sz="2400" dirty="0" smtClean="0"/>
              <a:t>Moeite met mathematiseren opdracht</a:t>
            </a:r>
            <a:endParaRPr lang="nl-NL" sz="2400" dirty="0"/>
          </a:p>
        </p:txBody>
      </p:sp>
      <p:sp>
        <p:nvSpPr>
          <p:cNvPr id="10" name="Rechthoek 9"/>
          <p:cNvSpPr/>
          <p:nvPr/>
        </p:nvSpPr>
        <p:spPr>
          <a:xfrm>
            <a:off x="4572000" y="2492896"/>
            <a:ext cx="4392488" cy="4154984"/>
          </a:xfrm>
          <a:prstGeom prst="rect">
            <a:avLst/>
          </a:prstGeom>
        </p:spPr>
        <p:txBody>
          <a:bodyPr wrap="square">
            <a:spAutoFit/>
          </a:bodyPr>
          <a:lstStyle/>
          <a:p>
            <a:r>
              <a:rPr lang="nl-NL" sz="2400" dirty="0" smtClean="0"/>
              <a:t>Uitvoering opdracht:</a:t>
            </a:r>
          </a:p>
          <a:p>
            <a:pPr marL="342900" indent="-342900">
              <a:buFontTx/>
              <a:buChar char="-"/>
            </a:pPr>
            <a:r>
              <a:rPr lang="nl-NL" sz="2400" dirty="0" smtClean="0"/>
              <a:t>Afhankelijke opstelling</a:t>
            </a:r>
          </a:p>
          <a:p>
            <a:pPr marL="342900" indent="-342900">
              <a:buFontTx/>
              <a:buChar char="-"/>
            </a:pPr>
            <a:r>
              <a:rPr lang="nl-NL" sz="2400" dirty="0" smtClean="0"/>
              <a:t>Moeite met getallen</a:t>
            </a:r>
          </a:p>
          <a:p>
            <a:pPr marL="342900" indent="-342900">
              <a:buFontTx/>
              <a:buChar char="-"/>
            </a:pPr>
            <a:r>
              <a:rPr lang="nl-NL" sz="2400" dirty="0" smtClean="0"/>
              <a:t>Moeite met automatiseren</a:t>
            </a:r>
          </a:p>
          <a:p>
            <a:pPr marL="342900" indent="-342900">
              <a:buFontTx/>
              <a:buChar char="-"/>
            </a:pPr>
            <a:r>
              <a:rPr lang="nl-NL" sz="2400" dirty="0" smtClean="0"/>
              <a:t>Moeite met ‘handig rekenen’</a:t>
            </a:r>
          </a:p>
          <a:p>
            <a:pPr marL="342900" indent="-342900">
              <a:buFontTx/>
              <a:buChar char="-"/>
            </a:pPr>
            <a:r>
              <a:rPr lang="nl-NL" sz="2400" dirty="0" smtClean="0"/>
              <a:t>Vaak één oplossingsstrategie</a:t>
            </a:r>
          </a:p>
          <a:p>
            <a:r>
              <a:rPr lang="nl-NL" sz="2400" dirty="0" smtClean="0"/>
              <a:t/>
            </a:r>
            <a:br>
              <a:rPr lang="nl-NL" sz="2400" dirty="0" smtClean="0"/>
            </a:br>
            <a:r>
              <a:rPr lang="nl-NL" sz="2400" dirty="0" smtClean="0"/>
              <a:t>Controlestrategie:</a:t>
            </a:r>
          </a:p>
          <a:p>
            <a:pPr marL="342900" indent="-342900">
              <a:buFontTx/>
              <a:buChar char="-"/>
            </a:pPr>
            <a:r>
              <a:rPr lang="nl-NL" sz="2400" dirty="0" smtClean="0"/>
              <a:t>Geen controle instrument</a:t>
            </a:r>
            <a:endParaRPr lang="nl-NL" sz="2400" dirty="0"/>
          </a:p>
          <a:p>
            <a:pPr marL="342900" indent="-342900">
              <a:buFontTx/>
              <a:buChar char="-"/>
            </a:pPr>
            <a:r>
              <a:rPr lang="nl-NL" sz="2400" dirty="0" smtClean="0"/>
              <a:t>Geen overzicht eigen handelen</a:t>
            </a:r>
          </a:p>
          <a:p>
            <a:pPr marL="342900" indent="-342900">
              <a:buFontTx/>
              <a:buChar char="-"/>
            </a:pPr>
            <a:r>
              <a:rPr lang="nl-NL" sz="2400" dirty="0" smtClean="0"/>
              <a:t>Faalangst</a:t>
            </a:r>
          </a:p>
        </p:txBody>
      </p:sp>
    </p:spTree>
    <p:extLst>
      <p:ext uri="{BB962C8B-B14F-4D97-AF65-F5344CB8AC3E}">
        <p14:creationId xmlns:p14="http://schemas.microsoft.com/office/powerpoint/2010/main" val="10331663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717032"/>
            <a:ext cx="8375848" cy="1413123"/>
          </a:xfrm>
        </p:spPr>
        <p:txBody>
          <a:bodyPr>
            <a:noAutofit/>
          </a:bodyPr>
          <a:lstStyle/>
          <a:p>
            <a:pPr algn="ctr"/>
            <a:r>
              <a:rPr lang="nl-NL" sz="6000" dirty="0" smtClean="0"/>
              <a:t>Onderwijs moet sterk zijn </a:t>
            </a:r>
            <a:br>
              <a:rPr lang="nl-NL" sz="6000" dirty="0" smtClean="0"/>
            </a:br>
            <a:r>
              <a:rPr lang="nl-NL" sz="6000" dirty="0" smtClean="0"/>
              <a:t>waar de leerling zwak in is</a:t>
            </a:r>
            <a:endParaRPr lang="nl-NL" sz="6000" dirty="0"/>
          </a:p>
        </p:txBody>
      </p:sp>
    </p:spTree>
    <p:extLst>
      <p:ext uri="{BB962C8B-B14F-4D97-AF65-F5344CB8AC3E}">
        <p14:creationId xmlns:p14="http://schemas.microsoft.com/office/powerpoint/2010/main" val="1430541216"/>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580112" y="1052737"/>
            <a:ext cx="3335288" cy="936104"/>
          </a:xfrm>
        </p:spPr>
        <p:txBody>
          <a:bodyPr/>
          <a:lstStyle/>
          <a:p>
            <a:pPr algn="ctr"/>
            <a:r>
              <a:rPr lang="nl-NL" sz="4400" dirty="0" smtClean="0"/>
              <a:t>Hulp</a:t>
            </a:r>
            <a:endParaRPr lang="nl-NL" sz="4400" dirty="0"/>
          </a:p>
        </p:txBody>
      </p:sp>
      <p:sp>
        <p:nvSpPr>
          <p:cNvPr id="4" name="Subtitle 2"/>
          <p:cNvSpPr txBox="1">
            <a:spLocks/>
          </p:cNvSpPr>
          <p:nvPr>
            <p:custDataLst>
              <p:tags r:id="rId1"/>
            </p:custDataLst>
          </p:nvPr>
        </p:nvSpPr>
        <p:spPr>
          <a:xfrm>
            <a:off x="395536" y="2852936"/>
            <a:ext cx="8640960" cy="4104456"/>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nl-NL" sz="2400" dirty="0" smtClean="0"/>
              <a:t>Strategiehantering b.v. aan de hand van een stappenplan</a:t>
            </a:r>
            <a:br>
              <a:rPr lang="nl-NL" sz="2400" dirty="0" smtClean="0"/>
            </a:br>
            <a:r>
              <a:rPr lang="nl-NL" sz="2400" dirty="0" smtClean="0"/>
              <a:t>- Lezen</a:t>
            </a:r>
            <a:br>
              <a:rPr lang="nl-NL" sz="2400" dirty="0" smtClean="0"/>
            </a:br>
            <a:r>
              <a:rPr lang="nl-NL" sz="2400" dirty="0" smtClean="0"/>
              <a:t>- Wat wordt gevraagd</a:t>
            </a:r>
            <a:br>
              <a:rPr lang="nl-NL" sz="2400" dirty="0" smtClean="0"/>
            </a:br>
            <a:r>
              <a:rPr lang="nl-NL" sz="2400" dirty="0" smtClean="0"/>
              <a:t>- Wat weet je</a:t>
            </a:r>
            <a:br>
              <a:rPr lang="nl-NL" sz="2400" dirty="0" smtClean="0"/>
            </a:br>
            <a:r>
              <a:rPr lang="nl-NL" sz="2400" dirty="0" smtClean="0"/>
              <a:t>- De som</a:t>
            </a:r>
            <a:br>
              <a:rPr lang="nl-NL" sz="2400" dirty="0" smtClean="0"/>
            </a:br>
            <a:r>
              <a:rPr lang="nl-NL" sz="2400" dirty="0" smtClean="0"/>
              <a:t>- Antwoord</a:t>
            </a:r>
            <a:br>
              <a:rPr lang="nl-NL" sz="2400" dirty="0" smtClean="0"/>
            </a:br>
            <a:r>
              <a:rPr lang="nl-NL" sz="2400" dirty="0" smtClean="0"/>
              <a:t>- Klopt het?</a:t>
            </a:r>
          </a:p>
          <a:p>
            <a:r>
              <a:rPr lang="nl-NL" sz="2400" dirty="0" smtClean="0"/>
              <a:t>Maatregelen</a:t>
            </a:r>
            <a:br>
              <a:rPr lang="nl-NL" sz="2400" dirty="0" smtClean="0"/>
            </a:br>
            <a:r>
              <a:rPr lang="nl-NL" sz="2400" dirty="0" smtClean="0"/>
              <a:t>- Compenserende (tafelkaarten, kralenstang, rekenmachine, tijd)</a:t>
            </a:r>
            <a:br>
              <a:rPr lang="nl-NL" sz="2400" dirty="0" smtClean="0"/>
            </a:br>
            <a:r>
              <a:rPr lang="nl-NL" sz="2400" dirty="0" smtClean="0"/>
              <a:t>- Dispensatie (Schappen van bepaalde oefenstof)</a:t>
            </a:r>
            <a:br>
              <a:rPr lang="nl-NL" sz="2400" dirty="0" smtClean="0"/>
            </a:br>
            <a:r>
              <a:rPr lang="nl-NL" sz="2400" dirty="0" smtClean="0"/>
              <a:t>- Extra’s (Werken met een kladblaadje, met software)</a:t>
            </a:r>
          </a:p>
        </p:txBody>
      </p:sp>
    </p:spTree>
    <p:extLst>
      <p:ext uri="{BB962C8B-B14F-4D97-AF65-F5344CB8AC3E}">
        <p14:creationId xmlns:p14="http://schemas.microsoft.com/office/powerpoint/2010/main" val="3057869335"/>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822935" y="2381379"/>
            <a:ext cx="3711465" cy="2800221"/>
          </a:xfrm>
          <a:prstGeom prst="rect">
            <a:avLst/>
          </a:prstGeom>
          <a:noFill/>
        </p:spPr>
        <p:txBody>
          <a:bodyPr wrap="square" rtlCol="0">
            <a:normAutofit/>
          </a:bodyPr>
          <a:lstStyle/>
          <a:p>
            <a:r>
              <a:rPr lang="nl-NL" sz="7200"/>
              <a:t>Welkom</a:t>
            </a:r>
          </a:p>
        </p:txBody>
      </p:sp>
      <p:pic>
        <p:nvPicPr>
          <p:cNvPr id="3" name="Picture 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529862" y="1514197"/>
            <a:ext cx="3042138" cy="305780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Picture 7"/>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20753331" flipH="1">
            <a:off x="108261" y="-3142205"/>
            <a:ext cx="2895600" cy="6861081"/>
          </a:xfrm>
          <a:prstGeom prst="rect">
            <a:avLst/>
          </a:prstGeom>
        </p:spPr>
      </p:pic>
    </p:spTree>
    <p:extLst>
      <p:ext uri="{BB962C8B-B14F-4D97-AF65-F5344CB8AC3E}">
        <p14:creationId xmlns:p14="http://schemas.microsoft.com/office/powerpoint/2010/main" val="18945919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048000"/>
            <a:ext cx="8856984" cy="1821160"/>
          </a:xfrm>
        </p:spPr>
        <p:txBody>
          <a:bodyPr>
            <a:normAutofit fontScale="90000"/>
          </a:bodyPr>
          <a:lstStyle/>
          <a:p>
            <a:pPr algn="ctr"/>
            <a:r>
              <a:rPr lang="nl-NL" sz="4300" dirty="0" smtClean="0"/>
              <a:t>VRAAG:</a:t>
            </a:r>
            <a:br>
              <a:rPr lang="nl-NL" sz="4300" dirty="0" smtClean="0"/>
            </a:br>
            <a:r>
              <a:rPr lang="nl-NL" dirty="0" smtClean="0"/>
              <a:t>Hebben de personen van de nu volgende situaties </a:t>
            </a:r>
            <a:r>
              <a:rPr lang="nl-NL" dirty="0" err="1" smtClean="0"/>
              <a:t>dyscalculie</a:t>
            </a:r>
            <a:r>
              <a:rPr lang="nl-NL" dirty="0" smtClean="0"/>
              <a:t>?</a:t>
            </a:r>
            <a:endParaRPr lang="nl-NL" dirty="0"/>
          </a:p>
        </p:txBody>
      </p:sp>
    </p:spTree>
    <p:extLst>
      <p:ext uri="{BB962C8B-B14F-4D97-AF65-F5344CB8AC3E}">
        <p14:creationId xmlns:p14="http://schemas.microsoft.com/office/powerpoint/2010/main" val="21999348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916832"/>
            <a:ext cx="8663880" cy="4536504"/>
          </a:xfrm>
        </p:spPr>
        <p:txBody>
          <a:bodyPr>
            <a:normAutofit fontScale="90000"/>
          </a:bodyPr>
          <a:lstStyle/>
          <a:p>
            <a:pPr algn="just"/>
            <a:r>
              <a:rPr lang="nl-NL" sz="4300" dirty="0" smtClean="0"/>
              <a:t>                                                   </a:t>
            </a:r>
            <a:r>
              <a:rPr lang="nl-NL" sz="6700" dirty="0" smtClean="0"/>
              <a:t>Casus 1:</a:t>
            </a:r>
            <a:br>
              <a:rPr lang="nl-NL" sz="6700" dirty="0" smtClean="0"/>
            </a:br>
            <a:r>
              <a:rPr lang="nl-NL" sz="4300" dirty="0" smtClean="0"/>
              <a:t>Mark is 8 jaar en heeft nog steeds zijn vingers nodig om te rekenen. Hij heeft ongewoon veel moeite met het onthouden van allerlei basisfeiten over getallen en hoeveelheden. Dat is bij hem niet geautomatiseerd.</a:t>
            </a:r>
            <a:endParaRPr lang="nl-NL" sz="5400" dirty="0"/>
          </a:p>
        </p:txBody>
      </p:sp>
    </p:spTree>
    <p:extLst>
      <p:ext uri="{BB962C8B-B14F-4D97-AF65-F5344CB8AC3E}">
        <p14:creationId xmlns:p14="http://schemas.microsoft.com/office/powerpoint/2010/main" val="38180843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916832"/>
            <a:ext cx="8663880" cy="3960440"/>
          </a:xfrm>
        </p:spPr>
        <p:txBody>
          <a:bodyPr>
            <a:normAutofit fontScale="90000"/>
          </a:bodyPr>
          <a:lstStyle/>
          <a:p>
            <a:pPr algn="just"/>
            <a:r>
              <a:rPr lang="nl-NL" sz="4300" dirty="0" smtClean="0"/>
              <a:t>                                                   </a:t>
            </a:r>
            <a:r>
              <a:rPr lang="nl-NL" sz="6700" dirty="0" smtClean="0"/>
              <a:t>Casus 2:</a:t>
            </a:r>
            <a:br>
              <a:rPr lang="nl-NL" sz="6700" dirty="0" smtClean="0"/>
            </a:br>
            <a:r>
              <a:rPr lang="nl-NL" sz="6700" dirty="0" smtClean="0"/>
              <a:t/>
            </a:r>
            <a:br>
              <a:rPr lang="nl-NL" sz="6700" dirty="0" smtClean="0"/>
            </a:br>
            <a:r>
              <a:rPr lang="nl-NL" sz="4300" dirty="0" smtClean="0"/>
              <a:t>Kees heeft het wel geautomatiseerd maar heeft nog steeds papier nodig om sommen uit te rekenen die over het tiental gaan.</a:t>
            </a:r>
            <a:endParaRPr lang="nl-NL" sz="5400" dirty="0"/>
          </a:p>
        </p:txBody>
      </p:sp>
    </p:spTree>
    <p:extLst>
      <p:ext uri="{BB962C8B-B14F-4D97-AF65-F5344CB8AC3E}">
        <p14:creationId xmlns:p14="http://schemas.microsoft.com/office/powerpoint/2010/main" val="12367236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916832"/>
            <a:ext cx="8663880" cy="3960440"/>
          </a:xfrm>
        </p:spPr>
        <p:txBody>
          <a:bodyPr>
            <a:normAutofit fontScale="90000"/>
          </a:bodyPr>
          <a:lstStyle/>
          <a:p>
            <a:pPr algn="just"/>
            <a:r>
              <a:rPr lang="nl-NL" sz="4300" dirty="0" smtClean="0"/>
              <a:t>                                                   </a:t>
            </a:r>
            <a:r>
              <a:rPr lang="nl-NL" sz="6700" dirty="0" smtClean="0"/>
              <a:t>Casus 3:</a:t>
            </a:r>
            <a:br>
              <a:rPr lang="nl-NL" sz="6700" dirty="0" smtClean="0"/>
            </a:br>
            <a:r>
              <a:rPr lang="nl-NL" sz="6700" dirty="0" smtClean="0"/>
              <a:t/>
            </a:r>
            <a:br>
              <a:rPr lang="nl-NL" sz="6700" dirty="0" smtClean="0"/>
            </a:br>
            <a:r>
              <a:rPr lang="nl-NL" sz="4300" dirty="0" smtClean="0"/>
              <a:t>Anke heeft vooral problemen met alles wat met ruimtelijk visuele voorstellingen te maken heeft.</a:t>
            </a:r>
            <a:endParaRPr lang="nl-NL" sz="5400" dirty="0"/>
          </a:p>
        </p:txBody>
      </p:sp>
    </p:spTree>
    <p:extLst>
      <p:ext uri="{BB962C8B-B14F-4D97-AF65-F5344CB8AC3E}">
        <p14:creationId xmlns:p14="http://schemas.microsoft.com/office/powerpoint/2010/main" val="7645830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483768" y="188641"/>
            <a:ext cx="6180224" cy="864096"/>
          </a:xfrm>
        </p:spPr>
        <p:txBody>
          <a:bodyPr>
            <a:normAutofit/>
          </a:bodyPr>
          <a:lstStyle/>
          <a:p>
            <a:r>
              <a:rPr lang="nl-NL" dirty="0" smtClean="0"/>
              <a:t>Definities </a:t>
            </a:r>
            <a:r>
              <a:rPr lang="nl-NL" dirty="0" err="1" smtClean="0"/>
              <a:t>dyscalculie</a:t>
            </a:r>
            <a:r>
              <a:rPr lang="nl-NL" dirty="0" smtClean="0"/>
              <a:t> </a:t>
            </a:r>
            <a:endParaRPr lang="nl-NL" dirty="0"/>
          </a:p>
        </p:txBody>
      </p:sp>
      <p:sp>
        <p:nvSpPr>
          <p:cNvPr id="3" name="Subtitle 2"/>
          <p:cNvSpPr>
            <a:spLocks noGrp="1"/>
          </p:cNvSpPr>
          <p:nvPr>
            <p:ph type="subTitle" idx="1"/>
            <p:custDataLst>
              <p:tags r:id="rId3"/>
            </p:custDataLst>
          </p:nvPr>
        </p:nvSpPr>
        <p:spPr>
          <a:xfrm>
            <a:off x="1727176" y="980728"/>
            <a:ext cx="7416824" cy="5184576"/>
          </a:xfrm>
        </p:spPr>
        <p:txBody>
          <a:bodyPr>
            <a:normAutofit/>
          </a:bodyPr>
          <a:lstStyle/>
          <a:p>
            <a:pPr marL="342900" indent="-342900" algn="l">
              <a:buFont typeface="Arial" pitchFamily="34" charset="0"/>
              <a:buChar char="•"/>
            </a:pPr>
            <a:r>
              <a:rPr lang="nl-NL" sz="2400" dirty="0" smtClean="0"/>
              <a:t>Een rekenstoornis als gevolg van ontwikkelingsstoornissen (Van Gelder 1962)</a:t>
            </a:r>
          </a:p>
          <a:p>
            <a:pPr marL="342900" indent="-342900" algn="l">
              <a:buFont typeface="Arial" pitchFamily="34" charset="0"/>
              <a:buChar char="•"/>
            </a:pPr>
            <a:r>
              <a:rPr lang="nl-NL" sz="2400" dirty="0" smtClean="0"/>
              <a:t>Specifieke problemen met de </a:t>
            </a:r>
            <a:r>
              <a:rPr lang="nl-NL" sz="2400" dirty="0" err="1" smtClean="0"/>
              <a:t>automaticiteit</a:t>
            </a:r>
            <a:r>
              <a:rPr lang="nl-NL" sz="2400" dirty="0" smtClean="0"/>
              <a:t> bij het rekenen, dus bij het automatiseren (Van Luit 2001)</a:t>
            </a:r>
          </a:p>
          <a:p>
            <a:pPr marL="342900" indent="-342900" algn="l">
              <a:buFont typeface="Arial" pitchFamily="34" charset="0"/>
              <a:buChar char="•"/>
            </a:pPr>
            <a:r>
              <a:rPr lang="nl-NL" sz="2400" dirty="0" smtClean="0"/>
              <a:t>We spreken van </a:t>
            </a:r>
            <a:r>
              <a:rPr lang="nl-NL" sz="2400" dirty="0" err="1" smtClean="0"/>
              <a:t>dyscalculie</a:t>
            </a:r>
            <a:r>
              <a:rPr lang="nl-NL" sz="2400" dirty="0" smtClean="0"/>
              <a:t> als kinderen ernstig    </a:t>
            </a:r>
            <a:br>
              <a:rPr lang="nl-NL" sz="2400" dirty="0" smtClean="0"/>
            </a:br>
            <a:r>
              <a:rPr lang="nl-NL" sz="2400" dirty="0" smtClean="0"/>
              <a:t>   uitvallen op het vlak van rekenen of wiskunde, </a:t>
            </a:r>
            <a:br>
              <a:rPr lang="nl-NL" sz="2400" dirty="0" smtClean="0"/>
            </a:br>
            <a:r>
              <a:rPr lang="nl-NL" sz="2400" dirty="0" smtClean="0"/>
              <a:t>       zonder dat hier een aanwijsbare reden voor is. </a:t>
            </a:r>
            <a:br>
              <a:rPr lang="nl-NL" sz="2400" dirty="0" smtClean="0"/>
            </a:br>
            <a:r>
              <a:rPr lang="nl-NL" sz="2400" dirty="0" smtClean="0"/>
              <a:t>              Het gaat hierbij om kinderen die ondanks </a:t>
            </a:r>
            <a:br>
              <a:rPr lang="nl-NL" sz="2400" dirty="0" smtClean="0"/>
            </a:br>
            <a:r>
              <a:rPr lang="nl-NL" sz="2400" dirty="0" smtClean="0"/>
              <a:t>                 extra ondersteuning hardnekkig blijven </a:t>
            </a:r>
            <a:br>
              <a:rPr lang="nl-NL" sz="2400" dirty="0" smtClean="0"/>
            </a:br>
            <a:r>
              <a:rPr lang="nl-NL" sz="2400" dirty="0" smtClean="0"/>
              <a:t>                      uitvallen op het vlak van rekenen en </a:t>
            </a:r>
            <a:br>
              <a:rPr lang="nl-NL" sz="2400" dirty="0" smtClean="0"/>
            </a:br>
            <a:r>
              <a:rPr lang="nl-NL" sz="2400" dirty="0" smtClean="0"/>
              <a:t>                        wiskunde (2003)</a:t>
            </a:r>
          </a:p>
          <a:p>
            <a:pPr marL="342900" indent="-342900" algn="l">
              <a:buFont typeface="Arial" pitchFamily="34" charset="0"/>
              <a:buChar char="•"/>
            </a:pPr>
            <a:endParaRPr lang="nl-NL" sz="2800" dirty="0"/>
          </a:p>
        </p:txBody>
      </p:sp>
    </p:spTree>
    <p:custDataLst>
      <p:tags r:id="rId1"/>
    </p:custDataLst>
    <p:extLst>
      <p:ext uri="{BB962C8B-B14F-4D97-AF65-F5344CB8AC3E}">
        <p14:creationId xmlns:p14="http://schemas.microsoft.com/office/powerpoint/2010/main" val="181628451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483768" y="188640"/>
            <a:ext cx="6180224" cy="1440159"/>
          </a:xfrm>
        </p:spPr>
        <p:txBody>
          <a:bodyPr>
            <a:normAutofit/>
          </a:bodyPr>
          <a:lstStyle/>
          <a:p>
            <a:r>
              <a:rPr lang="nl-NL" dirty="0" smtClean="0"/>
              <a:t>Wanneer is er sprake van </a:t>
            </a:r>
            <a:r>
              <a:rPr lang="nl-NL" dirty="0" err="1" smtClean="0"/>
              <a:t>dyscalculie</a:t>
            </a:r>
            <a:endParaRPr lang="nl-NL" dirty="0"/>
          </a:p>
        </p:txBody>
      </p:sp>
      <p:sp>
        <p:nvSpPr>
          <p:cNvPr id="3" name="Subtitle 2"/>
          <p:cNvSpPr>
            <a:spLocks noGrp="1"/>
          </p:cNvSpPr>
          <p:nvPr>
            <p:ph type="subTitle" idx="1"/>
            <p:custDataLst>
              <p:tags r:id="rId3"/>
            </p:custDataLst>
          </p:nvPr>
        </p:nvSpPr>
        <p:spPr>
          <a:xfrm>
            <a:off x="3203848" y="1628800"/>
            <a:ext cx="5940152" cy="4752528"/>
          </a:xfrm>
        </p:spPr>
        <p:txBody>
          <a:bodyPr>
            <a:normAutofit lnSpcReduction="10000"/>
          </a:bodyPr>
          <a:lstStyle/>
          <a:p>
            <a:pPr marL="342900" indent="-342900" algn="l">
              <a:buFont typeface="Arial" pitchFamily="34" charset="0"/>
              <a:buChar char="•"/>
            </a:pPr>
            <a:r>
              <a:rPr lang="nl-NL" sz="2400" dirty="0" smtClean="0"/>
              <a:t>Op jonge leeftijd al moeite hebben met (voorbereidend) rekenen</a:t>
            </a:r>
          </a:p>
          <a:p>
            <a:pPr marL="342900" indent="-342900" algn="l">
              <a:buFont typeface="Arial" pitchFamily="34" charset="0"/>
              <a:buChar char="•"/>
            </a:pPr>
            <a:r>
              <a:rPr lang="nl-NL" sz="2400" dirty="0" smtClean="0"/>
              <a:t>Discrepantie tussen potentiële mogelijkheden en rekenkennis</a:t>
            </a:r>
          </a:p>
          <a:p>
            <a:pPr marL="342900" indent="-342900" algn="l">
              <a:buFont typeface="Arial" pitchFamily="34" charset="0"/>
              <a:buChar char="•"/>
            </a:pPr>
            <a:r>
              <a:rPr lang="nl-NL" sz="2400" dirty="0" smtClean="0"/>
              <a:t>Aan het einde van het basisonderwijs tenminste een achterstand van 2 jaar</a:t>
            </a:r>
          </a:p>
          <a:p>
            <a:pPr marL="342900" indent="-342900" algn="l">
              <a:buFont typeface="Arial" pitchFamily="34" charset="0"/>
              <a:buChar char="•"/>
            </a:pPr>
            <a:r>
              <a:rPr lang="nl-NL" sz="2400" dirty="0" smtClean="0"/>
              <a:t>Ondanks gerichte hulp (RT) weinig progressie</a:t>
            </a:r>
          </a:p>
          <a:p>
            <a:pPr marL="342900" indent="-342900" algn="l">
              <a:buFont typeface="Arial" pitchFamily="34" charset="0"/>
              <a:buChar char="•"/>
            </a:pPr>
            <a:endParaRPr lang="nl-NL" sz="2400" dirty="0"/>
          </a:p>
          <a:p>
            <a:pPr marL="342900" indent="-342900" algn="l">
              <a:buFont typeface="Arial" pitchFamily="34" charset="0"/>
              <a:buChar char="•"/>
            </a:pPr>
            <a:r>
              <a:rPr lang="nl-NL" sz="2400" dirty="0" smtClean="0"/>
              <a:t>Naar verwachting 2% van de bevolking</a:t>
            </a:r>
          </a:p>
          <a:p>
            <a:pPr marL="342900" indent="-342900" algn="l">
              <a:buFont typeface="Arial" pitchFamily="34" charset="0"/>
              <a:buChar char="•"/>
            </a:pPr>
            <a:r>
              <a:rPr lang="nl-NL" sz="2400" dirty="0" smtClean="0"/>
              <a:t>Protocol ERWD (Ernstige Reken- Wiskunde-problemen en </a:t>
            </a:r>
            <a:r>
              <a:rPr lang="nl-NL" sz="2400" dirty="0" err="1" smtClean="0"/>
              <a:t>Dyscalculie</a:t>
            </a:r>
            <a:endParaRPr lang="nl-NL" sz="2400" dirty="0" smtClean="0"/>
          </a:p>
          <a:p>
            <a:pPr marL="342900" indent="-342900" algn="l">
              <a:buFont typeface="Arial" pitchFamily="34" charset="0"/>
              <a:buChar char="•"/>
            </a:pPr>
            <a:endParaRPr lang="nl-NL" sz="2400" dirty="0" smtClean="0"/>
          </a:p>
          <a:p>
            <a:pPr marL="342900" indent="-342900" algn="l">
              <a:buFont typeface="Arial" pitchFamily="34" charset="0"/>
              <a:buChar char="•"/>
            </a:pPr>
            <a:endParaRPr lang="nl-NL" sz="2400" dirty="0"/>
          </a:p>
          <a:p>
            <a:pPr marL="342900" indent="-342900" algn="l">
              <a:buFont typeface="Arial" pitchFamily="34" charset="0"/>
              <a:buChar char="•"/>
            </a:pPr>
            <a:endParaRPr lang="nl-NL" sz="2400" dirty="0" smtClean="0"/>
          </a:p>
          <a:p>
            <a:pPr marL="342900" indent="-342900" algn="l">
              <a:buFont typeface="Arial" pitchFamily="34" charset="0"/>
              <a:buChar char="•"/>
            </a:pPr>
            <a:endParaRPr lang="nl-NL" sz="2800" dirty="0"/>
          </a:p>
        </p:txBody>
      </p:sp>
    </p:spTree>
    <p:custDataLst>
      <p:tags r:id="rId1"/>
    </p:custDataLst>
    <p:extLst>
      <p:ext uri="{BB962C8B-B14F-4D97-AF65-F5344CB8AC3E}">
        <p14:creationId xmlns:p14="http://schemas.microsoft.com/office/powerpoint/2010/main" val="2469976606"/>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483768" y="188641"/>
            <a:ext cx="6180224" cy="864096"/>
          </a:xfrm>
        </p:spPr>
        <p:txBody>
          <a:bodyPr>
            <a:normAutofit/>
          </a:bodyPr>
          <a:lstStyle/>
          <a:p>
            <a:r>
              <a:rPr lang="nl-NL" dirty="0" smtClean="0"/>
              <a:t>Oorzaken rekenproblemen</a:t>
            </a:r>
            <a:endParaRPr lang="nl-NL" dirty="0"/>
          </a:p>
        </p:txBody>
      </p:sp>
      <p:sp>
        <p:nvSpPr>
          <p:cNvPr id="3" name="Subtitle 2"/>
          <p:cNvSpPr>
            <a:spLocks noGrp="1"/>
          </p:cNvSpPr>
          <p:nvPr>
            <p:ph type="subTitle" idx="1"/>
            <p:custDataLst>
              <p:tags r:id="rId3"/>
            </p:custDataLst>
          </p:nvPr>
        </p:nvSpPr>
        <p:spPr>
          <a:xfrm>
            <a:off x="2483768" y="1124744"/>
            <a:ext cx="6660232" cy="2160240"/>
          </a:xfrm>
        </p:spPr>
        <p:txBody>
          <a:bodyPr>
            <a:normAutofit lnSpcReduction="10000"/>
          </a:bodyPr>
          <a:lstStyle/>
          <a:p>
            <a:pPr marL="342900" indent="-342900" algn="l">
              <a:buFont typeface="Arial" pitchFamily="34" charset="0"/>
              <a:buChar char="•"/>
            </a:pPr>
            <a:r>
              <a:rPr lang="nl-NL" sz="2400" dirty="0" smtClean="0"/>
              <a:t>Kind afhankelijke </a:t>
            </a:r>
            <a:r>
              <a:rPr lang="nl-NL" sz="2400" dirty="0"/>
              <a:t>factoren:</a:t>
            </a:r>
            <a:br>
              <a:rPr lang="nl-NL" sz="2400" dirty="0"/>
            </a:br>
            <a:r>
              <a:rPr lang="nl-NL" sz="2400" dirty="0"/>
              <a:t>- Cognitieve </a:t>
            </a:r>
            <a:r>
              <a:rPr lang="nl-NL" sz="2400" dirty="0" err="1" smtClean="0"/>
              <a:t>nd</a:t>
            </a:r>
            <a:r>
              <a:rPr lang="nl-NL" sz="2400" dirty="0" smtClean="0"/>
              <a:t> factoren </a:t>
            </a:r>
            <a:br>
              <a:rPr lang="nl-NL" sz="2400" dirty="0" smtClean="0"/>
            </a:br>
            <a:r>
              <a:rPr lang="nl-NL" sz="2400" dirty="0" smtClean="0"/>
              <a:t>  (IQ: kunnen begrijpen is niet het probleem)</a:t>
            </a:r>
            <a:br>
              <a:rPr lang="nl-NL" sz="2400" dirty="0" smtClean="0"/>
            </a:br>
            <a:r>
              <a:rPr lang="nl-NL" sz="2400" dirty="0" smtClean="0"/>
              <a:t>- Biologische factoren (erfelijkheid, niet qua </a:t>
            </a:r>
            <a:br>
              <a:rPr lang="nl-NL" sz="2400" dirty="0" smtClean="0"/>
            </a:br>
            <a:r>
              <a:rPr lang="nl-NL" sz="2400" dirty="0" smtClean="0"/>
              <a:t>   ‘gen’, wel qua basale vaardigheid)</a:t>
            </a:r>
            <a:br>
              <a:rPr lang="nl-NL" sz="2400" dirty="0" smtClean="0"/>
            </a:br>
            <a:r>
              <a:rPr lang="nl-NL" sz="2400" dirty="0" smtClean="0"/>
              <a:t>- Emotionele problemen</a:t>
            </a:r>
          </a:p>
        </p:txBody>
      </p:sp>
      <p:sp>
        <p:nvSpPr>
          <p:cNvPr id="4" name="Subtitle 2"/>
          <p:cNvSpPr txBox="1">
            <a:spLocks/>
          </p:cNvSpPr>
          <p:nvPr>
            <p:custDataLst>
              <p:tags r:id="rId4"/>
            </p:custDataLst>
          </p:nvPr>
        </p:nvSpPr>
        <p:spPr>
          <a:xfrm>
            <a:off x="3563888" y="3861048"/>
            <a:ext cx="5328592" cy="2736304"/>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kumimoji="0" lang="nl-NL" sz="2000" b="0" kern="1200">
                <a:solidFill>
                  <a:schemeClr val="tx1"/>
                </a:solidFill>
                <a:latin typeface="Georgia" pitchFamily="18" charset="0"/>
                <a:ea typeface="+mn-ea"/>
                <a:cs typeface="+mn-cs"/>
              </a:defRPr>
            </a:lvl1pPr>
            <a:lvl2pPr marL="457200" indent="0" algn="ctr" defTabSz="914400" rtl="0" eaLnBrk="1" latinLnBrk="0" hangingPunct="1">
              <a:spcBef>
                <a:spcPct val="20000"/>
              </a:spcBef>
              <a:buFont typeface="Arial" pitchFamily="34" charset="0"/>
              <a:buNone/>
              <a:defRPr kumimoji="0" lang="nl-NL"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0" lang="nl-NL"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0" lang="nl-NL"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0" lang="nl-NL"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0" lang="nl-NL"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0" lang="nl-NL"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0" lang="nl-NL"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0" lang="nl-NL" sz="2000" kern="1200">
                <a:solidFill>
                  <a:schemeClr val="tx1">
                    <a:tint val="75000"/>
                  </a:schemeClr>
                </a:solidFill>
                <a:latin typeface="+mn-lt"/>
                <a:ea typeface="+mn-ea"/>
                <a:cs typeface="+mn-cs"/>
              </a:defRPr>
            </a:lvl9pPr>
          </a:lstStyle>
          <a:p>
            <a:pPr marL="342900" indent="-342900" algn="l">
              <a:buFont typeface="Arial" pitchFamily="34" charset="0"/>
              <a:buChar char="•"/>
            </a:pPr>
            <a:r>
              <a:rPr lang="nl-NL" sz="2400" dirty="0" smtClean="0"/>
              <a:t>Kind onafhankelijke </a:t>
            </a:r>
            <a:r>
              <a:rPr lang="nl-NL" sz="2400" dirty="0"/>
              <a:t>factoren:</a:t>
            </a:r>
            <a:br>
              <a:rPr lang="nl-NL" sz="2400" dirty="0"/>
            </a:br>
            <a:r>
              <a:rPr lang="nl-NL" sz="2400" dirty="0"/>
              <a:t>- Methode</a:t>
            </a:r>
            <a:br>
              <a:rPr lang="nl-NL" sz="2400" dirty="0"/>
            </a:br>
            <a:r>
              <a:rPr lang="nl-NL" sz="2400" dirty="0"/>
              <a:t>- Didactiek </a:t>
            </a:r>
            <a:r>
              <a:rPr lang="nl-NL" sz="2400" dirty="0" smtClean="0"/>
              <a:t>(</a:t>
            </a:r>
            <a:r>
              <a:rPr lang="nl-NL" sz="2400" dirty="0"/>
              <a:t>kan probleem </a:t>
            </a:r>
            <a:r>
              <a:rPr lang="nl-NL" sz="2400" dirty="0" smtClean="0"/>
              <a:t/>
            </a:r>
            <a:br>
              <a:rPr lang="nl-NL" sz="2400" dirty="0" smtClean="0"/>
            </a:br>
            <a:r>
              <a:rPr lang="nl-NL" sz="2400" dirty="0" smtClean="0"/>
              <a:t>   versterken </a:t>
            </a:r>
            <a:r>
              <a:rPr lang="nl-NL" sz="2400" dirty="0"/>
              <a:t>of in stand houden)</a:t>
            </a:r>
            <a:br>
              <a:rPr lang="nl-NL" sz="2400" dirty="0"/>
            </a:br>
            <a:r>
              <a:rPr lang="nl-NL" sz="2400" dirty="0"/>
              <a:t>- Materiaalinzet</a:t>
            </a:r>
            <a:br>
              <a:rPr lang="nl-NL" sz="2400" dirty="0"/>
            </a:br>
            <a:r>
              <a:rPr lang="nl-NL" sz="2400" dirty="0"/>
              <a:t>- Product/procesgericht</a:t>
            </a:r>
          </a:p>
        </p:txBody>
      </p:sp>
    </p:spTree>
    <p:custDataLst>
      <p:tags r:id="rId1"/>
    </p:custDataLst>
    <p:extLst>
      <p:ext uri="{BB962C8B-B14F-4D97-AF65-F5344CB8AC3E}">
        <p14:creationId xmlns:p14="http://schemas.microsoft.com/office/powerpoint/2010/main" val="780797053"/>
      </p:ext>
    </p:extLst>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1.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12.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1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14.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5.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6.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7.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8.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9.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969</Words>
  <Application>Microsoft Office PowerPoint</Application>
  <PresentationFormat>Diavoorstelling (4:3)</PresentationFormat>
  <Paragraphs>128</Paragraphs>
  <Slides>12</Slides>
  <Notes>10</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Kantoorthema</vt:lpstr>
      <vt:lpstr>Dyscalculie  of ernstige rekenproblemen?</vt:lpstr>
      <vt:lpstr>PowerPoint-presentatie</vt:lpstr>
      <vt:lpstr>VRAAG: Hebben de personen van de nu volgende situaties dyscalculie?</vt:lpstr>
      <vt:lpstr>                                                   Casus 1: Mark is 8 jaar en heeft nog steeds zijn vingers nodig om te rekenen. Hij heeft ongewoon veel moeite met het onthouden van allerlei basisfeiten over getallen en hoeveelheden. Dat is bij hem niet geautomatiseerd.</vt:lpstr>
      <vt:lpstr>                                                   Casus 2:  Kees heeft het wel geautomatiseerd maar heeft nog steeds papier nodig om sommen uit te rekenen die over het tiental gaan.</vt:lpstr>
      <vt:lpstr>                                                   Casus 3:  Anke heeft vooral problemen met alles wat met ruimtelijk visuele voorstellingen te maken heeft.</vt:lpstr>
      <vt:lpstr>Definities dyscalculie </vt:lpstr>
      <vt:lpstr>Wanneer is er sprake van dyscalculie</vt:lpstr>
      <vt:lpstr>Oorzaken rekenproblemen</vt:lpstr>
      <vt:lpstr>                                                   Kenmerken rekenzwakke leerlingen</vt:lpstr>
      <vt:lpstr>Onderwijs moet sterk zijn  waar de leerling zwak in is</vt:lpstr>
      <vt:lpstr>Hulp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Dyscalculie  of ernstige rekenproblemen?</dc:title>
  <dc:creator>Henk &amp; Roelie</dc:creator>
  <cp:lastModifiedBy>Henk &amp; Roelie</cp:lastModifiedBy>
  <cp:revision>8</cp:revision>
  <cp:lastPrinted>2011-04-13T20:18:09Z</cp:lastPrinted>
  <dcterms:created xsi:type="dcterms:W3CDTF">2011-02-02T19:59:03Z</dcterms:created>
  <dcterms:modified xsi:type="dcterms:W3CDTF">2011-04-13T20:18:43Z</dcterms:modified>
</cp:coreProperties>
</file>