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0" r:id="rId2"/>
    <p:sldId id="258" r:id="rId3"/>
    <p:sldId id="259" r:id="rId4"/>
    <p:sldId id="265" r:id="rId5"/>
    <p:sldId id="260" r:id="rId6"/>
    <p:sldId id="262" r:id="rId7"/>
    <p:sldId id="261" r:id="rId8"/>
    <p:sldId id="263" r:id="rId9"/>
    <p:sldId id="271" r:id="rId10"/>
    <p:sldId id="266" r:id="rId11"/>
    <p:sldId id="264" r:id="rId12"/>
    <p:sldId id="268" r:id="rId13"/>
    <p:sldId id="269" r:id="rId14"/>
    <p:sldId id="281" r:id="rId15"/>
    <p:sldId id="280" r:id="rId16"/>
    <p:sldId id="273" r:id="rId17"/>
    <p:sldId id="272" r:id="rId18"/>
    <p:sldId id="25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9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8E0B2-ADE6-884D-84EF-3FE3CC33EF33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5436C-821D-E443-8DAC-DBC2AF1F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2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C1F1-C600-5A42-9D3C-53D6C58FA7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9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7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7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7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7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0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8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8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4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3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1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59BCC-5704-7340-B8FE-41B3BD6CCD58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2F1E-54A7-FC45-8FBB-FB9EDA5A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mbodieddesign.sites.uu.nl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62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Embodied approach in education:</a:t>
            </a:r>
            <a:br>
              <a:rPr lang="en-US" dirty="0"/>
            </a:br>
            <a:r>
              <a:rPr lang="en-US" dirty="0"/>
              <a:t>Understand mathematics  </a:t>
            </a:r>
            <a:br>
              <a:rPr lang="en-US" dirty="0"/>
            </a:br>
            <a:r>
              <a:rPr lang="en-US" dirty="0"/>
              <a:t>as you learn to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2067" y="3886200"/>
            <a:ext cx="6400800" cy="1752600"/>
          </a:xfrm>
        </p:spPr>
        <p:txBody>
          <a:bodyPr/>
          <a:lstStyle/>
          <a:p>
            <a:pPr algn="r"/>
            <a:r>
              <a:rPr lang="en-US" dirty="0"/>
              <a:t>Anna Shvarts</a:t>
            </a:r>
          </a:p>
          <a:p>
            <a:pPr algn="r"/>
            <a:r>
              <a:rPr lang="en-US" dirty="0" err="1"/>
              <a:t>a.y.shvarts@uu.nl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682" r="24178"/>
          <a:stretch/>
        </p:blipFill>
        <p:spPr>
          <a:xfrm>
            <a:off x="2" y="4800600"/>
            <a:ext cx="2288989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9931" y="6398877"/>
            <a:ext cx="42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nl-NL" i="1" spc="-1" dirty="0">
                <a:solidFill>
                  <a:srgbClr val="000000"/>
                </a:solidFill>
                <a:latin typeface="Merriweather"/>
                <a:ea typeface="DejaVu Sans"/>
                <a:cs typeface="DejaVu Sans"/>
              </a:rPr>
              <a:t>Summer School - 22 august 2022</a:t>
            </a:r>
          </a:p>
        </p:txBody>
      </p:sp>
    </p:spTree>
    <p:extLst>
      <p:ext uri="{BB962C8B-B14F-4D97-AF65-F5344CB8AC3E}">
        <p14:creationId xmlns:p14="http://schemas.microsoft.com/office/powerpoint/2010/main" val="3432248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Guess: what is the rule </a:t>
            </a:r>
            <a:br>
              <a:rPr lang="en-US" dirty="0"/>
            </a:br>
            <a:r>
              <a:rPr lang="en-US" dirty="0"/>
              <a:t>that makes triangle green?</a:t>
            </a:r>
          </a:p>
        </p:txBody>
      </p:sp>
      <p:pic>
        <p:nvPicPr>
          <p:cNvPr id="4" name="Parabola 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058" y="1920087"/>
            <a:ext cx="7983892" cy="4199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05" y="703847"/>
            <a:ext cx="8591550" cy="68625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From embodied experience to mathematics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8206" y="1329967"/>
            <a:ext cx="5145794" cy="369281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en-US" dirty="0"/>
              <a:t>(See review: </a:t>
            </a:r>
            <a:r>
              <a:rPr lang="en-US" i="1" dirty="0"/>
              <a:t>Alberto, Shvarts, Bakker, </a:t>
            </a:r>
            <a:r>
              <a:rPr lang="en-US" i="1" dirty="0" err="1"/>
              <a:t>Drijvers</a:t>
            </a:r>
            <a:r>
              <a:rPr lang="en-US" i="1" dirty="0"/>
              <a:t>, 2021</a:t>
            </a:r>
            <a:r>
              <a:rPr lang="en-US" dirty="0"/>
              <a:t>)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721834" y="1787110"/>
            <a:ext cx="7687478" cy="4401154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Stage 1: Acting. Motor problem. </a:t>
            </a:r>
          </a:p>
          <a:p>
            <a:r>
              <a:rPr lang="en-US" sz="2000" dirty="0"/>
              <a:t>	</a:t>
            </a:r>
            <a:r>
              <a:rPr lang="en-US" sz="2000" i="1" dirty="0"/>
              <a:t>Find green positions and then maintain screen green</a:t>
            </a:r>
          </a:p>
          <a:p>
            <a:r>
              <a:rPr lang="en-US" sz="2000" dirty="0"/>
              <a:t>	- developing actions and perception</a:t>
            </a:r>
          </a:p>
          <a:p>
            <a:r>
              <a:rPr lang="en-US" sz="2000" dirty="0"/>
              <a:t>	- scaffolding by the system: green feedback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0000"/>
                </a:solidFill>
              </a:rPr>
              <a:t>Stage 2: Reflecting. Description problem.</a:t>
            </a:r>
          </a:p>
          <a:p>
            <a:r>
              <a:rPr lang="en-US" sz="2000" dirty="0"/>
              <a:t>	</a:t>
            </a:r>
            <a:r>
              <a:rPr lang="en-US" sz="2000" i="1" dirty="0"/>
              <a:t>Describe your strategy of maintaining screen green </a:t>
            </a:r>
          </a:p>
          <a:p>
            <a:r>
              <a:rPr lang="en-US" sz="2000" dirty="0"/>
              <a:t>	- developing mathematical discourse</a:t>
            </a:r>
          </a:p>
          <a:p>
            <a:r>
              <a:rPr lang="en-US" sz="2000" dirty="0"/>
              <a:t>	- scaffolding by the tutor</a:t>
            </a:r>
          </a:p>
          <a:p>
            <a:endParaRPr lang="ru-RU" sz="2000" dirty="0"/>
          </a:p>
          <a:p>
            <a:r>
              <a:rPr lang="en-US" sz="2000" dirty="0"/>
              <a:t>Stage 3: Mathematizing. Mathematical problem.</a:t>
            </a:r>
          </a:p>
          <a:p>
            <a:r>
              <a:rPr lang="en-US" sz="2000" dirty="0"/>
              <a:t>	</a:t>
            </a:r>
            <a:r>
              <a:rPr lang="en-US" sz="2000" i="1" dirty="0"/>
              <a:t>Solve a mathematical problem using the gained experience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Uses mathematical artifacts: grids, graphs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Lead to the development of formal expressions</a:t>
            </a:r>
            <a:r>
              <a:rPr lang="en-US" sz="2000" i="1" dirty="0"/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Mathematizing parabola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8559" r="47846" b="12856"/>
          <a:stretch/>
        </p:blipFill>
        <p:spPr bwMode="auto">
          <a:xfrm>
            <a:off x="699268" y="1337469"/>
            <a:ext cx="7806114" cy="5520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8147271" y="3860696"/>
            <a:ext cx="708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y+1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62244" y="2484078"/>
            <a:ext cx="1087731" cy="1433881"/>
            <a:chOff x="5762242" y="2484070"/>
            <a:chExt cx="1087731" cy="1433881"/>
          </a:xfrm>
        </p:grpSpPr>
        <p:sp>
          <p:nvSpPr>
            <p:cNvPr id="5" name="TextBox 4"/>
            <p:cNvSpPr txBox="1"/>
            <p:nvPr/>
          </p:nvSpPr>
          <p:spPr>
            <a:xfrm rot="18798301">
              <a:off x="5765391" y="2939401"/>
              <a:ext cx="1433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(y-1)</a:t>
              </a:r>
              <a:r>
                <a:rPr lang="en-US" sz="2800" baseline="30000" dirty="0"/>
                <a:t>2</a:t>
              </a:r>
              <a:r>
                <a:rPr lang="en-US" sz="2800" dirty="0"/>
                <a:t>+x</a:t>
              </a:r>
              <a:r>
                <a:rPr lang="en-US" sz="2800" baseline="30000" dirty="0"/>
                <a:t>2</a:t>
              </a:r>
              <a:endParaRPr lang="en-US" sz="28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762242" y="2554137"/>
              <a:ext cx="1087731" cy="1347188"/>
            </a:xfrm>
            <a:custGeom>
              <a:avLst/>
              <a:gdLst>
                <a:gd name="connsiteX0" fmla="*/ 60235 w 1087731"/>
                <a:gd name="connsiteY0" fmla="*/ 1327009 h 1347188"/>
                <a:gd name="connsiteX1" fmla="*/ 374192 w 1087731"/>
                <a:gd name="connsiteY1" fmla="*/ 1341278 h 1347188"/>
                <a:gd name="connsiteX2" fmla="*/ 202943 w 1087731"/>
                <a:gd name="connsiteY2" fmla="*/ 1241396 h 1347188"/>
                <a:gd name="connsiteX3" fmla="*/ 45964 w 1087731"/>
                <a:gd name="connsiteY3" fmla="*/ 1070169 h 1347188"/>
                <a:gd name="connsiteX4" fmla="*/ 1087731 w 1087731"/>
                <a:gd name="connsiteY4" fmla="*/ 0 h 134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731" h="1347188">
                  <a:moveTo>
                    <a:pt x="60235" y="1327009"/>
                  </a:moveTo>
                  <a:cubicBezTo>
                    <a:pt x="205321" y="1341278"/>
                    <a:pt x="350407" y="1355547"/>
                    <a:pt x="374192" y="1341278"/>
                  </a:cubicBezTo>
                  <a:cubicBezTo>
                    <a:pt x="397977" y="1327009"/>
                    <a:pt x="257648" y="1286581"/>
                    <a:pt x="202943" y="1241396"/>
                  </a:cubicBezTo>
                  <a:cubicBezTo>
                    <a:pt x="148238" y="1196211"/>
                    <a:pt x="-101501" y="1277068"/>
                    <a:pt x="45964" y="1070169"/>
                  </a:cubicBezTo>
                  <a:cubicBezTo>
                    <a:pt x="193429" y="863270"/>
                    <a:pt x="1087731" y="0"/>
                    <a:pt x="1087731" y="0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51145" y="1879172"/>
            <a:ext cx="2610451" cy="124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(y-1)</a:t>
            </a:r>
            <a:r>
              <a:rPr lang="en-US" sz="2800" baseline="30000" dirty="0"/>
              <a:t>2</a:t>
            </a:r>
            <a:r>
              <a:rPr lang="en-US" sz="2800" dirty="0"/>
              <a:t>+x</a:t>
            </a:r>
            <a:r>
              <a:rPr lang="en-US" sz="2800" baseline="30000" dirty="0"/>
              <a:t>2 </a:t>
            </a:r>
            <a:r>
              <a:rPr lang="en-US" sz="2800" dirty="0"/>
              <a:t>= (y+1)</a:t>
            </a:r>
            <a:r>
              <a:rPr lang="en-US" sz="2800" baseline="30000" dirty="0"/>
              <a:t>2</a:t>
            </a:r>
          </a:p>
          <a:p>
            <a:pPr algn="ctr"/>
            <a:endParaRPr lang="en-US" sz="2800" baseline="30000" dirty="0"/>
          </a:p>
          <a:p>
            <a:pPr algn="ctr"/>
            <a:r>
              <a:rPr lang="en-US" sz="2800" dirty="0"/>
              <a:t>y=x</a:t>
            </a:r>
            <a:r>
              <a:rPr lang="en-US" sz="2800" baseline="30000" dirty="0"/>
              <a:t>2</a:t>
            </a:r>
            <a:r>
              <a:rPr lang="en-US" sz="28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378630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Practical 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223375"/>
            <a:ext cx="8501897" cy="4525963"/>
          </a:xfrm>
        </p:spPr>
        <p:txBody>
          <a:bodyPr/>
          <a:lstStyle/>
          <a:p>
            <a:r>
              <a:rPr lang="en-US" dirty="0"/>
              <a:t>Students’ perspective:</a:t>
            </a:r>
          </a:p>
          <a:p>
            <a:pPr lvl="1"/>
            <a:r>
              <a:rPr lang="en-US" dirty="0"/>
              <a:t>Acting: Solve the motor problem</a:t>
            </a:r>
          </a:p>
          <a:p>
            <a:pPr lvl="1"/>
            <a:r>
              <a:rPr lang="en-US" dirty="0"/>
              <a:t>Reflecting: Reflect how you solved it</a:t>
            </a:r>
          </a:p>
          <a:p>
            <a:pPr lvl="1"/>
            <a:r>
              <a:rPr lang="en-US" dirty="0"/>
              <a:t>Mathematizing: Use this experience in solving mathematical problem</a:t>
            </a:r>
          </a:p>
          <a:p>
            <a:r>
              <a:rPr lang="en-US" dirty="0"/>
              <a:t>Teachers’ perspective:</a:t>
            </a:r>
          </a:p>
          <a:p>
            <a:pPr lvl="1"/>
            <a:r>
              <a:rPr lang="en-US" dirty="0"/>
              <a:t>Think, how you can use these tasks in a classroom.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29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pedagogy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406524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Creating </a:t>
            </a:r>
            <a:r>
              <a:rPr lang="en-US" i="1" dirty="0"/>
              <a:t>Fields of promoted action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special environments where a particular action is facilitated by the design of the environment and suggested problems </a:t>
            </a:r>
            <a:r>
              <a:rPr lang="en-US" sz="1900" dirty="0"/>
              <a:t>(Reed &amp; Bril, 1996; Abrahamson &amp; Trninic, 2015) </a:t>
            </a:r>
          </a:p>
          <a:p>
            <a:r>
              <a:rPr lang="en-US" dirty="0"/>
              <a:t>Promoting some actions and letting the body to establish details of performance </a:t>
            </a:r>
            <a:r>
              <a:rPr lang="en-US" sz="1900" dirty="0"/>
              <a:t>(</a:t>
            </a:r>
            <a:r>
              <a:rPr lang="en-US" sz="1900" dirty="0" err="1"/>
              <a:t>Hutto</a:t>
            </a:r>
            <a:r>
              <a:rPr lang="en-US" sz="1900" dirty="0"/>
              <a:t>, Sánchez-García, 2014)</a:t>
            </a:r>
            <a:endParaRPr lang="en-US" sz="2600" dirty="0"/>
          </a:p>
          <a:p>
            <a:r>
              <a:rPr lang="en-US" dirty="0"/>
              <a:t>Complex dynamic system of learning: </a:t>
            </a:r>
          </a:p>
          <a:p>
            <a:pPr lvl="1"/>
            <a:r>
              <a:rPr lang="en-US" dirty="0"/>
              <a:t>unification on the higher level doesn’t require similarity at the lower level and similar developed path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27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02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Idiosyncrasy of emergent patterns:</a:t>
            </a:r>
            <a:br>
              <a:rPr lang="en-US" sz="3600" dirty="0"/>
            </a:br>
            <a:r>
              <a:rPr lang="en-US" sz="3600" dirty="0"/>
              <a:t>the variety of student’s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4913"/>
            <a:ext cx="8476333" cy="1558596"/>
          </a:xfrm>
        </p:spPr>
        <p:txBody>
          <a:bodyPr>
            <a:normAutofit/>
          </a:bodyPr>
          <a:lstStyle/>
          <a:p>
            <a:r>
              <a:rPr lang="en-US" sz="2000" dirty="0"/>
              <a:t>The patterns vary from a student to a student</a:t>
            </a:r>
          </a:p>
          <a:p>
            <a:r>
              <a:rPr lang="en-US" sz="2000" dirty="0"/>
              <a:t>However, each of them might lead to conceptualization of rational relations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2718" y="1340987"/>
            <a:ext cx="8530814" cy="3397341"/>
            <a:chOff x="402718" y="1340987"/>
            <a:chExt cx="8530814" cy="3397341"/>
          </a:xfrm>
        </p:grpSpPr>
        <p:pic>
          <p:nvPicPr>
            <p:cNvPr id="6" name="Picture 5" descr="Screen Shot 2017-07-18 at 17.44.3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581" y="1340987"/>
              <a:ext cx="4938197" cy="31016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02718" y="4383436"/>
              <a:ext cx="8530814" cy="354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Duijzer</a:t>
              </a:r>
              <a:r>
                <a:rPr lang="en-US" dirty="0"/>
                <a:t>, </a:t>
              </a:r>
              <a:r>
                <a:rPr lang="en-US" dirty="0" err="1"/>
                <a:t>Shayan</a:t>
              </a:r>
              <a:r>
                <a:rPr lang="en-US" dirty="0"/>
                <a:t>, Bakker, Van der </a:t>
              </a:r>
              <a:r>
                <a:rPr lang="en-US" dirty="0" err="1"/>
                <a:t>Schaaf</a:t>
              </a:r>
              <a:r>
                <a:rPr lang="en-US" dirty="0"/>
                <a:t>, &amp; Abrahamson,</a:t>
              </a:r>
              <a:r>
                <a:rPr lang="en-US" i="1" dirty="0"/>
                <a:t> Frontiers in Psychology,</a:t>
              </a:r>
              <a:r>
                <a:rPr lang="en-US" dirty="0"/>
                <a:t>  2017.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5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56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Mathematics understanding as multilevel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6966"/>
            <a:ext cx="8229600" cy="4728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Multiple levels of the system respond to multiple tasks:</a:t>
            </a:r>
          </a:p>
          <a:p>
            <a:pPr marL="637948" lvl="3" indent="-285593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Motor problem: </a:t>
            </a:r>
            <a:r>
              <a:rPr lang="en-US" sz="2400" dirty="0"/>
              <a:t>Sensory-motor level</a:t>
            </a:r>
          </a:p>
          <a:p>
            <a:pPr marL="637948" lvl="3" indent="-285593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Description problem: </a:t>
            </a:r>
            <a:r>
              <a:rPr lang="en-US" sz="2400" dirty="0"/>
              <a:t>Verbal level</a:t>
            </a:r>
          </a:p>
          <a:p>
            <a:pPr marL="637948" lvl="3" indent="-285593">
              <a:spcBef>
                <a:spcPts val="600"/>
              </a:spcBef>
              <a:buFont typeface="Arial"/>
              <a:buChar char="•"/>
            </a:pPr>
            <a:r>
              <a:rPr lang="en-US" sz="2400" dirty="0"/>
              <a:t>Formalization problem: Algebraic level </a:t>
            </a:r>
          </a:p>
          <a:p>
            <a:pPr marL="637948" lvl="3" indent="-285593">
              <a:spcBef>
                <a:spcPts val="600"/>
              </a:spcBef>
              <a:buFont typeface="Arial"/>
              <a:buChar char="•"/>
            </a:pPr>
            <a:endParaRPr lang="en-US" sz="2400" dirty="0"/>
          </a:p>
          <a:p>
            <a:pPr marL="637948" lvl="3" indent="-285593">
              <a:spcBef>
                <a:spcPts val="600"/>
              </a:spcBef>
              <a:buFont typeface="Arial"/>
              <a:buChar char="•"/>
            </a:pPr>
            <a:endParaRPr lang="en-US" sz="2400" dirty="0"/>
          </a:p>
          <a:p>
            <a:pPr marL="0" lvl="2" indent="0">
              <a:spcBef>
                <a:spcPts val="600"/>
              </a:spcBef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The system of each student is unique, </a:t>
            </a:r>
          </a:p>
          <a:p>
            <a:pPr marL="0" lvl="2" indent="0">
              <a:spcBef>
                <a:spcPts val="600"/>
              </a:spcBef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and, yet, it fits mathematical culture.</a:t>
            </a:r>
          </a:p>
          <a:p>
            <a:pPr marL="809555" lvl="4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93" y="4013979"/>
            <a:ext cx="3039195" cy="2841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92" y="4574505"/>
            <a:ext cx="5477503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en-US" dirty="0"/>
              <a:t>(See a paper on body-artifact functional system:</a:t>
            </a:r>
          </a:p>
          <a:p>
            <a:r>
              <a:rPr lang="en-US" dirty="0"/>
              <a:t>Shvarts, Alberto, Bakker, Doorman, </a:t>
            </a:r>
            <a:r>
              <a:rPr lang="en-US" dirty="0" err="1"/>
              <a:t>Drijvers</a:t>
            </a:r>
            <a:r>
              <a:rPr lang="en-US" dirty="0"/>
              <a:t>, ESM, 2021)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999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183"/>
            <a:ext cx="8229600" cy="1851431"/>
          </a:xfrm>
        </p:spPr>
        <p:txBody>
          <a:bodyPr>
            <a:noAutofit/>
          </a:bodyPr>
          <a:lstStyle/>
          <a:p>
            <a:r>
              <a:rPr lang="en-US" dirty="0"/>
              <a:t>Thank you for your attention!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757"/>
          <a:stretch/>
        </p:blipFill>
        <p:spPr>
          <a:xfrm>
            <a:off x="2283327" y="1312746"/>
            <a:ext cx="4249755" cy="3826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83889" y="4934437"/>
            <a:ext cx="41177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305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11289" y="299483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Recommended sources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7654" y="1226967"/>
            <a:ext cx="8443043" cy="54508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buNone/>
            </a:pPr>
            <a:r>
              <a:rPr lang="en-US" sz="2100" dirty="0">
                <a:solidFill>
                  <a:srgbClr val="000000"/>
                </a:solidFill>
              </a:rPr>
              <a:t>Embodied cognition in education and beyond:</a:t>
            </a:r>
          </a:p>
          <a:p>
            <a:pPr marL="742950" lvl="2" indent="-342900">
              <a:lnSpc>
                <a:spcPct val="110000"/>
              </a:lnSpc>
            </a:pPr>
            <a:r>
              <a:rPr lang="en-US" sz="2100" dirty="0"/>
              <a:t>Wilson, A., &amp; </a:t>
            </a:r>
            <a:r>
              <a:rPr lang="en-US" sz="2100" dirty="0" err="1"/>
              <a:t>Golonka</a:t>
            </a:r>
            <a:r>
              <a:rPr lang="en-US" sz="2100" dirty="0"/>
              <a:t>, S. (2013). Embodied Cognition is Not What you Think it is. </a:t>
            </a:r>
            <a:r>
              <a:rPr lang="en-US" sz="2100" i="1" dirty="0"/>
              <a:t>Frontiers in Psychology</a:t>
            </a:r>
            <a:r>
              <a:rPr lang="en-US" sz="2100" dirty="0"/>
              <a:t>, 4, 58.</a:t>
            </a:r>
          </a:p>
          <a:p>
            <a:pPr marL="742950" lvl="2" indent="-342900">
              <a:lnSpc>
                <a:spcPct val="110000"/>
              </a:lnSpc>
            </a:pPr>
            <a:r>
              <a:rPr lang="en-US" sz="2100" dirty="0" err="1"/>
              <a:t>Macrine</a:t>
            </a:r>
            <a:r>
              <a:rPr lang="en-US" sz="2100" dirty="0"/>
              <a:t> S. &amp; Fugate J. (2022),</a:t>
            </a:r>
            <a:r>
              <a:rPr lang="en-US" sz="2100" i="1" dirty="0"/>
              <a:t> Movement matters: How embodied cognition informs teaching and learning</a:t>
            </a:r>
            <a:r>
              <a:rPr lang="en-US" sz="2100" dirty="0"/>
              <a:t>. MIT Press.</a:t>
            </a:r>
            <a:endParaRPr lang="en-US" sz="2100" dirty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100" dirty="0">
                <a:solidFill>
                  <a:srgbClr val="000000"/>
                </a:solidFill>
              </a:rPr>
              <a:t>Embodied design:</a:t>
            </a:r>
          </a:p>
          <a:p>
            <a:pPr lvl="1">
              <a:lnSpc>
                <a:spcPct val="110000"/>
              </a:lnSpc>
            </a:pPr>
            <a:r>
              <a:rPr lang="en-US" sz="2100" dirty="0">
                <a:hlinkClick r:id="rId2"/>
              </a:rPr>
              <a:t>https://embodieddesign.sites.uu.nl/</a:t>
            </a:r>
            <a:endParaRPr lang="en-US" sz="2100" dirty="0"/>
          </a:p>
          <a:p>
            <a:pPr lvl="1">
              <a:lnSpc>
                <a:spcPct val="110000"/>
              </a:lnSpc>
            </a:pPr>
            <a:r>
              <a:rPr lang="en-US" sz="2100" dirty="0"/>
              <a:t>Abrahamson, D., Nathan, M. J., Williams-Pierce, C., </a:t>
            </a:r>
            <a:r>
              <a:rPr lang="en-US" sz="2100" dirty="0" err="1"/>
              <a:t>Walkington</a:t>
            </a:r>
            <a:r>
              <a:rPr lang="en-US" sz="2100" dirty="0"/>
              <a:t>, C., </a:t>
            </a:r>
            <a:r>
              <a:rPr lang="en-US" sz="2100" dirty="0" err="1"/>
              <a:t>Ottmar</a:t>
            </a:r>
            <a:r>
              <a:rPr lang="en-US" sz="2100" dirty="0"/>
              <a:t>, E. R., Soto, H., &amp; </a:t>
            </a:r>
            <a:r>
              <a:rPr lang="en-US" sz="2100" dirty="0" err="1"/>
              <a:t>Alibali</a:t>
            </a:r>
            <a:r>
              <a:rPr lang="en-US" sz="2100" dirty="0"/>
              <a:t>, M. W. (2020). The Future of Embodied Design for Mathematics Teaching and Learning. </a:t>
            </a:r>
            <a:r>
              <a:rPr lang="en-US" sz="2100" i="1" dirty="0"/>
              <a:t>Frontiers in Education</a:t>
            </a:r>
            <a:r>
              <a:rPr lang="en-US" sz="2100" dirty="0"/>
              <a:t>, </a:t>
            </a:r>
            <a:r>
              <a:rPr lang="en-US" sz="2100" i="1" dirty="0"/>
              <a:t>5</a:t>
            </a:r>
            <a:r>
              <a:rPr lang="en-US" sz="2100" dirty="0"/>
              <a:t>, 147. </a:t>
            </a:r>
          </a:p>
          <a:p>
            <a:pPr lvl="1">
              <a:lnSpc>
                <a:spcPct val="110000"/>
              </a:lnSpc>
            </a:pPr>
            <a:r>
              <a:rPr lang="en-US" sz="2100" dirty="0"/>
              <a:t>Alberto, R., Shvarts, A., </a:t>
            </a:r>
            <a:r>
              <a:rPr lang="en-US" sz="2100" dirty="0" err="1"/>
              <a:t>Drijvers</a:t>
            </a:r>
            <a:r>
              <a:rPr lang="en-US" sz="2100" dirty="0"/>
              <a:t>, P., &amp; Bakker, A. (2021). Action-based embodied design for mathematics learning: A decade of variations on a theme. </a:t>
            </a:r>
            <a:r>
              <a:rPr lang="en-US" sz="2100" i="1" dirty="0"/>
              <a:t>International Journal of Child-Computer Interaction</a:t>
            </a:r>
            <a:r>
              <a:rPr lang="en-US" sz="2100" dirty="0"/>
              <a:t>, 100419. </a:t>
            </a:r>
          </a:p>
          <a:p>
            <a:pPr lvl="1">
              <a:lnSpc>
                <a:spcPct val="110000"/>
              </a:lnSpc>
            </a:pPr>
            <a:endParaRPr lang="en-US" sz="2500" dirty="0"/>
          </a:p>
          <a:p>
            <a:pPr lvl="1">
              <a:lnSpc>
                <a:spcPct val="110000"/>
              </a:lnSpc>
            </a:pPr>
            <a:endParaRPr lang="en-US" sz="2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9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798"/>
            <a:ext cx="8146249" cy="900403"/>
          </a:xfrm>
        </p:spPr>
        <p:txBody>
          <a:bodyPr>
            <a:normAutofit/>
          </a:bodyPr>
          <a:lstStyle/>
          <a:p>
            <a:r>
              <a:rPr lang="en-US" sz="3200" dirty="0"/>
              <a:t>Multiple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34" y="808441"/>
            <a:ext cx="7654237" cy="2458531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A.Paivio</a:t>
            </a:r>
            <a:r>
              <a:rPr lang="en-US" dirty="0"/>
              <a:t> (1971, 1986) Dual coding theory</a:t>
            </a:r>
          </a:p>
          <a:p>
            <a:pPr lvl="2"/>
            <a:r>
              <a:rPr lang="en-US" dirty="0"/>
              <a:t>Visual and verbal (propositional) information co-exist in cognition</a:t>
            </a:r>
            <a:endParaRPr lang="ru-RU" dirty="0"/>
          </a:p>
          <a:p>
            <a:r>
              <a:rPr lang="en-US" dirty="0" err="1"/>
              <a:t>R.Duval</a:t>
            </a:r>
            <a:r>
              <a:rPr lang="en-US" dirty="0"/>
              <a:t> (2006</a:t>
            </a:r>
            <a:r>
              <a:rPr lang="ru-RU" dirty="0"/>
              <a:t>, 2008</a:t>
            </a:r>
            <a:r>
              <a:rPr lang="en-US" dirty="0"/>
              <a:t>)</a:t>
            </a:r>
            <a:r>
              <a:rPr lang="ru-RU" dirty="0"/>
              <a:t> </a:t>
            </a:r>
            <a:r>
              <a:rPr lang="en-US" dirty="0"/>
              <a:t> Multiple representations</a:t>
            </a:r>
          </a:p>
          <a:p>
            <a:pPr lvl="2"/>
            <a:r>
              <a:rPr lang="en-US" dirty="0"/>
              <a:t>Each mathematical concept is represented as a visual, </a:t>
            </a:r>
            <a:r>
              <a:rPr lang="en-US" dirty="0" err="1"/>
              <a:t>algebrai</a:t>
            </a:r>
            <a:r>
              <a:rPr lang="ru-RU" dirty="0"/>
              <a:t>с</a:t>
            </a:r>
            <a:r>
              <a:rPr lang="en-US" dirty="0"/>
              <a:t>, verbal and other registers</a:t>
            </a:r>
          </a:p>
          <a:p>
            <a:pPr lvl="2"/>
            <a:r>
              <a:rPr lang="en-US" dirty="0"/>
              <a:t>Semiotic register is a </a:t>
            </a:r>
            <a:r>
              <a:rPr lang="en-US" i="1" dirty="0"/>
              <a:t>representation</a:t>
            </a:r>
            <a:r>
              <a:rPr lang="en-US" dirty="0"/>
              <a:t> and the </a:t>
            </a:r>
            <a:r>
              <a:rPr lang="en-US" i="1" dirty="0"/>
              <a:t>rules</a:t>
            </a:r>
            <a:r>
              <a:rPr lang="en-US" dirty="0"/>
              <a:t> how to read it</a:t>
            </a:r>
          </a:p>
        </p:txBody>
      </p:sp>
      <p:pic>
        <p:nvPicPr>
          <p:cNvPr id="4" name="Picture 3" descr="Screen Shot 2015-04-09 at 11.1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1" y="3058622"/>
            <a:ext cx="7238111" cy="3583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30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7" y="1553975"/>
            <a:ext cx="8407893" cy="5037329"/>
          </a:xfrm>
        </p:spPr>
        <p:txBody>
          <a:bodyPr>
            <a:normAutofit/>
          </a:bodyPr>
          <a:lstStyle/>
          <a:p>
            <a:r>
              <a:rPr lang="en-AU" sz="2200" dirty="0"/>
              <a:t>One of the types of signs according to C. Peirce is the </a:t>
            </a:r>
            <a:r>
              <a:rPr lang="en-AU" sz="2200" i="1" dirty="0"/>
              <a:t>iconic</a:t>
            </a:r>
            <a:r>
              <a:rPr lang="en-AU" sz="2200" dirty="0"/>
              <a:t> sign which is “similar” to the object. But what does this “similarity” mean for mathematical visual models? </a:t>
            </a:r>
          </a:p>
          <a:p>
            <a:endParaRPr lang="en-AU" sz="2200" dirty="0"/>
          </a:p>
          <a:p>
            <a:endParaRPr lang="en-AU" sz="2200" dirty="0"/>
          </a:p>
          <a:p>
            <a:endParaRPr lang="en-AU" sz="2200" dirty="0"/>
          </a:p>
          <a:p>
            <a:endParaRPr lang="en-AU" sz="2200" dirty="0"/>
          </a:p>
          <a:p>
            <a:endParaRPr lang="en-AU" sz="2200" dirty="0"/>
          </a:p>
          <a:p>
            <a:endParaRPr lang="en-AU" sz="2200" dirty="0"/>
          </a:p>
          <a:p>
            <a:endParaRPr lang="en-AU" sz="2200" dirty="0"/>
          </a:p>
          <a:p>
            <a:endParaRPr lang="en-AU" sz="2200" dirty="0"/>
          </a:p>
          <a:p>
            <a:endParaRPr lang="en-A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of representation</a:t>
            </a:r>
          </a:p>
        </p:txBody>
      </p:sp>
      <p:pic>
        <p:nvPicPr>
          <p:cNvPr id="6" name="Content Placeholder 3" descr="par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61" r="-46561"/>
          <a:stretch>
            <a:fillRect/>
          </a:stretch>
        </p:blipFill>
        <p:spPr>
          <a:xfrm>
            <a:off x="3600197" y="2540008"/>
            <a:ext cx="4428873" cy="2790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7581" b="76759"/>
          <a:stretch/>
        </p:blipFill>
        <p:spPr>
          <a:xfrm>
            <a:off x="1092762" y="3009900"/>
            <a:ext cx="2507434" cy="1291304"/>
          </a:xfrm>
          <a:prstGeom prst="rect">
            <a:avLst/>
          </a:prstGeom>
        </p:spPr>
      </p:pic>
      <p:pic>
        <p:nvPicPr>
          <p:cNvPr id="8" name="Picture 7" descr="Screen Shot 2014-11-02 at 11.5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47" y="2315780"/>
            <a:ext cx="3431422" cy="375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4-08 at 13.30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83" y="2441339"/>
            <a:ext cx="2611866" cy="2072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06" y="2935696"/>
            <a:ext cx="2864782" cy="2724727"/>
          </a:xfrm>
          <a:prstGeom prst="rect">
            <a:avLst/>
          </a:prstGeom>
        </p:spPr>
      </p:pic>
      <p:pic>
        <p:nvPicPr>
          <p:cNvPr id="7" name="Picture 6" descr="Screen Shot 2015-04-08 at 13.30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83" y="4513798"/>
            <a:ext cx="2725008" cy="22067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0807" y="2958362"/>
            <a:ext cx="2915360" cy="3184534"/>
            <a:chOff x="164353" y="3011342"/>
            <a:chExt cx="2915360" cy="3184534"/>
          </a:xfrm>
        </p:grpSpPr>
        <p:pic>
          <p:nvPicPr>
            <p:cNvPr id="4" name="Picture 3" descr="Screen Shot 2015-04-08 at 13.31.18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0" r="4827"/>
            <a:stretch/>
          </p:blipFill>
          <p:spPr>
            <a:xfrm>
              <a:off x="164353" y="3011342"/>
              <a:ext cx="2915360" cy="28004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72793" y="5826544"/>
              <a:ext cx="1287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Students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88965" y="2837848"/>
            <a:ext cx="2949918" cy="3288558"/>
            <a:chOff x="2815436" y="2254019"/>
            <a:chExt cx="2949918" cy="3288559"/>
          </a:xfrm>
        </p:grpSpPr>
        <p:pic>
          <p:nvPicPr>
            <p:cNvPr id="5" name="Picture 4" descr="Screen Shot 2015-04-08 at 13.29.45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2" r="7572"/>
            <a:stretch/>
          </p:blipFill>
          <p:spPr>
            <a:xfrm>
              <a:off x="2815436" y="2254019"/>
              <a:ext cx="2949918" cy="30759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33720" y="5173246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First grader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45668" y="1443485"/>
            <a:ext cx="346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Eye-movements during adult’s explanation: new for of perception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1713" y="121913"/>
            <a:ext cx="82833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Theoretical perception</a:t>
            </a:r>
            <a:r>
              <a:rPr lang="ru-RU" sz="3200" dirty="0"/>
              <a:t>: </a:t>
            </a:r>
            <a:br>
              <a:rPr lang="ru-RU" sz="3200" dirty="0"/>
            </a:br>
            <a:r>
              <a:rPr lang="en-US" sz="3200" dirty="0"/>
              <a:t>seeing meaningful structures</a:t>
            </a:r>
            <a:endParaRPr lang="en-US" dirty="0"/>
          </a:p>
        </p:txBody>
      </p:sp>
      <p:sp>
        <p:nvSpPr>
          <p:cNvPr id="16" name="Text Box 722"/>
          <p:cNvSpPr txBox="1">
            <a:spLocks noChangeArrowheads="1"/>
          </p:cNvSpPr>
          <p:nvPr/>
        </p:nvSpPr>
        <p:spPr bwMode="auto">
          <a:xfrm>
            <a:off x="321718" y="1545861"/>
            <a:ext cx="2315405" cy="9694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defTabSz="4176713" eaLnBrk="0" hangingPunct="0"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176713" eaLnBrk="0" hangingPunct="0"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6713" eaLnBrk="0" hangingPunct="0"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6713" eaLnBrk="0" hangingPunct="0"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6713" eaLnBrk="0" hangingPunct="0"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8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360"/>
              </a:spcBef>
            </a:pPr>
            <a:r>
              <a:rPr lang="en-US" sz="1800" b="0" dirty="0"/>
              <a:t>Which point has coordinates</a:t>
            </a:r>
          </a:p>
          <a:p>
            <a:pPr algn="ctr" eaLnBrk="1" hangingPunct="1">
              <a:spcBef>
                <a:spcPts val="360"/>
              </a:spcBef>
            </a:pPr>
            <a:r>
              <a:rPr lang="en-US" sz="1800" b="0" dirty="0"/>
              <a:t> (</a:t>
            </a:r>
            <a:r>
              <a:rPr lang="ru-RU" sz="1800" b="0" dirty="0"/>
              <a:t>-</a:t>
            </a:r>
            <a:r>
              <a:rPr lang="en-US" sz="1800" b="0" dirty="0"/>
              <a:t>3, -3)? </a:t>
            </a:r>
            <a:endParaRPr lang="ru-RU" sz="1800" b="0" dirty="0">
              <a:latin typeface="26"/>
              <a:cs typeface="26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0072" y="6424707"/>
            <a:ext cx="566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(Krichevets, Shvarts &amp; </a:t>
            </a:r>
            <a:r>
              <a:rPr lang="en-US" dirty="0" err="1"/>
              <a:t>Chumachenko</a:t>
            </a:r>
            <a:r>
              <a:rPr lang="en-US" dirty="0"/>
              <a:t>, 2015; Shvarts, 2018)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656"/>
            <a:ext cx="8229600" cy="785155"/>
          </a:xfrm>
        </p:spPr>
        <p:txBody>
          <a:bodyPr>
            <a:normAutofit fontScale="90000"/>
          </a:bodyPr>
          <a:lstStyle/>
          <a:p>
            <a:r>
              <a:rPr lang="en-US" dirty="0"/>
              <a:t>"Embodied turn” in cognitive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72"/>
            <a:ext cx="8143766" cy="2592489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4E perspective: Embodied, embedded, enactive, extended cognition: 1990 – 2000 – now</a:t>
            </a:r>
            <a:r>
              <a:rPr lang="is-IS" sz="2800" dirty="0"/>
              <a:t> </a:t>
            </a:r>
            <a:r>
              <a:rPr lang="is-IS" sz="2400" dirty="0"/>
              <a:t> </a:t>
            </a:r>
          </a:p>
          <a:p>
            <a:pPr marL="0" indent="0">
              <a:buNone/>
            </a:pPr>
            <a:r>
              <a:rPr lang="is-IS" sz="2400" dirty="0"/>
              <a:t>	</a:t>
            </a:r>
            <a:r>
              <a:rPr lang="is-IS" sz="2000" dirty="0"/>
              <a:t>(Barsalow, Rosch, Turvey, Kelso, Varela...)</a:t>
            </a:r>
            <a:endParaRPr lang="en-US" sz="2000" dirty="0"/>
          </a:p>
          <a:p>
            <a:r>
              <a:rPr lang="en-US" sz="2800" b="1" i="1" dirty="0"/>
              <a:t>from</a:t>
            </a:r>
            <a:r>
              <a:rPr lang="en-US" sz="2800" i="1" dirty="0"/>
              <a:t> </a:t>
            </a:r>
            <a:r>
              <a:rPr lang="en-US" sz="2800" dirty="0"/>
              <a:t>linear information processing and propositional perspective to knowledge</a:t>
            </a:r>
          </a:p>
          <a:p>
            <a:r>
              <a:rPr lang="en-US" sz="2800" b="1" i="1" dirty="0"/>
              <a:t>to</a:t>
            </a:r>
            <a:r>
              <a:rPr lang="en-US" sz="2800" i="1" dirty="0"/>
              <a:t> </a:t>
            </a:r>
            <a:r>
              <a:rPr lang="en-US" sz="2800" dirty="0"/>
              <a:t>organism-environment interaction and non-representative knowledge distributed between a person and an environment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569840" y="6324543"/>
            <a:ext cx="237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Rosa Alberto’s graphics</a:t>
            </a:r>
          </a:p>
        </p:txBody>
      </p:sp>
      <p:pic>
        <p:nvPicPr>
          <p:cNvPr id="6" name="Picture 5" descr="brai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7" y="3773623"/>
            <a:ext cx="2364963" cy="2478975"/>
          </a:xfrm>
          <a:prstGeom prst="rect">
            <a:avLst/>
          </a:prstGeom>
        </p:spPr>
      </p:pic>
      <p:pic>
        <p:nvPicPr>
          <p:cNvPr id="7" name="Picture 6" descr="propositional knowlad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77" y="3996869"/>
            <a:ext cx="1516772" cy="1244599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481756" y="4106275"/>
            <a:ext cx="1073805" cy="967772"/>
          </a:xfrm>
          <a:prstGeom prst="cloud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eadIp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3470" y="3468011"/>
            <a:ext cx="4344276" cy="2856539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5181403" y="3647634"/>
            <a:ext cx="3030482" cy="2243027"/>
          </a:xfrm>
          <a:prstGeom prst="cloud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462780" y="4573683"/>
            <a:ext cx="822960" cy="822960"/>
          </a:xfrm>
          <a:prstGeom prst="rightArrow">
            <a:avLst/>
          </a:prstGeom>
          <a:solidFill>
            <a:schemeClr val="accent6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994916" y="1106926"/>
            <a:ext cx="4183301" cy="2234205"/>
            <a:chOff x="1994909" y="1106920"/>
            <a:chExt cx="4183301" cy="2234205"/>
          </a:xfrm>
        </p:grpSpPr>
        <p:sp>
          <p:nvSpPr>
            <p:cNvPr id="12" name="Rectangle 11"/>
            <p:cNvSpPr/>
            <p:nvPr/>
          </p:nvSpPr>
          <p:spPr>
            <a:xfrm rot="20327254">
              <a:off x="1994909" y="1475391"/>
              <a:ext cx="4183301" cy="156966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800" b="1" cap="all" dirty="0">
                  <a:ln w="0"/>
                  <a:solidFill>
                    <a:schemeClr val="accent5">
                      <a:lumMod val="75000"/>
                    </a:schemeClr>
                  </a:solidFill>
                  <a:effectLst/>
                </a:rPr>
                <a:t>Abstract </a:t>
              </a:r>
            </a:p>
            <a:p>
              <a:pPr algn="ctr"/>
              <a:r>
                <a:rPr lang="en-US" sz="4800" b="1" cap="all" dirty="0">
                  <a:ln w="0"/>
                  <a:solidFill>
                    <a:schemeClr val="accent5">
                      <a:lumMod val="75000"/>
                    </a:schemeClr>
                  </a:solidFill>
                  <a:effectLst/>
                </a:rPr>
                <a:t>concepts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4039099">
              <a:off x="3168637" y="900584"/>
              <a:ext cx="223420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600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✕</a:t>
              </a:r>
              <a:endParaRPr lang="en-US" sz="16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8773" b="8773"/>
          <a:stretch>
            <a:fillRect/>
          </a:stretch>
        </p:blipFill>
        <p:spPr>
          <a:xfrm>
            <a:off x="440967" y="1182567"/>
            <a:ext cx="3917912" cy="2727281"/>
          </a:xfrm>
        </p:spPr>
      </p:pic>
      <p:sp>
        <p:nvSpPr>
          <p:cNvPr id="6" name="TextBox 5"/>
          <p:cNvSpPr txBox="1"/>
          <p:nvPr/>
        </p:nvSpPr>
        <p:spPr>
          <a:xfrm>
            <a:off x="119116" y="3978375"/>
            <a:ext cx="4849587" cy="3170048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marL="285593" lvl="1" indent="-285593">
              <a:buFont typeface="Arial"/>
              <a:buChar char="•"/>
            </a:pPr>
            <a:r>
              <a:rPr lang="en-US" sz="2000" dirty="0"/>
              <a:t>Iterative constitution of the solution to a </a:t>
            </a:r>
            <a:r>
              <a:rPr lang="en-US" sz="2000" b="1" dirty="0"/>
              <a:t>(motor) problem </a:t>
            </a:r>
          </a:p>
          <a:p>
            <a:pPr marL="285593" lvl="1" indent="-285593">
              <a:buFont typeface="Arial"/>
              <a:buChar char="•"/>
            </a:pPr>
            <a:r>
              <a:rPr lang="en-US" sz="2000" b="1" dirty="0"/>
              <a:t>Perception-action loops</a:t>
            </a:r>
            <a:r>
              <a:rPr lang="en-US" sz="2000" dirty="0"/>
              <a:t>: </a:t>
            </a:r>
            <a:r>
              <a:rPr lang="en-US" sz="2000" b="1" dirty="0"/>
              <a:t>perception</a:t>
            </a:r>
            <a:r>
              <a:rPr lang="en-US" sz="2000" dirty="0"/>
              <a:t> focuses on the </a:t>
            </a:r>
            <a:r>
              <a:rPr lang="en-US" sz="2000" b="1" dirty="0"/>
              <a:t>relevant for action </a:t>
            </a:r>
            <a:r>
              <a:rPr lang="en-US" sz="2000" dirty="0"/>
              <a:t>aspects</a:t>
            </a:r>
          </a:p>
          <a:p>
            <a:pPr marL="285593" lvl="1" indent="-285593">
              <a:buFont typeface="Arial"/>
              <a:buChar char="•"/>
            </a:pPr>
            <a:r>
              <a:rPr lang="en-US" sz="2000" dirty="0"/>
              <a:t>Continuous adjustment on the basis of </a:t>
            </a:r>
            <a:r>
              <a:rPr lang="en-US" sz="2000" b="1" dirty="0"/>
              <a:t>forward model </a:t>
            </a:r>
            <a:r>
              <a:rPr lang="en-US" sz="2000" dirty="0"/>
              <a:t>and</a:t>
            </a:r>
            <a:r>
              <a:rPr lang="en-US" sz="2000" b="1" dirty="0"/>
              <a:t> feedback </a:t>
            </a:r>
          </a:p>
          <a:p>
            <a:pPr marL="285593" lvl="1" indent="-285593">
              <a:buFont typeface="Arial"/>
              <a:buChar char="•"/>
            </a:pPr>
            <a:r>
              <a:rPr lang="en-US" sz="2000" b="1" dirty="0"/>
              <a:t>Multi-level systems: </a:t>
            </a:r>
            <a:r>
              <a:rPr lang="en-US" sz="2000" dirty="0"/>
              <a:t>change of regulation level with automatization: attention to bigger units</a:t>
            </a:r>
          </a:p>
          <a:p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55982" y="141814"/>
            <a:ext cx="8229600" cy="798179"/>
          </a:xfrm>
          <a:prstGeom prst="rect">
            <a:avLst/>
          </a:prstGeom>
        </p:spPr>
        <p:txBody>
          <a:bodyPr vert="horz" lIns="91389" tIns="45695" rIns="91389" bIns="45695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Organism-environment interaction: </a:t>
            </a:r>
          </a:p>
          <a:p>
            <a:r>
              <a:rPr lang="en-US" sz="3200" dirty="0"/>
              <a:t>multilevel system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61704" y="1166572"/>
            <a:ext cx="2850442" cy="3090270"/>
            <a:chOff x="4981981" y="2335319"/>
            <a:chExt cx="4162019" cy="4898488"/>
          </a:xfrm>
        </p:grpSpPr>
        <p:pic>
          <p:nvPicPr>
            <p:cNvPr id="9" name="Content Placeholder 6" descr="Student's circl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4" t="9711" r="13221" b="9711"/>
            <a:stretch/>
          </p:blipFill>
          <p:spPr>
            <a:xfrm>
              <a:off x="4981981" y="2335319"/>
              <a:ext cx="4162019" cy="412136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054614" y="6404434"/>
              <a:ext cx="3670279" cy="82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Adopted from Bernstein, 1967 and </a:t>
              </a:r>
              <a:r>
                <a:rPr lang="es-ES_tradnl" sz="1400" dirty="0" err="1"/>
                <a:t>Schubotz</a:t>
              </a:r>
              <a:r>
                <a:rPr lang="es-ES_tradnl" sz="1400" dirty="0"/>
                <a:t>, 2007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66384" y="4439797"/>
            <a:ext cx="3045762" cy="2224023"/>
            <a:chOff x="739588" y="2920402"/>
            <a:chExt cx="3189941" cy="2436010"/>
          </a:xfrm>
        </p:grpSpPr>
        <p:sp>
          <p:nvSpPr>
            <p:cNvPr id="14" name="Cloud 13"/>
            <p:cNvSpPr/>
            <p:nvPr/>
          </p:nvSpPr>
          <p:spPr>
            <a:xfrm>
              <a:off x="739588" y="2920402"/>
              <a:ext cx="3189941" cy="2436010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Explore yourself!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Draw: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707" y="4046818"/>
              <a:ext cx="971172" cy="9711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4763" y="4105237"/>
              <a:ext cx="659679" cy="75811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7556" y="4046818"/>
              <a:ext cx="816535" cy="81653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275"/>
            <a:ext cx="8229600" cy="1143000"/>
          </a:xfrm>
        </p:spPr>
        <p:txBody>
          <a:bodyPr/>
          <a:lstStyle/>
          <a:p>
            <a:r>
              <a:rPr lang="en-US" dirty="0"/>
              <a:t>Who do we learn cycling?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6728"/>
            <a:ext cx="2279436" cy="2102801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>
          <a:xfrm>
            <a:off x="1290285" y="1096605"/>
            <a:ext cx="5437376" cy="299034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625" y="3858121"/>
            <a:ext cx="2913832" cy="2913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10072"/>
          <a:stretch/>
        </p:blipFill>
        <p:spPr>
          <a:xfrm>
            <a:off x="5475818" y="2352154"/>
            <a:ext cx="3474554" cy="255737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7323" y="5492528"/>
            <a:ext cx="2386888" cy="80690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Balance</a:t>
            </a:r>
          </a:p>
        </p:txBody>
      </p:sp>
      <p:sp>
        <p:nvSpPr>
          <p:cNvPr id="9" name="Oval 8"/>
          <p:cNvSpPr/>
          <p:nvPr/>
        </p:nvSpPr>
        <p:spPr>
          <a:xfrm>
            <a:off x="627323" y="1375774"/>
            <a:ext cx="2386888" cy="80690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Pedaling</a:t>
            </a:r>
          </a:p>
        </p:txBody>
      </p:sp>
      <p:sp>
        <p:nvSpPr>
          <p:cNvPr id="10" name="Oval 9"/>
          <p:cNvSpPr/>
          <p:nvPr/>
        </p:nvSpPr>
        <p:spPr>
          <a:xfrm>
            <a:off x="448375" y="1484077"/>
            <a:ext cx="2845906" cy="118616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Mathematical notations</a:t>
            </a:r>
          </a:p>
        </p:txBody>
      </p:sp>
      <p:sp>
        <p:nvSpPr>
          <p:cNvPr id="13" name="Oval 12"/>
          <p:cNvSpPr/>
          <p:nvPr/>
        </p:nvSpPr>
        <p:spPr>
          <a:xfrm>
            <a:off x="355226" y="5290641"/>
            <a:ext cx="2953010" cy="118616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Sensory-motor </a:t>
            </a:r>
            <a:r>
              <a:rPr lang="en-US" sz="2400" b="1" dirty="0" err="1">
                <a:solidFill>
                  <a:srgbClr val="000000"/>
                </a:solidFill>
              </a:rPr>
              <a:t>coordinations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796E-6 1.97314E-6 L 0.58363 -0.0020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838 0 " pathEditMode="relative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547" y="271462"/>
            <a:ext cx="7569553" cy="911316"/>
          </a:xfrm>
        </p:spPr>
        <p:txBody>
          <a:bodyPr>
            <a:noAutofit/>
          </a:bodyPr>
          <a:lstStyle/>
          <a:p>
            <a:r>
              <a:rPr lang="en-US" sz="3200" dirty="0"/>
              <a:t>Non-linear pedagogy:</a:t>
            </a:r>
            <a:br>
              <a:rPr lang="en-US" sz="3200" dirty="0"/>
            </a:br>
            <a:r>
              <a:rPr lang="en-US" sz="3200" b="1" dirty="0"/>
              <a:t>Embodied action-based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74320" y="2121427"/>
            <a:ext cx="8595360" cy="459177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400" dirty="0"/>
              <a:t>While </a:t>
            </a:r>
            <a:r>
              <a:rPr lang="en-US" sz="7400" b="1" dirty="0"/>
              <a:t>the task is always given</a:t>
            </a:r>
            <a:r>
              <a:rPr lang="en-US" sz="7400" dirty="0"/>
              <a:t>, the strategies to resolve the task are diverse and emerge through the </a:t>
            </a:r>
            <a:r>
              <a:rPr lang="en-US" sz="7400" b="1" dirty="0"/>
              <a:t>practice in complex and dynamic environment</a:t>
            </a:r>
            <a:r>
              <a:rPr lang="en-US" sz="7400" dirty="0"/>
              <a:t>. </a:t>
            </a:r>
            <a:r>
              <a:rPr lang="en-US" sz="6400" dirty="0"/>
              <a:t>(</a:t>
            </a:r>
            <a:r>
              <a:rPr lang="en-US" sz="6400" dirty="0" err="1"/>
              <a:t>Newell,Ranganathan</a:t>
            </a:r>
            <a:r>
              <a:rPr lang="en-US" sz="6400" dirty="0"/>
              <a:t>, 2010; Chow, </a:t>
            </a:r>
            <a:r>
              <a:rPr lang="en-US" sz="6400" dirty="0" err="1"/>
              <a:t>Atenchio</a:t>
            </a:r>
            <a:r>
              <a:rPr lang="en-US" sz="6400" dirty="0"/>
              <a:t>, 2014; Abrahamson &amp; Sanchez-Garcia, 2016)</a:t>
            </a:r>
          </a:p>
          <a:p>
            <a:pPr lvl="1"/>
            <a:r>
              <a:rPr lang="en-US" sz="6400" dirty="0"/>
              <a:t>presents </a:t>
            </a:r>
            <a:r>
              <a:rPr lang="en-US" sz="6400" b="1" dirty="0"/>
              <a:t>a motor problem </a:t>
            </a:r>
            <a:r>
              <a:rPr lang="en-US" sz="6400" dirty="0"/>
              <a:t>and provokes </a:t>
            </a:r>
            <a:r>
              <a:rPr lang="en-US" sz="6400" b="1" dirty="0"/>
              <a:t>goal-oriented </a:t>
            </a:r>
            <a:r>
              <a:rPr lang="en-US" sz="6400" dirty="0"/>
              <a:t>motor actions </a:t>
            </a:r>
          </a:p>
          <a:p>
            <a:pPr lvl="1"/>
            <a:r>
              <a:rPr lang="en-US" sz="6400" dirty="0"/>
              <a:t>provides </a:t>
            </a:r>
            <a:r>
              <a:rPr lang="en-US" sz="6400" b="1" dirty="0"/>
              <a:t>continuous sensory feedback </a:t>
            </a:r>
          </a:p>
          <a:p>
            <a:pPr lvl="1"/>
            <a:r>
              <a:rPr lang="en-US" sz="6400" b="1" dirty="0"/>
              <a:t>postpones</a:t>
            </a:r>
            <a:r>
              <a:rPr lang="en-US" sz="6400" dirty="0"/>
              <a:t> mathematical notations</a:t>
            </a:r>
          </a:p>
          <a:p>
            <a:pPr lvl="1"/>
            <a:endParaRPr lang="en-US" sz="6400" dirty="0"/>
          </a:p>
          <a:p>
            <a:r>
              <a:rPr lang="en-US" sz="6400" dirty="0"/>
              <a:t>Mental Imaginary Trainer for proportions (</a:t>
            </a:r>
            <a:r>
              <a:rPr lang="en-US" sz="6400" dirty="0" err="1"/>
              <a:t>MITp</a:t>
            </a:r>
            <a:r>
              <a:rPr lang="en-US" sz="6400" dirty="0"/>
              <a:t>)</a:t>
            </a:r>
          </a:p>
          <a:p>
            <a:endParaRPr lang="en-US" sz="6400" dirty="0"/>
          </a:p>
          <a:p>
            <a:endParaRPr lang="en-US" sz="6400" dirty="0"/>
          </a:p>
          <a:p>
            <a:endParaRPr lang="en-US" sz="6400" dirty="0"/>
          </a:p>
          <a:p>
            <a:endParaRPr lang="en-US" sz="6400" dirty="0"/>
          </a:p>
          <a:p>
            <a:endParaRPr lang="en-US" sz="6400" dirty="0"/>
          </a:p>
          <a:p>
            <a:endParaRPr lang="en-US" sz="6400" dirty="0"/>
          </a:p>
          <a:p>
            <a:endParaRPr lang="en-US" sz="6400" dirty="0"/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r>
              <a:rPr lang="en-US" sz="6400" dirty="0"/>
              <a:t>The screen is green when one cursor is two times higher than another one from the bottom of the screen. (Abrahamson, 2014)</a:t>
            </a:r>
            <a:r>
              <a:rPr lang="en-US" sz="6400" b="1" dirty="0"/>
              <a:t>.</a:t>
            </a:r>
          </a:p>
          <a:p>
            <a:endParaRPr lang="en-US" sz="4000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4" y="4525938"/>
            <a:ext cx="7452388" cy="162088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175266" y="3286939"/>
            <a:ext cx="2012226" cy="1238992"/>
          </a:xfrm>
          <a:prstGeom prst="cloud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Try it yourself!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" y="12"/>
            <a:ext cx="1437357" cy="14336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361103"/>
            <a:ext cx="1247234" cy="58476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1600" dirty="0" err="1"/>
              <a:t>Dor</a:t>
            </a:r>
            <a:r>
              <a:rPr lang="en-US" sz="1600" dirty="0"/>
              <a:t> </a:t>
            </a:r>
          </a:p>
          <a:p>
            <a:r>
              <a:rPr lang="en-US" sz="1600" dirty="0"/>
              <a:t>Abrahamson</a:t>
            </a:r>
          </a:p>
        </p:txBody>
      </p:sp>
    </p:spTree>
    <p:extLst>
      <p:ext uri="{BB962C8B-B14F-4D97-AF65-F5344CB8AC3E}">
        <p14:creationId xmlns:p14="http://schemas.microsoft.com/office/powerpoint/2010/main" val="119909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05" y="703847"/>
            <a:ext cx="8591550" cy="68625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From embodied experience to mathematics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8206" y="1329967"/>
            <a:ext cx="5145794" cy="369281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en-US" dirty="0"/>
              <a:t>(See review: </a:t>
            </a:r>
            <a:r>
              <a:rPr lang="en-US" i="1" dirty="0"/>
              <a:t>Alberto, Shvarts, Bakker, </a:t>
            </a:r>
            <a:r>
              <a:rPr lang="en-US" i="1" dirty="0" err="1"/>
              <a:t>Drijvers</a:t>
            </a:r>
            <a:r>
              <a:rPr lang="en-US" i="1" dirty="0"/>
              <a:t>, 2021</a:t>
            </a:r>
            <a:r>
              <a:rPr lang="en-US" dirty="0"/>
              <a:t>)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721834" y="1787109"/>
            <a:ext cx="7687478" cy="3170048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Stage 1: Acting. Motor problem. </a:t>
            </a:r>
          </a:p>
          <a:p>
            <a:r>
              <a:rPr lang="en-US" sz="2000" dirty="0"/>
              <a:t>	</a:t>
            </a:r>
            <a:r>
              <a:rPr lang="en-US" sz="2000" i="1" dirty="0"/>
              <a:t>Find green positions and then maintain screen green</a:t>
            </a:r>
          </a:p>
          <a:p>
            <a:r>
              <a:rPr lang="en-US" sz="2000" dirty="0"/>
              <a:t>	- developing actions and perception</a:t>
            </a:r>
          </a:p>
          <a:p>
            <a:r>
              <a:rPr lang="en-US" sz="2000" dirty="0"/>
              <a:t>	- scaffolding by the system: green feedback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0000"/>
                </a:solidFill>
              </a:rPr>
              <a:t>Stage 2: Reflecting. Description problem.</a:t>
            </a:r>
          </a:p>
          <a:p>
            <a:r>
              <a:rPr lang="en-US" sz="2000" dirty="0"/>
              <a:t>	</a:t>
            </a:r>
            <a:r>
              <a:rPr lang="en-US" sz="2000" i="1" dirty="0"/>
              <a:t>Describe your strategy of maintaining screen green </a:t>
            </a:r>
          </a:p>
          <a:p>
            <a:r>
              <a:rPr lang="en-US" sz="2000" dirty="0"/>
              <a:t>	- developing mathematical discourse</a:t>
            </a:r>
          </a:p>
          <a:p>
            <a:r>
              <a:rPr lang="en-US" sz="2000" dirty="0"/>
              <a:t>	- scaffolding by the tutor</a:t>
            </a:r>
          </a:p>
          <a:p>
            <a:endParaRPr lang="ru-R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750" y="-411463"/>
            <a:ext cx="3866575" cy="15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784</Words>
  <Application>Microsoft Office PowerPoint</Application>
  <PresentationFormat>On-screen Show (4:3)</PresentationFormat>
  <Paragraphs>144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Embodied approach in education: Understand mathematics   as you learn to cycle</vt:lpstr>
      <vt:lpstr>Multiple representations</vt:lpstr>
      <vt:lpstr>The problem of representation</vt:lpstr>
      <vt:lpstr>PowerPoint Presentation</vt:lpstr>
      <vt:lpstr>"Embodied turn” in cognitive science</vt:lpstr>
      <vt:lpstr>PowerPoint Presentation</vt:lpstr>
      <vt:lpstr>Who do we learn cycling?</vt:lpstr>
      <vt:lpstr>Non-linear pedagogy: Embodied action-based design</vt:lpstr>
      <vt:lpstr>From embodied experience to mathematics</vt:lpstr>
      <vt:lpstr>Guess: what is the rule  that makes triangle green?</vt:lpstr>
      <vt:lpstr>From embodied experience to mathematics</vt:lpstr>
      <vt:lpstr>Mathematizing parabola</vt:lpstr>
      <vt:lpstr>Practical exercises</vt:lpstr>
      <vt:lpstr>Non-linear pedagogy</vt:lpstr>
      <vt:lpstr>Idiosyncrasy of emergent patterns: the variety of student’s strategies</vt:lpstr>
      <vt:lpstr>Mathematics understanding as multilevel system</vt:lpstr>
      <vt:lpstr>Thank you for your attention!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Anna Shvarts</dc:creator>
  <cp:keywords/>
  <dc:description/>
  <cp:lastModifiedBy>Anna Shvarts</cp:lastModifiedBy>
  <cp:revision>23</cp:revision>
  <dcterms:created xsi:type="dcterms:W3CDTF">2022-03-25T12:53:21Z</dcterms:created>
  <dcterms:modified xsi:type="dcterms:W3CDTF">2022-08-25T09:04:13Z</dcterms:modified>
  <cp:category/>
</cp:coreProperties>
</file>